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7"/>
  </p:notesMasterIdLst>
  <p:sldIdLst>
    <p:sldId id="289" r:id="rId3"/>
    <p:sldId id="403" r:id="rId4"/>
    <p:sldId id="446" r:id="rId5"/>
    <p:sldId id="447" r:id="rId6"/>
    <p:sldId id="448" r:id="rId7"/>
    <p:sldId id="404" r:id="rId8"/>
    <p:sldId id="444" r:id="rId9"/>
    <p:sldId id="405" r:id="rId10"/>
    <p:sldId id="460" r:id="rId11"/>
    <p:sldId id="463" r:id="rId12"/>
    <p:sldId id="461" r:id="rId13"/>
    <p:sldId id="462" r:id="rId14"/>
    <p:sldId id="464" r:id="rId15"/>
    <p:sldId id="465" r:id="rId16"/>
    <p:sldId id="459" r:id="rId17"/>
    <p:sldId id="449" r:id="rId18"/>
    <p:sldId id="450" r:id="rId19"/>
    <p:sldId id="452" r:id="rId20"/>
    <p:sldId id="453" r:id="rId21"/>
    <p:sldId id="454" r:id="rId22"/>
    <p:sldId id="455" r:id="rId23"/>
    <p:sldId id="456" r:id="rId24"/>
    <p:sldId id="457" r:id="rId25"/>
    <p:sldId id="45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24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2AA18C-0E0E-41B5-8BE0-0A0D76A0DBE2}" type="datetimeFigureOut">
              <a:rPr lang="tr-TR"/>
              <a:pPr>
                <a:defRPr/>
              </a:pPr>
              <a:t>11.02.2017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85733FC-63D3-44CA-BD77-4753A9D4791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532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60DA4-B0C8-4EC6-AD97-762B4C1C41B4}" type="datetimeFigureOut">
              <a:rPr lang="tr-TR"/>
              <a:pPr>
                <a:defRPr/>
              </a:pPr>
              <a:t>11.02.2017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4FB48-D055-476B-97BD-C18FB5691E6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54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458AB-6D60-4FBC-B95F-D4105562EC49}" type="datetimeFigureOut">
              <a:rPr lang="tr-TR"/>
              <a:pPr>
                <a:defRPr/>
              </a:pPr>
              <a:t>11.02.2017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4C061-A830-4FCF-BF5A-B908FC4F61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454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5E4CD-71D9-499E-81AA-320E90B5A4C9}" type="datetimeFigureOut">
              <a:rPr lang="tr-TR"/>
              <a:pPr>
                <a:defRPr/>
              </a:pPr>
              <a:t>11.02.2017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D30CE-622F-47FF-97A9-5891241318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05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5BFF9-06EC-4FE8-97AB-8BD3CFD3B871}" type="datetimeFigureOut">
              <a:rPr lang="tr-TR"/>
              <a:pPr>
                <a:defRPr/>
              </a:pPr>
              <a:t>11.02.2017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5D84-0CA3-484D-864B-337DFC0FA5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61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1629-9215-4D76-BEF2-A4A0E10744E8}" type="datetimeFigureOut">
              <a:rPr lang="tr-TR"/>
              <a:pPr>
                <a:defRPr/>
              </a:pPr>
              <a:t>11.02.2017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4030-7FBE-4768-A7A7-10030DD5DC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038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764EB-1515-4B92-AEF8-22F889621BB8}" type="datetimeFigureOut">
              <a:rPr lang="tr-TR"/>
              <a:pPr>
                <a:defRPr/>
              </a:pPr>
              <a:t>11.02.2017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198B-5DE4-4A10-86D3-0ED3129046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592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DDBB-1795-44A0-BFE8-613035D31F59}" type="datetimeFigureOut">
              <a:rPr lang="tr-TR"/>
              <a:pPr>
                <a:defRPr/>
              </a:pPr>
              <a:t>11.02.2017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748A7-2F65-4FBB-AB54-9F5414B2AF0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893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E447F-755D-450B-BAAF-504C4DABFC5D}" type="datetimeFigureOut">
              <a:rPr lang="tr-TR"/>
              <a:pPr>
                <a:defRPr/>
              </a:pPr>
              <a:t>11.02.2017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FA2C-992A-4A3A-8D44-75CF6A6C27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315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7D0E1-C7FB-41C8-8B73-DCD8BF1F9A01}" type="datetimeFigureOut">
              <a:rPr lang="tr-TR"/>
              <a:pPr>
                <a:defRPr/>
              </a:pPr>
              <a:t>11.02.2017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9209F-9D49-43E9-BE60-151C0E934D3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80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1A72E-5CFC-4C56-992D-2A36B81F09E1}" type="datetimeFigureOut">
              <a:rPr lang="tr-TR"/>
              <a:pPr>
                <a:defRPr/>
              </a:pPr>
              <a:t>11.02.2017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E00E0-17B0-49EB-BECE-856051A659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691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36CB-E950-4BD5-A2F7-6EECA1C2F6BE}" type="datetimeFigureOut">
              <a:rPr lang="tr-TR"/>
              <a:pPr>
                <a:defRPr/>
              </a:pPr>
              <a:t>11.02.2017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0666-3031-46D2-A66D-0289606CD05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83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52A38C-CB29-46E5-97F6-75431E0EA733}" type="datetimeFigureOut">
              <a:rPr lang="tr-TR"/>
              <a:pPr>
                <a:defRPr/>
              </a:pPr>
              <a:t>11.02.2017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32C4F7-F57B-4B83-8090-6B38221A46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arantia01\Local Settings\Temporary Internet Files\Content.IE5\K4ZZ33HF\MPj0439394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73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http://kosovaport.com/wp-content/uploads/2011/08/gund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6675"/>
            <a:ext cx="172402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Metin kutusu 1"/>
          <p:cNvSpPr txBox="1">
            <a:spLocks noChangeArrowheads="1"/>
          </p:cNvSpPr>
          <p:nvPr/>
        </p:nvSpPr>
        <p:spPr bwMode="auto">
          <a:xfrm>
            <a:off x="2771775" y="2000250"/>
            <a:ext cx="6121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tr-TR" sz="2000" b="1" dirty="0" smtClean="0"/>
              <a:t>Öğretim Teknolojisi Temel Kavramları</a:t>
            </a:r>
            <a:endParaRPr lang="tr-TR" sz="2400" dirty="0" smtClean="0"/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tr-TR" sz="2400" dirty="0" smtClean="0"/>
              <a:t>Öğrenme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tr-TR" sz="2400" dirty="0" smtClean="0"/>
              <a:t>Öğretim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tr-TR" sz="2400" dirty="0" smtClean="0"/>
              <a:t>Eğitim 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tr-TR" sz="2400" dirty="0" smtClean="0"/>
              <a:t>Eğitim ve Öğretim Teknolojisi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tr-TR" sz="2400" dirty="0" smtClean="0"/>
              <a:t>İletişim Süreci</a:t>
            </a:r>
            <a:endParaRPr lang="tr-TR" sz="24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1259632" y="5733256"/>
            <a:ext cx="374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Yrd.Doç.Dr</a:t>
            </a:r>
            <a:r>
              <a:rPr lang="tr-TR" dirty="0" smtClean="0"/>
              <a:t>. Ozan COŞKUNSERÇE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2" algn="ctr">
              <a:defRPr/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4. Eğitim ve Öğretim Teknolojisi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58813" y="1412776"/>
            <a:ext cx="78016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solidFill>
                  <a:schemeClr val="hlink"/>
                </a:solidFill>
              </a:rPr>
              <a:t>Öğretim teknolojisi, </a:t>
            </a:r>
            <a:r>
              <a:rPr lang="tr-TR" sz="2800" dirty="0"/>
              <a:t>konu alanını göz önüne alarak ve bilimsel bilgiye dayalı olarak araç-gereç, yöntem ve tekniklerin tasarlanması, geliştirilmesi, uygulanması ve değerlendirilmesi sürecidir. </a:t>
            </a:r>
            <a:endParaRPr lang="tr-TR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solidFill>
                  <a:schemeClr val="hlink"/>
                </a:solidFill>
              </a:rPr>
              <a:t>Öğretim teknolojisi</a:t>
            </a:r>
            <a:r>
              <a:rPr lang="tr-TR" sz="2800" dirty="0"/>
              <a:t>, öğretimin etkililiğini arttırmak için gerçekleştirilen tüm uygulamalardır. </a:t>
            </a:r>
            <a:endParaRPr lang="tr-TR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solidFill>
                  <a:schemeClr val="hlink"/>
                </a:solidFill>
              </a:rPr>
              <a:t>Öğretim Teknolojisi </a:t>
            </a:r>
            <a:r>
              <a:rPr lang="tr-TR" sz="2800" dirty="0"/>
              <a:t>bir konunun öğretimi ile ilgili öğrenmenin </a:t>
            </a:r>
            <a:r>
              <a:rPr lang="tr-TR" sz="2800" dirty="0" err="1"/>
              <a:t>kılavuzlanması</a:t>
            </a:r>
            <a:r>
              <a:rPr lang="tr-TR" sz="2800" dirty="0"/>
              <a:t> etkinliğidir.</a:t>
            </a:r>
          </a:p>
        </p:txBody>
      </p:sp>
    </p:spTree>
    <p:extLst>
      <p:ext uri="{BB962C8B-B14F-4D97-AF65-F5344CB8AC3E}">
        <p14:creationId xmlns:p14="http://schemas.microsoft.com/office/powerpoint/2010/main" val="15219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2" algn="ctr">
              <a:defRPr/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4. Eğitim ve Öğretim Teknolojisi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5288" y="1556792"/>
            <a:ext cx="842518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tr-TR" sz="2800" b="1" dirty="0"/>
              <a:t>Eğitim teknolojisi ve öğretim teknolojisi arasındaki fark nedir?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 dirty="0"/>
              <a:t> </a:t>
            </a:r>
            <a:r>
              <a:rPr lang="tr-TR" sz="2800" dirty="0" smtClean="0"/>
              <a:t>Eğitim </a:t>
            </a:r>
            <a:r>
              <a:rPr lang="tr-TR" sz="2800" dirty="0"/>
              <a:t>teknolojisi uygulama odaklıyken öğretim teknolojisi süreç </a:t>
            </a:r>
            <a:r>
              <a:rPr lang="tr-TR" sz="2800" dirty="0" smtClean="0"/>
              <a:t>odaklıdır.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 dirty="0"/>
              <a:t>Ayrıca, eğitim teknolojisi tüm eğitim faaliyetlerini göz önünde bulunduruyorken, öğretim teknolojisinin daha çok örgün eğitim kurumlarındaki öğrenmeler üzerinde durmaktadır. </a:t>
            </a:r>
            <a:endParaRPr lang="tr-TR" sz="2800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 dirty="0"/>
              <a:t> Eğitim teknolojisi tüm öğrenmeleri hedef almakta iken öğretim teknolojisi kurumsal, tasarlanmış, </a:t>
            </a:r>
            <a:r>
              <a:rPr lang="tr-TR" sz="2800" dirty="0" err="1"/>
              <a:t>müfredatlandırılmış</a:t>
            </a:r>
            <a:r>
              <a:rPr lang="tr-TR" sz="2800" dirty="0"/>
              <a:t> ve istendik öğrenmeleri hedef almaktadır.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10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2" algn="ctr">
              <a:defRPr/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4. Eğitim ve Öğretim Teknolojisi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5288" y="1556792"/>
            <a:ext cx="842518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tr-TR" sz="2800" b="1" dirty="0"/>
              <a:t>Eğitim teknolojisi ve öğretim teknolojisi arasındaki fark nedir</a:t>
            </a:r>
            <a:r>
              <a:rPr lang="tr-TR" sz="2800" b="1" dirty="0" smtClean="0"/>
              <a:t>?</a:t>
            </a:r>
            <a:r>
              <a:rPr lang="tr-TR" sz="2800" dirty="0"/>
              <a:t> </a:t>
            </a:r>
            <a:endParaRPr lang="tr-TR" sz="2800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 dirty="0"/>
              <a:t> Eğitim teknolojisi tüm öğrenmeleri hedef almakta iken öğretim teknolojisi kurumsal, tasarlanmış, </a:t>
            </a:r>
            <a:r>
              <a:rPr lang="tr-TR" sz="2800" dirty="0" err="1"/>
              <a:t>müfredatlandırılmış</a:t>
            </a:r>
            <a:r>
              <a:rPr lang="tr-TR" sz="2800" dirty="0"/>
              <a:t> ve istendik öğrenmeleri hedef almaktadır. </a:t>
            </a:r>
            <a:endParaRPr lang="tr-TR" sz="2800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 dirty="0"/>
              <a:t>Bu nedenle de eğitim teknolojisi öğretim teknolojisini kapsamaktadır.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45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2" algn="ctr">
              <a:defRPr/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4. Eğitim ve Öğretim Teknolojisi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340768"/>
            <a:ext cx="7804150" cy="422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2" algn="ctr">
              <a:defRPr/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4. Eğitim ve Öğretim Teknolojisi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340768"/>
            <a:ext cx="7344816" cy="525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0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645916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2" algn="ctr"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Öğretim Teknolojisi ve İletişim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5288" y="1556792"/>
            <a:ext cx="842518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tr-TR" sz="2800" kern="0" dirty="0">
                <a:latin typeface="Arial"/>
                <a:cs typeface="+mn-cs"/>
              </a:rPr>
              <a:t>Öğretimin, eğitimin bir alt kavramı olduğu anlayışına dayalı olarak ve belirli öğretim disiplinlerinin kendine özgü yönlerini dikkate alarak düzenlenmiş teknolojiyle ilgili bir kavramdır. (Alkan, 1995) </a:t>
            </a:r>
            <a:endParaRPr lang="tr-TR" sz="2800" kern="0" dirty="0" smtClean="0">
              <a:latin typeface="Arial"/>
              <a:cs typeface="+mn-cs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kern="0" dirty="0" err="1" smtClean="0">
                <a:latin typeface="Arial"/>
                <a:cs typeface="+mn-cs"/>
              </a:rPr>
              <a:t>Örn</a:t>
            </a:r>
            <a:r>
              <a:rPr lang="tr-TR" sz="2800" kern="0" dirty="0">
                <a:latin typeface="Arial"/>
                <a:cs typeface="+mn-cs"/>
              </a:rPr>
              <a:t>. Fen öğretimi teknolojisi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51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1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2" algn="ctr"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5. İletişim Süreci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26891" y="2925341"/>
            <a:ext cx="1800225" cy="1225550"/>
          </a:xfrm>
          <a:prstGeom prst="roundRect">
            <a:avLst>
              <a:gd name="adj" fmla="val 16667"/>
            </a:avLst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tr-TR"/>
              <a:t>ÖĞRETMEN</a:t>
            </a:r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603828" y="2996778"/>
            <a:ext cx="1584325" cy="1152525"/>
          </a:xfrm>
          <a:prstGeom prst="roundRect">
            <a:avLst>
              <a:gd name="adj" fmla="val 16667"/>
            </a:avLst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tr-TR"/>
              <a:t>ÖĞRENCİ</a:t>
            </a:r>
            <a:endParaRPr 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716041" y="2277641"/>
            <a:ext cx="3600450" cy="2447925"/>
          </a:xfrm>
          <a:prstGeom prst="rightArrow">
            <a:avLst>
              <a:gd name="adj1" fmla="val 50000"/>
              <a:gd name="adj2" fmla="val 36770"/>
            </a:avLst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                        </a:t>
            </a:r>
          </a:p>
          <a:p>
            <a:r>
              <a:rPr lang="tr-TR" dirty="0"/>
              <a:t>KANAL</a:t>
            </a: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508203" y="3141241"/>
            <a:ext cx="1439863" cy="503237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tr-TR"/>
              <a:t>MESAJ</a:t>
            </a:r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292303" y="4365203"/>
            <a:ext cx="2017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/>
              <a:t>YÖNTEM</a:t>
            </a:r>
            <a:endParaRPr lang="en-US"/>
          </a:p>
        </p:txBody>
      </p:sp>
      <p:sp>
        <p:nvSpPr>
          <p:cNvPr id="11" name="Arc 22"/>
          <p:cNvSpPr>
            <a:spLocks/>
          </p:cNvSpPr>
          <p:nvPr/>
        </p:nvSpPr>
        <p:spPr bwMode="auto">
          <a:xfrm flipH="1" flipV="1">
            <a:off x="1420641" y="4131841"/>
            <a:ext cx="6194425" cy="12430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 w 43200"/>
              <a:gd name="T1" fmla="*/ 21923 h 21923"/>
              <a:gd name="T2" fmla="*/ 43200 w 43200"/>
              <a:gd name="T3" fmla="*/ 21600 h 21923"/>
              <a:gd name="T4" fmla="*/ 21600 w 43200"/>
              <a:gd name="T5" fmla="*/ 21600 h 21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923" fill="none" extrusionOk="0">
                <a:moveTo>
                  <a:pt x="2" y="21922"/>
                </a:moveTo>
                <a:cubicBezTo>
                  <a:pt x="0" y="21815"/>
                  <a:pt x="0" y="2170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23" stroke="0" extrusionOk="0">
                <a:moveTo>
                  <a:pt x="2" y="21922"/>
                </a:moveTo>
                <a:cubicBezTo>
                  <a:pt x="0" y="21815"/>
                  <a:pt x="0" y="2170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" name="Arc 23"/>
          <p:cNvSpPr>
            <a:spLocks/>
          </p:cNvSpPr>
          <p:nvPr/>
        </p:nvSpPr>
        <p:spPr bwMode="auto">
          <a:xfrm rot="10800000" flipH="1" flipV="1">
            <a:off x="1419053" y="1772816"/>
            <a:ext cx="6189663" cy="1223962"/>
          </a:xfrm>
          <a:custGeom>
            <a:avLst/>
            <a:gdLst>
              <a:gd name="G0" fmla="+- 21564 0 0"/>
              <a:gd name="G1" fmla="+- 21600 0 0"/>
              <a:gd name="G2" fmla="+- 21600 0 0"/>
              <a:gd name="T0" fmla="*/ 0 w 43164"/>
              <a:gd name="T1" fmla="*/ 20361 h 21600"/>
              <a:gd name="T2" fmla="*/ 43164 w 43164"/>
              <a:gd name="T3" fmla="*/ 21600 h 21600"/>
              <a:gd name="T4" fmla="*/ 21564 w 431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4" h="21600" fill="none" extrusionOk="0">
                <a:moveTo>
                  <a:pt x="-1" y="20360"/>
                </a:moveTo>
                <a:cubicBezTo>
                  <a:pt x="656" y="8931"/>
                  <a:pt x="10115" y="-1"/>
                  <a:pt x="21564" y="0"/>
                </a:cubicBezTo>
                <a:cubicBezTo>
                  <a:pt x="33493" y="0"/>
                  <a:pt x="43164" y="9670"/>
                  <a:pt x="43164" y="21600"/>
                </a:cubicBezTo>
              </a:path>
              <a:path w="43164" h="21600" stroke="0" extrusionOk="0">
                <a:moveTo>
                  <a:pt x="-1" y="20360"/>
                </a:moveTo>
                <a:cubicBezTo>
                  <a:pt x="656" y="8931"/>
                  <a:pt x="10115" y="-1"/>
                  <a:pt x="21564" y="0"/>
                </a:cubicBezTo>
                <a:cubicBezTo>
                  <a:pt x="33493" y="0"/>
                  <a:pt x="43164" y="9670"/>
                  <a:pt x="43164" y="21600"/>
                </a:cubicBezTo>
                <a:lnTo>
                  <a:pt x="21564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59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2" algn="ctr">
              <a:defRPr/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5. İletişim Süreci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75194" y="1697862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 b="1" dirty="0">
                <a:solidFill>
                  <a:schemeClr val="hlink"/>
                </a:solidFill>
              </a:rPr>
              <a:t>Kaynak</a:t>
            </a:r>
            <a:r>
              <a:rPr lang="tr-TR" sz="2800" b="1" dirty="0"/>
              <a:t> </a:t>
            </a:r>
            <a:r>
              <a:rPr lang="tr-TR" sz="2800" dirty="0"/>
              <a:t>bilgiyi, mesajı ileten birimdir.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 b="1" dirty="0">
                <a:solidFill>
                  <a:schemeClr val="hlink"/>
                </a:solidFill>
              </a:rPr>
              <a:t>Alıcı </a:t>
            </a:r>
            <a:r>
              <a:rPr lang="tr-TR" sz="2800" dirty="0"/>
              <a:t>mesajın gönderildiği birimdir.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 b="1" dirty="0">
                <a:solidFill>
                  <a:schemeClr val="hlink"/>
                </a:solidFill>
              </a:rPr>
              <a:t>Mesaj </a:t>
            </a:r>
            <a:r>
              <a:rPr lang="tr-TR" sz="2800" dirty="0"/>
              <a:t>iletişimin içeriğidir.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 b="1" dirty="0">
                <a:solidFill>
                  <a:schemeClr val="hlink"/>
                </a:solidFill>
              </a:rPr>
              <a:t>Kanal</a:t>
            </a:r>
            <a:r>
              <a:rPr lang="tr-TR" sz="2800" b="1" dirty="0"/>
              <a:t> </a:t>
            </a:r>
            <a:r>
              <a:rPr lang="tr-TR" sz="2800" dirty="0"/>
              <a:t>mesajın sunuluş biçimidir.</a:t>
            </a:r>
            <a:r>
              <a:rPr lang="tr-TR" sz="2800" b="1" dirty="0"/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 b="1" dirty="0">
                <a:solidFill>
                  <a:schemeClr val="hlink"/>
                </a:solidFill>
              </a:rPr>
              <a:t>Dönüt</a:t>
            </a:r>
            <a:r>
              <a:rPr lang="tr-TR" sz="2800" b="1" dirty="0"/>
              <a:t> </a:t>
            </a:r>
            <a:r>
              <a:rPr lang="tr-TR" sz="2800" dirty="0"/>
              <a:t>alıcının mesaja verdiği tepkidir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2" algn="ctr">
              <a:defRPr/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5. İletişim Süreci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71550" y="2349500"/>
            <a:ext cx="1368425" cy="1079500"/>
          </a:xfrm>
          <a:prstGeom prst="rect">
            <a:avLst/>
          </a:prstGeom>
          <a:solidFill>
            <a:srgbClr val="E1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tr-TR"/>
              <a:t>ÖĞRETMEN</a:t>
            </a:r>
          </a:p>
          <a:p>
            <a:pPr eaLnBrk="1" hangingPunct="1"/>
            <a:r>
              <a:rPr lang="tr-TR"/>
              <a:t>(Kaynak)</a:t>
            </a:r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5867400" y="2349500"/>
            <a:ext cx="1512888" cy="1079500"/>
          </a:xfrm>
          <a:prstGeom prst="ellipse">
            <a:avLst/>
          </a:prstGeom>
          <a:solidFill>
            <a:srgbClr val="F0E1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tr-TR"/>
              <a:t>ÖĞRENCİ</a:t>
            </a:r>
          </a:p>
          <a:p>
            <a:pPr eaLnBrk="1" hangingPunct="1"/>
            <a:r>
              <a:rPr lang="tr-TR"/>
              <a:t>(Alıcı)</a:t>
            </a:r>
            <a:endParaRPr lang="en-US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059113" y="2349500"/>
            <a:ext cx="2233612" cy="1079500"/>
          </a:xfrm>
          <a:prstGeom prst="roundRect">
            <a:avLst>
              <a:gd name="adj" fmla="val 16667"/>
            </a:avLst>
          </a:prstGeom>
          <a:solidFill>
            <a:srgbClr val="F9F4C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492500" y="2420938"/>
            <a:ext cx="1223963" cy="431800"/>
          </a:xfrm>
          <a:prstGeom prst="rect">
            <a:avLst/>
          </a:prstGeom>
          <a:solidFill>
            <a:srgbClr val="DEFEE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tr-TR" sz="1400"/>
              <a:t>İÇERİK</a:t>
            </a:r>
          </a:p>
          <a:p>
            <a:pPr eaLnBrk="1" hangingPunct="1"/>
            <a:r>
              <a:rPr lang="tr-TR" sz="1400"/>
              <a:t>(Mesaj)</a:t>
            </a:r>
            <a:endParaRPr lang="en-US" sz="1400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987675" y="2852738"/>
            <a:ext cx="2376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r-TR" sz="1400"/>
              <a:t>Öğretim Araç ve Yöntemleri</a:t>
            </a:r>
            <a:endParaRPr lang="en-US" sz="140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635375" y="3068638"/>
            <a:ext cx="1439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r-TR"/>
              <a:t>(Kanal)</a:t>
            </a:r>
            <a:endParaRPr lang="en-US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1619250" y="34290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1619250" y="4005263"/>
            <a:ext cx="5113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V="1">
            <a:off x="6732588" y="34290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2484438" y="2636838"/>
            <a:ext cx="936625" cy="71437"/>
          </a:xfrm>
          <a:prstGeom prst="rightArrow">
            <a:avLst>
              <a:gd name="adj1" fmla="val 50000"/>
              <a:gd name="adj2" fmla="val 3277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4787900" y="2636838"/>
            <a:ext cx="1008063" cy="71437"/>
          </a:xfrm>
          <a:prstGeom prst="rightArrow">
            <a:avLst>
              <a:gd name="adj1" fmla="val 50000"/>
              <a:gd name="adj2" fmla="val 3527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2700338" y="4076700"/>
            <a:ext cx="3240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r-TR"/>
              <a:t>Öğrenme Tepkileri (Dönüt)</a:t>
            </a:r>
            <a:endParaRPr lang="en-US"/>
          </a:p>
        </p:txBody>
      </p:sp>
      <p:sp>
        <p:nvSpPr>
          <p:cNvPr id="17" name="Dikdörtgen 16"/>
          <p:cNvSpPr/>
          <p:nvPr/>
        </p:nvSpPr>
        <p:spPr>
          <a:xfrm>
            <a:off x="828188" y="1412776"/>
            <a:ext cx="7272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Öğretme-Öğrenme </a:t>
            </a:r>
            <a:r>
              <a:rPr lang="tr-TR" sz="2400" dirty="0"/>
              <a:t>Süreci ile İletişim Süreci Arasındaki Benzerlik</a:t>
            </a:r>
          </a:p>
        </p:txBody>
      </p:sp>
    </p:spTree>
    <p:extLst>
      <p:ext uri="{BB962C8B-B14F-4D97-AF65-F5344CB8AC3E}">
        <p14:creationId xmlns:p14="http://schemas.microsoft.com/office/powerpoint/2010/main" val="17095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2" algn="ctr">
              <a:defRPr/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5. İletişim Süreci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85138" y="1484784"/>
            <a:ext cx="7343245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800" b="1" dirty="0">
                <a:solidFill>
                  <a:schemeClr val="hlink"/>
                </a:solidFill>
              </a:rPr>
              <a:t>Eğitimde İletişim Sürecinin Ögeleri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 b="1" dirty="0">
                <a:solidFill>
                  <a:schemeClr val="hlink"/>
                </a:solidFill>
              </a:rPr>
              <a:t>Kaynak,</a:t>
            </a:r>
            <a:r>
              <a:rPr lang="tr-TR" sz="2800" b="1" dirty="0"/>
              <a:t> hedeflediği kişi yada grupta davranış değişikliği oluşturmak üzere iletişim sürecini başlatan kimse.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 b="1" dirty="0">
                <a:solidFill>
                  <a:schemeClr val="hlink"/>
                </a:solidFill>
              </a:rPr>
              <a:t>Mesaj,</a:t>
            </a:r>
            <a:r>
              <a:rPr lang="tr-TR" sz="2800" b="1" dirty="0"/>
              <a:t> bir iletişim sürecinde iletişime esas olan haber yada bilgi.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 b="1" dirty="0">
                <a:solidFill>
                  <a:schemeClr val="hlink"/>
                </a:solidFill>
              </a:rPr>
              <a:t>Kanal,</a:t>
            </a:r>
            <a:r>
              <a:rPr lang="tr-TR" sz="2800" b="1" dirty="0"/>
              <a:t> mesajın alıcıya iletilmesini sağlayan araç ve yöntemler.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 b="1" dirty="0">
                <a:solidFill>
                  <a:schemeClr val="hlink"/>
                </a:solidFill>
              </a:rPr>
              <a:t>Alıcı,</a:t>
            </a:r>
            <a:r>
              <a:rPr lang="tr-TR" sz="2800" b="1" dirty="0"/>
              <a:t> kaynaktan gelen mesajın iletici araç ve yöntemleri takip ederek ulaştığı kişi.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 b="1" dirty="0">
                <a:solidFill>
                  <a:schemeClr val="hlink"/>
                </a:solidFill>
              </a:rPr>
              <a:t>Dönüt,</a:t>
            </a:r>
            <a:r>
              <a:rPr lang="tr-TR" sz="2800" b="1" dirty="0"/>
              <a:t> kaynaktan gelen mesaja alıcının gösterdiği tepkinin tekrar kaynağa ulaşması surecidir.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474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2" algn="ctr">
              <a:defRPr/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Temel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Kavramlar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96275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D762-4AD2-418E-A185-D99A336504C4}" type="slidenum">
              <a:rPr lang="en-US"/>
              <a:pPr/>
              <a:t>20</a:t>
            </a:fld>
            <a:endParaRPr lang="en-US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539750" y="1557338"/>
            <a:ext cx="7920038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dirty="0">
                <a:solidFill>
                  <a:schemeClr val="hlink"/>
                </a:solidFill>
              </a:rPr>
              <a:t> </a:t>
            </a:r>
            <a:r>
              <a:rPr lang="tr-TR" sz="3200" dirty="0"/>
              <a:t>Sınıf içinde iletişimin hedeflerine ulaşabilmesi için,</a:t>
            </a:r>
            <a:r>
              <a:rPr lang="tr-TR" sz="3200" dirty="0">
                <a:solidFill>
                  <a:schemeClr val="hlink"/>
                </a:solidFill>
              </a:rPr>
              <a:t> </a:t>
            </a:r>
            <a:r>
              <a:rPr lang="tr-TR" sz="3200" dirty="0"/>
              <a:t>“öncelikle alıcının kaynak tarafından iyi </a:t>
            </a:r>
            <a:r>
              <a:rPr lang="tr-TR" sz="3200" dirty="0">
                <a:solidFill>
                  <a:schemeClr val="hlink"/>
                </a:solidFill>
              </a:rPr>
              <a:t>tanımlanması,</a:t>
            </a:r>
            <a:r>
              <a:rPr lang="tr-TR" sz="3200" dirty="0"/>
              <a:t> iletilmesi istenen özelliklerin alıcıya </a:t>
            </a:r>
            <a:r>
              <a:rPr lang="tr-TR" sz="3200" dirty="0">
                <a:solidFill>
                  <a:schemeClr val="hlink"/>
                </a:solidFill>
              </a:rPr>
              <a:t>uygunluğu</a:t>
            </a:r>
            <a:r>
              <a:rPr lang="tr-TR" sz="3200" dirty="0"/>
              <a:t> ve mesajın alıcı üzerindeki </a:t>
            </a:r>
            <a:r>
              <a:rPr lang="tr-TR" sz="3200" dirty="0">
                <a:solidFill>
                  <a:schemeClr val="hlink"/>
                </a:solidFill>
              </a:rPr>
              <a:t>anlamlılığının</a:t>
            </a:r>
            <a:r>
              <a:rPr lang="tr-TR" sz="3200" dirty="0"/>
              <a:t> iyi bir şekilde belirlenmesi gerekir.”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2" algn="ctr">
              <a:defRPr/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5. İletişim Süreci</a:t>
            </a:r>
          </a:p>
        </p:txBody>
      </p:sp>
    </p:spTree>
    <p:extLst>
      <p:ext uri="{BB962C8B-B14F-4D97-AF65-F5344CB8AC3E}">
        <p14:creationId xmlns:p14="http://schemas.microsoft.com/office/powerpoint/2010/main" val="34448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9361-71B1-4D15-9373-04A316717174}" type="slidenum">
              <a:rPr lang="en-US"/>
              <a:pPr/>
              <a:t>21</a:t>
            </a:fld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686800" cy="34559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/>
              <a:t>Bir iletişim sürecinin etkililiği;</a:t>
            </a:r>
          </a:p>
          <a:p>
            <a:pPr>
              <a:buFont typeface="Wingdings" pitchFamily="2" charset="2"/>
              <a:buChar char="Ø"/>
            </a:pPr>
            <a:r>
              <a:rPr lang="tr-TR"/>
              <a:t>Simgelerin benzer biçimde tanımlanmasına,</a:t>
            </a:r>
          </a:p>
          <a:p>
            <a:pPr>
              <a:buFont typeface="Wingdings" pitchFamily="2" charset="2"/>
              <a:buChar char="Ø"/>
            </a:pPr>
            <a:r>
              <a:rPr lang="tr-TR"/>
              <a:t>Dilin anlaşılır bir şekilde kullanılmasına,</a:t>
            </a:r>
          </a:p>
          <a:p>
            <a:pPr>
              <a:buFont typeface="Wingdings" pitchFamily="2" charset="2"/>
              <a:buChar char="Ø"/>
            </a:pPr>
            <a:r>
              <a:rPr lang="tr-TR"/>
              <a:t>Çoklu kanal kullanılmasına,</a:t>
            </a:r>
          </a:p>
          <a:p>
            <a:pPr>
              <a:buFont typeface="Wingdings" pitchFamily="2" charset="2"/>
              <a:buChar char="Ø"/>
            </a:pPr>
            <a:r>
              <a:rPr lang="tr-TR"/>
              <a:t>Dönüt sisteminin sağlanmasına bağlıdır.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2" algn="ctr">
              <a:defRPr/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5. İletişim Süreci</a:t>
            </a:r>
          </a:p>
        </p:txBody>
      </p:sp>
    </p:spTree>
    <p:extLst>
      <p:ext uri="{BB962C8B-B14F-4D97-AF65-F5344CB8AC3E}">
        <p14:creationId xmlns:p14="http://schemas.microsoft.com/office/powerpoint/2010/main" val="40467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8849-7AC5-43CB-B5B2-E8DCDF361B31}" type="slidenum">
              <a:rPr lang="en-US"/>
              <a:pPr/>
              <a:t>22</a:t>
            </a:fld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686800" cy="468052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 dirty="0"/>
              <a:t>	</a:t>
            </a:r>
            <a:r>
              <a:rPr lang="tr-TR" sz="2400" b="1" dirty="0"/>
              <a:t>Sağlıklı bir iletişim kurulmasını engelleyen bazı noktalar şunlardır: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dirty="0"/>
              <a:t>Psikolojik engeller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dirty="0"/>
              <a:t>Semantik engeller: konuşma dili ile ilgili engeller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dirty="0"/>
              <a:t>Statü: Kaynak ve alıcının sosyal ve </a:t>
            </a:r>
            <a:r>
              <a:rPr lang="tr-TR" sz="2400" dirty="0" err="1"/>
              <a:t>formal</a:t>
            </a:r>
            <a:r>
              <a:rPr lang="tr-TR" sz="2400" dirty="0"/>
              <a:t> statüler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dirty="0"/>
              <a:t>Korunma</a:t>
            </a:r>
            <a:r>
              <a:rPr lang="tr-TR" sz="2400" dirty="0" smtClean="0"/>
              <a:t>: Savunma </a:t>
            </a:r>
            <a:r>
              <a:rPr lang="tr-TR" sz="2400" dirty="0"/>
              <a:t>mekanizmaları (yükümlülükten kaçma)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dirty="0"/>
              <a:t>Alan: İletişim merkezi ile birimler arasındaki uzaklık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dirty="0"/>
              <a:t>Hiyerarşi: Katı ve hiyerarşik sınıflamadan dolayı kanalların tıkanıklığı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dirty="0"/>
              <a:t>Uyutma: Mesajların ihmali yada önemsiz sayılması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dirty="0"/>
              <a:t>Sınırlama: Mesajların iletim sırasında sınırlanması ve gizli tutulması</a:t>
            </a:r>
            <a:r>
              <a:rPr lang="tr-TR" sz="2200" dirty="0"/>
              <a:t>	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2" algn="ctr">
              <a:defRPr/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5. İletişim Süreci</a:t>
            </a:r>
          </a:p>
        </p:txBody>
      </p:sp>
    </p:spTree>
    <p:extLst>
      <p:ext uri="{BB962C8B-B14F-4D97-AF65-F5344CB8AC3E}">
        <p14:creationId xmlns:p14="http://schemas.microsoft.com/office/powerpoint/2010/main" val="7632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7E9A-0A93-49B0-8D42-5B9C2044935E}" type="slidenum">
              <a:rPr lang="en-US"/>
              <a:pPr/>
              <a:t>23</a:t>
            </a:fld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79015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2800" dirty="0"/>
              <a:t>Sınıf içi iletişimi geliştirmek için,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Öğretmen konuşma yeteneğini geliştirmeli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Ders iyi bir şekilde planlanmalı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Öğrenci ihtiyaç, yetenek ve ilgileri değerlendirilmeli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Öğrencilerin ilgisini dağıtan durumlar ortadan kaldırılmalı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Birden fazla duyu organına </a:t>
            </a:r>
            <a:r>
              <a:rPr lang="tr-TR" sz="2800" dirty="0" smtClean="0"/>
              <a:t>hitap </a:t>
            </a:r>
            <a:r>
              <a:rPr lang="tr-TR" sz="2800" dirty="0"/>
              <a:t>eden araç-gereçler kullanılmalı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/>
              <a:t>Zor ve çok teknik olan öğretim araçları kullanılmamalıdır.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2" algn="ctr">
              <a:defRPr/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5. İletişim Süreci</a:t>
            </a:r>
          </a:p>
        </p:txBody>
      </p:sp>
    </p:spTree>
    <p:extLst>
      <p:ext uri="{BB962C8B-B14F-4D97-AF65-F5344CB8AC3E}">
        <p14:creationId xmlns:p14="http://schemas.microsoft.com/office/powerpoint/2010/main" val="36597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7E9A-0A93-49B0-8D42-5B9C2044935E}" type="slidenum">
              <a:rPr lang="en-US"/>
              <a:pPr/>
              <a:t>24</a:t>
            </a:fld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79015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800" dirty="0" smtClean="0"/>
              <a:t>Eğitim </a:t>
            </a:r>
            <a:r>
              <a:rPr lang="tr-TR" sz="2800" dirty="0"/>
              <a:t>ve Teknoloji birbirlerini nasıl etkilemektedir? </a:t>
            </a:r>
            <a:endParaRPr lang="tr-TR" sz="2800" dirty="0" smtClean="0"/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Bilgi </a:t>
            </a:r>
            <a:r>
              <a:rPr lang="tr-TR" sz="2800" dirty="0"/>
              <a:t>çağının öğrencisini nasıl tanımlarsınız? </a:t>
            </a:r>
            <a:r>
              <a:rPr lang="tr-TR" sz="28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Bilgi </a:t>
            </a:r>
            <a:r>
              <a:rPr lang="tr-TR" sz="2800" dirty="0"/>
              <a:t>çağının öğretmenini nasıl tanımlarsınız? </a:t>
            </a:r>
            <a:endParaRPr lang="tr-TR" sz="2800" dirty="0" smtClean="0"/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Eğitim </a:t>
            </a:r>
            <a:r>
              <a:rPr lang="tr-TR" sz="2800" dirty="0"/>
              <a:t>Teknolojisini nasıl tanımlarsınız? </a:t>
            </a:r>
            <a:endParaRPr lang="tr-TR" sz="2800" dirty="0" smtClean="0"/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Etkili </a:t>
            </a:r>
            <a:r>
              <a:rPr lang="tr-TR" sz="2800" dirty="0"/>
              <a:t>öğretim için dikkat edilmesi gereken noktalar nelerdir? </a:t>
            </a:r>
            <a:endParaRPr lang="tr-TR" sz="2800" dirty="0" smtClean="0"/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Öğretme-öğrenme </a:t>
            </a:r>
            <a:r>
              <a:rPr lang="tr-TR" sz="2800" dirty="0"/>
              <a:t>sürecindeki en önemli değişken(</a:t>
            </a:r>
            <a:r>
              <a:rPr lang="tr-TR" sz="2800" dirty="0" err="1"/>
              <a:t>ler</a:t>
            </a:r>
            <a:r>
              <a:rPr lang="tr-TR" sz="2800" dirty="0"/>
              <a:t>) nedir?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2" algn="ctr">
              <a:defRPr/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Düşünelim - Tartışalım...</a:t>
            </a:r>
          </a:p>
        </p:txBody>
      </p:sp>
    </p:spTree>
    <p:extLst>
      <p:ext uri="{BB962C8B-B14F-4D97-AF65-F5344CB8AC3E}">
        <p14:creationId xmlns:p14="http://schemas.microsoft.com/office/powerpoint/2010/main" val="33224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2" algn="ctr"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1. Öğrenme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51520" y="1822941"/>
            <a:ext cx="82089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400" b="1" dirty="0" smtClean="0">
                <a:solidFill>
                  <a:schemeClr val="accent1"/>
                </a:solidFill>
                <a:latin typeface="Arial" charset="0"/>
              </a:rPr>
              <a:t>Öğrenme</a:t>
            </a:r>
            <a:r>
              <a:rPr lang="tr-TR" sz="2400" b="1" dirty="0">
                <a:solidFill>
                  <a:schemeClr val="accent1"/>
                </a:solidFill>
                <a:latin typeface="Arial" charset="0"/>
              </a:rPr>
              <a:t>, </a:t>
            </a:r>
            <a:r>
              <a:rPr lang="tr-TR" sz="2400" b="1" dirty="0">
                <a:latin typeface="Arial" charset="0"/>
              </a:rPr>
              <a:t>bireyin yeni bilgi, becerileri ve tutum kazanmasıdır (</a:t>
            </a:r>
            <a:r>
              <a:rPr lang="tr-TR" sz="2400" b="1" dirty="0" err="1">
                <a:latin typeface="Arial" charset="0"/>
              </a:rPr>
              <a:t>Heinic</a:t>
            </a:r>
            <a:r>
              <a:rPr lang="tr-TR" sz="2400" b="1" dirty="0">
                <a:latin typeface="Arial" charset="0"/>
              </a:rPr>
              <a:t>, 2002). </a:t>
            </a:r>
            <a:endParaRPr lang="tr-TR" sz="2400" b="1" dirty="0" smtClean="0">
              <a:latin typeface="Arial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400" b="1" dirty="0" smtClean="0">
                <a:solidFill>
                  <a:schemeClr val="accent1"/>
                </a:solidFill>
                <a:latin typeface="Arial" charset="0"/>
              </a:rPr>
              <a:t>Öğrenme </a:t>
            </a:r>
            <a:r>
              <a:rPr lang="tr-TR" sz="2400" b="1" dirty="0">
                <a:latin typeface="Arial" charset="0"/>
              </a:rPr>
              <a:t>konusu neden önemlidir? </a:t>
            </a:r>
            <a:endParaRPr lang="tr-TR" sz="2400" b="1" dirty="0" smtClean="0">
              <a:latin typeface="Arial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400" b="1" dirty="0" smtClean="0">
                <a:latin typeface="Arial" charset="0"/>
              </a:rPr>
              <a:t>Öğretimin </a:t>
            </a:r>
            <a:r>
              <a:rPr lang="tr-TR" sz="2400" b="1" dirty="0">
                <a:latin typeface="Arial" charset="0"/>
              </a:rPr>
              <a:t>etkinliğinin, yeterliğinin ve çekiciliğinin artırılması için yapılan tüm çalışmalar, temelde daha kalıcı bir öğrenme sağlanması amacıyla yapılmaktadır ve öğrenme konusu bu nedenle önemlidir.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5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2" algn="ctr"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2. Öğretim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51520" y="1822941"/>
            <a:ext cx="82089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400" b="1" dirty="0" smtClean="0">
                <a:solidFill>
                  <a:schemeClr val="accent1"/>
                </a:solidFill>
                <a:latin typeface="Arial" charset="0"/>
              </a:rPr>
              <a:t>Öğretim</a:t>
            </a:r>
            <a:r>
              <a:rPr lang="tr-TR" sz="2400" b="1" dirty="0">
                <a:solidFill>
                  <a:schemeClr val="accent1"/>
                </a:solidFill>
                <a:latin typeface="Arial" charset="0"/>
              </a:rPr>
              <a:t>, </a:t>
            </a:r>
            <a:r>
              <a:rPr lang="tr-TR" sz="2400" b="1" dirty="0">
                <a:latin typeface="Arial" charset="0"/>
              </a:rPr>
              <a:t>bireylerin belirli kazanımları öğrenmeleri için planlanan, kasıtlı ve sistematik olarak uygulanan etkinliklerdir. </a:t>
            </a:r>
            <a:r>
              <a:rPr lang="tr-TR" sz="2400" b="1" dirty="0" smtClean="0">
                <a:latin typeface="Arial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400" b="1" dirty="0" smtClean="0">
                <a:latin typeface="Arial" charset="0"/>
              </a:rPr>
              <a:t>Öğrenme </a:t>
            </a:r>
            <a:r>
              <a:rPr lang="tr-TR" sz="2400" b="1" dirty="0">
                <a:latin typeface="Arial" charset="0"/>
              </a:rPr>
              <a:t>kavramıyla birlikte düşünüldüğünde, öğretim bir başkasının değişimi için planlamaları öngörürken, öğrenme daha çok bireysel kazanımları hedeflemektedir. 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9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2" algn="ctr"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Eğitim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51520" y="1822941"/>
            <a:ext cx="82089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400" b="1" dirty="0" smtClean="0">
                <a:latin typeface="Arial" charset="0"/>
              </a:rPr>
              <a:t>Tıpkı </a:t>
            </a:r>
            <a:r>
              <a:rPr lang="tr-TR" sz="2400" b="1" dirty="0">
                <a:latin typeface="Arial" charset="0"/>
              </a:rPr>
              <a:t>öğrenme gibi, eğitim de bireyin bilgi, beceri ve tutumlarında değişikliğe yol açan istendik değişim sürecidir. </a:t>
            </a:r>
            <a:r>
              <a:rPr lang="tr-TR" sz="2400" b="1" dirty="0" smtClean="0">
                <a:latin typeface="Arial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400" b="1" dirty="0" smtClean="0">
                <a:latin typeface="Arial" charset="0"/>
              </a:rPr>
              <a:t>Ancak </a:t>
            </a:r>
            <a:r>
              <a:rPr lang="tr-TR" sz="2400" b="1" dirty="0">
                <a:latin typeface="Arial" charset="0"/>
              </a:rPr>
              <a:t>eğitim kelimesi daha genel kazanımları, içinde bulunulan toplumun beklentilerinin ve kültürünü taşıyan değişiklikleri ifade eder</a:t>
            </a:r>
            <a:r>
              <a:rPr lang="tr-TR" sz="2400" b="1" dirty="0" smtClean="0">
                <a:latin typeface="Arial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400" b="1" dirty="0" smtClean="0">
                <a:solidFill>
                  <a:schemeClr val="accent1"/>
                </a:solidFill>
                <a:latin typeface="Arial" charset="0"/>
              </a:rPr>
              <a:t>Eğitim</a:t>
            </a:r>
            <a:r>
              <a:rPr lang="tr-TR" sz="2400" b="1" dirty="0">
                <a:solidFill>
                  <a:schemeClr val="accent1"/>
                </a:solidFill>
                <a:latin typeface="Arial" charset="0"/>
              </a:rPr>
              <a:t>, </a:t>
            </a:r>
            <a:r>
              <a:rPr lang="tr-TR" sz="2400" b="1" dirty="0">
                <a:latin typeface="Arial" charset="0"/>
              </a:rPr>
              <a:t>öğretimini kapsayan daha genel bir kavramdır. 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3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9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2" algn="ctr"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3. Eğitim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ona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677988"/>
            <a:ext cx="4286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71550" y="1449388"/>
            <a:ext cx="734486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hangingPunct="1">
              <a:spcBef>
                <a:spcPct val="20000"/>
              </a:spcBef>
              <a:buClr>
                <a:srgbClr val="000000"/>
              </a:buClr>
            </a:pPr>
            <a:r>
              <a:rPr lang="tr-TR" sz="3200" kern="0" dirty="0" err="1">
                <a:solidFill>
                  <a:srgbClr val="6767FF"/>
                </a:solidFill>
                <a:latin typeface="Arial"/>
                <a:cs typeface="+mn-cs"/>
              </a:rPr>
              <a:t>Davranışcı</a:t>
            </a:r>
            <a:r>
              <a:rPr lang="tr-TR" sz="3200" kern="0" dirty="0">
                <a:solidFill>
                  <a:srgbClr val="000000"/>
                </a:solidFill>
                <a:latin typeface="Arial"/>
                <a:cs typeface="+mn-cs"/>
              </a:rPr>
              <a:t> yaklaşıma göre</a:t>
            </a:r>
            <a:r>
              <a:rPr lang="tr-TR" sz="3200" kern="0" dirty="0">
                <a:solidFill>
                  <a:srgbClr val="6767FF"/>
                </a:solidFill>
                <a:latin typeface="Arial"/>
                <a:cs typeface="+mn-cs"/>
              </a:rPr>
              <a:t> eğitim,</a:t>
            </a:r>
            <a:r>
              <a:rPr lang="tr-TR" sz="3200" kern="0" dirty="0">
                <a:solidFill>
                  <a:srgbClr val="000000"/>
                </a:solidFill>
                <a:latin typeface="Arial"/>
                <a:cs typeface="+mn-cs"/>
              </a:rPr>
              <a:t> bireyin davranışında kendi yaşantısı yoluyla ve kasıtlı olarak istendik değişme meydana getirme sürecidir.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2" algn="ctr"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3. Eğitim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ona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677988"/>
            <a:ext cx="4286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71550" y="1449388"/>
            <a:ext cx="734486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hangingPunct="1">
              <a:spcBef>
                <a:spcPct val="20000"/>
              </a:spcBef>
              <a:buClr>
                <a:srgbClr val="CCCCFF"/>
              </a:buClr>
            </a:pPr>
            <a:r>
              <a:rPr lang="tr-TR" sz="3200" kern="0" dirty="0" err="1">
                <a:solidFill>
                  <a:srgbClr val="6767FF"/>
                </a:solidFill>
                <a:latin typeface="Arial"/>
                <a:cs typeface="+mn-cs"/>
              </a:rPr>
              <a:t>Yapılandırmacı</a:t>
            </a:r>
            <a:r>
              <a:rPr lang="tr-TR" sz="3200" kern="0" dirty="0">
                <a:solidFill>
                  <a:srgbClr val="000000"/>
                </a:solidFill>
                <a:latin typeface="Arial"/>
                <a:cs typeface="+mn-cs"/>
              </a:rPr>
              <a:t> yaklaşıma göre </a:t>
            </a:r>
            <a:r>
              <a:rPr lang="tr-TR" sz="3200" kern="0" dirty="0">
                <a:solidFill>
                  <a:srgbClr val="6767FF"/>
                </a:solidFill>
                <a:latin typeface="Arial"/>
                <a:cs typeface="+mn-cs"/>
              </a:rPr>
              <a:t>eğitim</a:t>
            </a:r>
            <a:r>
              <a:rPr lang="tr-TR" sz="3200" kern="0" dirty="0">
                <a:solidFill>
                  <a:srgbClr val="000000"/>
                </a:solidFill>
                <a:latin typeface="Arial"/>
                <a:cs typeface="+mn-cs"/>
              </a:rPr>
              <a:t>, yaşantılar, deneyimler, gözlemler ve deneme-yanılma yoluyla bireyin kendi </a:t>
            </a:r>
            <a:r>
              <a:rPr lang="tr-TR" sz="3200" kern="0" dirty="0">
                <a:solidFill>
                  <a:srgbClr val="6767FF"/>
                </a:solidFill>
                <a:latin typeface="Arial"/>
                <a:cs typeface="+mn-cs"/>
              </a:rPr>
              <a:t>bilişsel şemalarını</a:t>
            </a:r>
            <a:r>
              <a:rPr lang="tr-TR" sz="3200" kern="0" dirty="0">
                <a:solidFill>
                  <a:srgbClr val="000000"/>
                </a:solidFill>
                <a:latin typeface="Arial"/>
                <a:cs typeface="+mn-cs"/>
              </a:rPr>
              <a:t> yapılandırma sürecidir. </a:t>
            </a:r>
          </a:p>
        </p:txBody>
      </p:sp>
    </p:spTree>
    <p:extLst>
      <p:ext uri="{BB962C8B-B14F-4D97-AF65-F5344CB8AC3E}">
        <p14:creationId xmlns:p14="http://schemas.microsoft.com/office/powerpoint/2010/main" val="133425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2" algn="ctr">
              <a:defRPr/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4. Eğitim ve Öğretim Teknolojisi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5288" y="1556792"/>
            <a:ext cx="842518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tr-TR" sz="2800" dirty="0">
                <a:solidFill>
                  <a:schemeClr val="hlink"/>
                </a:solidFill>
              </a:rPr>
              <a:t>Tanım: </a:t>
            </a:r>
            <a:r>
              <a:rPr lang="tr-TR" sz="2800" dirty="0"/>
              <a:t>Endüstriyel ve ticari hedeflere ulaşmak amacıyla kullanılan bilimsel yöntem ve materyaller</a:t>
            </a:r>
            <a:r>
              <a:rPr lang="tr-TR" sz="2800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tr-TR" sz="2800" dirty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800" dirty="0">
                <a:solidFill>
                  <a:schemeClr val="hlink"/>
                </a:solidFill>
              </a:rPr>
              <a:t>Eğitim Teknolojisi:</a:t>
            </a:r>
          </a:p>
          <a:p>
            <a:pPr>
              <a:buFont typeface="Wingdings" pitchFamily="2" charset="2"/>
              <a:buNone/>
            </a:pPr>
            <a:r>
              <a:rPr lang="tr-TR" sz="2800" dirty="0" smtClean="0"/>
              <a:t>Genelde </a:t>
            </a:r>
            <a:r>
              <a:rPr lang="tr-TR" sz="2800" dirty="0"/>
              <a:t>eğitime, özelde öğrenme durumuna egemen olabilmek için ilgili bilgi ve becerilerin işe koşulmasıyla öğrenme yada eğitim süreçlerinin işlevsel olarak </a:t>
            </a:r>
            <a:r>
              <a:rPr lang="tr-TR" sz="2800" dirty="0" err="1"/>
              <a:t>yapısallaştırılmasıdır</a:t>
            </a:r>
            <a:r>
              <a:rPr lang="tr-TR" sz="2800" dirty="0"/>
              <a:t>. </a:t>
            </a:r>
            <a:endParaRPr lang="tr-TR" sz="2800" dirty="0" smtClean="0"/>
          </a:p>
          <a:p>
            <a:pPr>
              <a:buFont typeface="Wingdings" pitchFamily="2" charset="2"/>
              <a:buNone/>
            </a:pPr>
            <a:r>
              <a:rPr lang="tr-TR" sz="2800" dirty="0"/>
              <a:t>Öğrenme-öğretme süreçlerinin tasarlanması, uygulanması, değerlendirilmesi ve geliştirilmesi </a:t>
            </a:r>
            <a:r>
              <a:rPr lang="tr-TR" sz="2800" dirty="0" smtClean="0"/>
              <a:t>işidir (Alkan</a:t>
            </a:r>
            <a:r>
              <a:rPr lang="tr-TR" sz="2800" dirty="0"/>
              <a:t>, 1998</a:t>
            </a:r>
            <a:r>
              <a:rPr lang="tr-TR" sz="2800" dirty="0" smtClean="0"/>
              <a:t>).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2" algn="ctr"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4. Eğitim 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ve Öğretim Teknolojisi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5288" y="1556792"/>
            <a:ext cx="842518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solidFill>
                  <a:schemeClr val="hlink"/>
                </a:solidFill>
              </a:rPr>
              <a:t>Eğitim Teknolojisi</a:t>
            </a:r>
            <a:r>
              <a:rPr lang="tr-TR" sz="2800" dirty="0" smtClean="0">
                <a:solidFill>
                  <a:schemeClr val="hlink"/>
                </a:solidFill>
              </a:rPr>
              <a:t>:</a:t>
            </a:r>
            <a:endParaRPr lang="tr-TR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 smtClean="0"/>
              <a:t>Özel </a:t>
            </a:r>
            <a:r>
              <a:rPr lang="tr-TR" sz="2800" dirty="0"/>
              <a:t>amaçların gerçekleştirilmesinde etkili öğrenmeler sağlamak için öğretme-öğrenme sürecinin tasarlanması, yürütülmesi ve değerlendirilmesine sistematik bir yaklaşım (Ergin, 1995). </a:t>
            </a:r>
            <a:endParaRPr lang="tr-TR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 smtClean="0"/>
              <a:t>Konu </a:t>
            </a:r>
            <a:r>
              <a:rPr lang="tr-TR" sz="2800" dirty="0"/>
              <a:t>alanını göz önüne alarak ve bilimsel bilgiye dayalı olarak, araç-gereç, yöntem ve tekniklerin tasarlanması, geliştirilmesi, uygulanması ve değerlendirilmesi süreci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475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4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75B8B8-B528-41F2-8D0B-E24E36C161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TP030004031</Template>
  <TotalTime>359</TotalTime>
  <Words>766</Words>
  <Application>Microsoft Office PowerPoint</Application>
  <PresentationFormat>Ekran Gösterisi (4:3)</PresentationFormat>
  <Paragraphs>122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TP030004031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Yasin KOCAMAN</dc:creator>
  <cp:lastModifiedBy>User</cp:lastModifiedBy>
  <cp:revision>56</cp:revision>
  <dcterms:created xsi:type="dcterms:W3CDTF">2011-10-31T12:54:03Z</dcterms:created>
  <dcterms:modified xsi:type="dcterms:W3CDTF">2017-02-11T10:09:42Z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TC300040319990</vt:lpwstr>
  </property>
</Properties>
</file>