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doc" ContentType="application/msword"/>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68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AB6529-E70D-47E5-97F5-FC89022F44CE}" type="datetimeFigureOut">
              <a:rPr lang="tr-TR" smtClean="0"/>
              <a:pPr/>
              <a:t>03.11.2016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DEF0DE-DD83-4B08-ADE2-8571CCA9A07D}"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A3193F7D-ACE8-4449-BC87-95B82906C402}" type="slidenum">
              <a:rPr lang="tr-TR" smtClean="0"/>
              <a:pPr/>
              <a:t>6</a:t>
            </a:fld>
            <a:endParaRPr lang="tr-TR"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EDCCABEC-9A00-4A08-B2FC-78DE8DC95437}" type="slidenum">
              <a:rPr lang="tr-TR" smtClean="0"/>
              <a:pPr/>
              <a:t>33</a:t>
            </a:fld>
            <a:endParaRPr lang="tr-TR"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6159740A-D40E-4F37-A6C6-49E9BE42C051}" type="slidenum">
              <a:rPr lang="tr-TR" smtClean="0"/>
              <a:pPr/>
              <a:t>7</a:t>
            </a:fld>
            <a:endParaRPr lang="tr-TR"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1625F3F0-4077-4E62-9AA3-1EFC3CA7EE93}" type="slidenum">
              <a:rPr lang="tr-TR" smtClean="0"/>
              <a:pPr/>
              <a:t>8</a:t>
            </a:fld>
            <a:endParaRPr lang="tr-TR"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582D8E5-66A1-456A-9081-2C6F0AA5BCF4}" type="slidenum">
              <a:rPr lang="tr-TR" smtClean="0"/>
              <a:pPr/>
              <a:t>9</a:t>
            </a:fld>
            <a:endParaRPr lang="tr-TR"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A525C07-6604-4BD8-B33A-A6DB8357B7E2}" type="slidenum">
              <a:rPr lang="tr-TR" smtClean="0"/>
              <a:pPr/>
              <a:t>10</a:t>
            </a:fld>
            <a:endParaRPr lang="tr-TR"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DB43AD8-973C-4F25-AF00-00115008F0EE}" type="slidenum">
              <a:rPr lang="tr-TR" smtClean="0"/>
              <a:pPr/>
              <a:t>11</a:t>
            </a:fld>
            <a:endParaRPr lang="tr-TR"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35EA7E9F-8379-4101-95D9-65DE9DC01E1A}" type="slidenum">
              <a:rPr lang="tr-TR" smtClean="0"/>
              <a:pPr/>
              <a:t>12</a:t>
            </a:fld>
            <a:endParaRPr lang="tr-TR"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DC0DC3A8-8DC2-4063-8952-742E8F80B155}" type="slidenum">
              <a:rPr lang="tr-TR" smtClean="0"/>
              <a:pPr/>
              <a:t>13</a:t>
            </a:fld>
            <a:endParaRPr lang="tr-TR"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w="9525"/>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0"/>
            <a:ext cx="4038600"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038600" cy="4530725"/>
          </a:xfrm>
        </p:spPr>
        <p:txBody>
          <a:bodyPr/>
          <a:lstStyle/>
          <a:p>
            <a:pPr lvl="0"/>
            <a:endParaRPr lang="tr-TR" noProof="0" smtClean="0"/>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r>
              <a:rPr lang="tr-TR"/>
              <a:t>Hazırlayan: Prof. Dr. Erdal ZORBA</a:t>
            </a:r>
          </a:p>
        </p:txBody>
      </p:sp>
      <p:sp>
        <p:nvSpPr>
          <p:cNvPr id="7" name="Rectangle 11"/>
          <p:cNvSpPr>
            <a:spLocks noGrp="1" noChangeArrowheads="1"/>
          </p:cNvSpPr>
          <p:nvPr>
            <p:ph type="sldNum" sz="quarter" idx="12"/>
          </p:nvPr>
        </p:nvSpPr>
        <p:spPr>
          <a:ln/>
        </p:spPr>
        <p:txBody>
          <a:bodyPr/>
          <a:lstStyle>
            <a:lvl1pPr>
              <a:defRPr/>
            </a:lvl1pPr>
          </a:lstStyle>
          <a:p>
            <a:pPr>
              <a:defRPr/>
            </a:pPr>
            <a:fld id="{31F9F07B-E801-4CC1-8051-FEEB0A09EBCA}" type="slidenum">
              <a:rPr lang="tr-TR"/>
              <a:pPr>
                <a:defRP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457200" y="1600201"/>
            <a:ext cx="4047067"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39733" y="1600201"/>
            <a:ext cx="4047067" cy="453072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9"/>
          <p:cNvSpPr>
            <a:spLocks noGrp="1" noChangeArrowheads="1"/>
          </p:cNvSpPr>
          <p:nvPr>
            <p:ph type="dt" sz="half" idx="10"/>
          </p:nvPr>
        </p:nvSpPr>
        <p:spPr>
          <a:ln/>
        </p:spPr>
        <p:txBody>
          <a:bodyPr/>
          <a:lstStyle>
            <a:lvl1pPr>
              <a:defRPr/>
            </a:lvl1pPr>
          </a:lstStyle>
          <a:p>
            <a:pPr>
              <a:defRPr/>
            </a:pPr>
            <a:endParaRPr lang="tr-TR"/>
          </a:p>
        </p:txBody>
      </p:sp>
      <p:sp>
        <p:nvSpPr>
          <p:cNvPr id="6" name="Rectangle 10"/>
          <p:cNvSpPr>
            <a:spLocks noGrp="1" noChangeArrowheads="1"/>
          </p:cNvSpPr>
          <p:nvPr>
            <p:ph type="ftr" sz="quarter" idx="11"/>
          </p:nvPr>
        </p:nvSpPr>
        <p:spPr>
          <a:ln/>
        </p:spPr>
        <p:txBody>
          <a:bodyPr/>
          <a:lstStyle>
            <a:lvl1pPr>
              <a:defRPr/>
            </a:lvl1pPr>
          </a:lstStyle>
          <a:p>
            <a:pPr>
              <a:defRPr/>
            </a:pPr>
            <a:endParaRPr lang="tr-TR"/>
          </a:p>
        </p:txBody>
      </p:sp>
      <p:sp>
        <p:nvSpPr>
          <p:cNvPr id="7" name="Rectangle 11"/>
          <p:cNvSpPr>
            <a:spLocks noGrp="1" noChangeArrowheads="1"/>
          </p:cNvSpPr>
          <p:nvPr>
            <p:ph type="sldNum" sz="quarter" idx="12"/>
          </p:nvPr>
        </p:nvSpPr>
        <p:spPr>
          <a:ln/>
        </p:spPr>
        <p:txBody>
          <a:bodyPr/>
          <a:lstStyle>
            <a:lvl1pPr>
              <a:defRPr/>
            </a:lvl1pPr>
          </a:lstStyle>
          <a:p>
            <a:pPr>
              <a:defRPr/>
            </a:pPr>
            <a:fld id="{EF659F18-1391-444E-AB1E-4333AF3B47CF}" type="slidenum">
              <a:rPr lang="tr-TR"/>
              <a:pPr>
                <a:defRP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457200" y="274639"/>
            <a:ext cx="8229600" cy="585628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9"/>
          <p:cNvSpPr>
            <a:spLocks noGrp="1" noChangeArrowheads="1"/>
          </p:cNvSpPr>
          <p:nvPr>
            <p:ph type="dt" sz="half" idx="10"/>
          </p:nvPr>
        </p:nvSpPr>
        <p:spPr>
          <a:ln/>
        </p:spPr>
        <p:txBody>
          <a:bodyPr/>
          <a:lstStyle>
            <a:lvl1pPr>
              <a:defRPr/>
            </a:lvl1pPr>
          </a:lstStyle>
          <a:p>
            <a:pPr>
              <a:defRPr/>
            </a:pPr>
            <a:endParaRPr lang="tr-TR"/>
          </a:p>
        </p:txBody>
      </p:sp>
      <p:sp>
        <p:nvSpPr>
          <p:cNvPr id="4" name="Rectangle 10"/>
          <p:cNvSpPr>
            <a:spLocks noGrp="1" noChangeArrowheads="1"/>
          </p:cNvSpPr>
          <p:nvPr>
            <p:ph type="ftr" sz="quarter" idx="11"/>
          </p:nvPr>
        </p:nvSpPr>
        <p:spPr>
          <a:ln/>
        </p:spPr>
        <p:txBody>
          <a:bodyPr/>
          <a:lstStyle>
            <a:lvl1pPr>
              <a:defRPr/>
            </a:lvl1pPr>
          </a:lstStyle>
          <a:p>
            <a:pPr>
              <a:defRPr/>
            </a:pPr>
            <a:endParaRPr lang="tr-TR"/>
          </a:p>
        </p:txBody>
      </p:sp>
      <p:sp>
        <p:nvSpPr>
          <p:cNvPr id="5" name="Rectangle 11"/>
          <p:cNvSpPr>
            <a:spLocks noGrp="1" noChangeArrowheads="1"/>
          </p:cNvSpPr>
          <p:nvPr>
            <p:ph type="sldNum" sz="quarter" idx="12"/>
          </p:nvPr>
        </p:nvSpPr>
        <p:spPr>
          <a:ln/>
        </p:spPr>
        <p:txBody>
          <a:bodyPr/>
          <a:lstStyle>
            <a:lvl1pPr>
              <a:defRPr/>
            </a:lvl1pPr>
          </a:lstStyle>
          <a:p>
            <a:pPr>
              <a:defRPr/>
            </a:pPr>
            <a:fld id="{DF419773-AC43-42AB-AEDD-825FD72A24E8}"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BAC8568-63C4-4D7D-9679-4EAAF90D63D1}" type="datetimeFigureOut">
              <a:rPr lang="tr-TR" smtClean="0"/>
              <a:pPr/>
              <a:t>03.11.2016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9E95755-1F99-4B09-82E3-09FA3EC211AB}"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AC8568-63C4-4D7D-9679-4EAAF90D63D1}" type="datetimeFigureOut">
              <a:rPr lang="tr-TR" smtClean="0"/>
              <a:pPr/>
              <a:t>03.11.2016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E95755-1F99-4B09-82E3-09FA3EC211AB}"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r>
              <a:rPr lang="tr-TR" sz="7200" b="1" i="1" dirty="0" smtClean="0">
                <a:effectLst>
                  <a:outerShdw blurRad="38100" dist="38100" dir="2700000" algn="tl">
                    <a:srgbClr val="000000">
                      <a:alpha val="43137"/>
                    </a:srgbClr>
                  </a:outerShdw>
                </a:effectLst>
              </a:rPr>
              <a:t>EGZERSİZ FİZYOLOJİSİ</a:t>
            </a:r>
            <a:endParaRPr lang="tr-TR" sz="7200" b="1" i="1" dirty="0">
              <a:effectLst>
                <a:outerShdw blurRad="38100" dist="38100" dir="2700000" algn="tl">
                  <a:srgbClr val="000000">
                    <a:alpha val="43137"/>
                  </a:srgbClr>
                </a:outerShdw>
              </a:effectLst>
            </a:endParaRPr>
          </a:p>
        </p:txBody>
      </p:sp>
      <p:sp>
        <p:nvSpPr>
          <p:cNvPr id="3" name="2 Alt Başlık"/>
          <p:cNvSpPr>
            <a:spLocks noGrp="1"/>
          </p:cNvSpPr>
          <p:nvPr>
            <p:ph type="subTitle" idx="1"/>
          </p:nvPr>
        </p:nvSpPr>
        <p:spPr/>
        <p:txBody>
          <a:bodyPr/>
          <a:lstStyle/>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tr-TR" smtClean="0"/>
              <a:t>ANTRENMAN (Egzersiz)</a:t>
            </a:r>
          </a:p>
        </p:txBody>
      </p:sp>
      <p:sp>
        <p:nvSpPr>
          <p:cNvPr id="38915" name="Rectangle 3"/>
          <p:cNvSpPr>
            <a:spLocks noGrp="1" noChangeArrowheads="1"/>
          </p:cNvSpPr>
          <p:nvPr>
            <p:ph type="body" idx="1"/>
          </p:nvPr>
        </p:nvSpPr>
        <p:spPr>
          <a:xfrm>
            <a:off x="838200" y="1828800"/>
            <a:ext cx="7772400" cy="4114800"/>
          </a:xfrm>
          <a:noFill/>
        </p:spPr>
        <p:txBody>
          <a:bodyPr/>
          <a:lstStyle/>
          <a:p>
            <a:pPr marL="609600" indent="-609600" eaLnBrk="1" hangingPunct="1">
              <a:buFont typeface="Wingdings" pitchFamily="2" charset="2"/>
              <a:buNone/>
            </a:pPr>
            <a:r>
              <a:rPr lang="tr-TR" smtClean="0"/>
              <a:t>		Antrenman sırasında hem aerobik hem de anaerobik sistemle ATP resentezlenir. Ama hangi sistemin daha ağırlıklı olarak kullanıldığı </a:t>
            </a:r>
          </a:p>
          <a:p>
            <a:pPr marL="990600" lvl="1" indent="-533400" eaLnBrk="1" hangingPunct="1">
              <a:buFont typeface="Wingdings" pitchFamily="2" charset="2"/>
              <a:buAutoNum type="arabicPeriod"/>
            </a:pPr>
            <a:r>
              <a:rPr lang="tr-TR" smtClean="0"/>
              <a:t>Egzersizin tipine</a:t>
            </a:r>
          </a:p>
          <a:p>
            <a:pPr marL="990600" lvl="1" indent="-533400" eaLnBrk="1" hangingPunct="1">
              <a:buFont typeface="Wingdings" pitchFamily="2" charset="2"/>
              <a:buAutoNum type="arabicPeriod"/>
            </a:pPr>
            <a:r>
              <a:rPr lang="tr-TR" smtClean="0"/>
              <a:t>Sporcunun antrenman durumuna</a:t>
            </a:r>
          </a:p>
          <a:p>
            <a:pPr marL="990600" lvl="1" indent="-533400" eaLnBrk="1" hangingPunct="1">
              <a:buFont typeface="Wingdings" pitchFamily="2" charset="2"/>
              <a:buAutoNum type="arabicPeriod"/>
            </a:pPr>
            <a:r>
              <a:rPr lang="tr-TR" smtClean="0"/>
              <a:t>Sporcunun beslenmesine (besin türüne bağlıdır)</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tr-TR" smtClean="0">
                <a:solidFill>
                  <a:srgbClr val="9900CC"/>
                </a:solidFill>
              </a:rPr>
              <a:t>Kısa Süreli Egzersizler</a:t>
            </a:r>
          </a:p>
        </p:txBody>
      </p:sp>
      <p:sp>
        <p:nvSpPr>
          <p:cNvPr id="40963" name="Rectangle 3"/>
          <p:cNvSpPr>
            <a:spLocks noGrp="1" noChangeArrowheads="1"/>
          </p:cNvSpPr>
          <p:nvPr>
            <p:ph type="body" idx="1"/>
          </p:nvPr>
        </p:nvSpPr>
        <p:spPr/>
        <p:txBody>
          <a:bodyPr/>
          <a:lstStyle/>
          <a:p>
            <a:pPr eaLnBrk="1" hangingPunct="1"/>
            <a:r>
              <a:rPr lang="tr-TR" smtClean="0"/>
              <a:t>Bu tür egzersizler;</a:t>
            </a:r>
          </a:p>
          <a:p>
            <a:pPr lvl="1" eaLnBrk="1" hangingPunct="1"/>
            <a:r>
              <a:rPr lang="tr-TR" smtClean="0"/>
              <a:t> 100-200, 400m sürat ve 800m koşuları ile 2-3 dk sürer</a:t>
            </a:r>
          </a:p>
          <a:p>
            <a:pPr lvl="1" eaLnBrk="1" hangingPunct="1"/>
            <a:r>
              <a:rPr lang="tr-TR" smtClean="0"/>
              <a:t> Bu tip egzersizlerde ağırlıklı olarak CHO’lar enerji kaynağı olarak besindir.</a:t>
            </a:r>
          </a:p>
          <a:p>
            <a:pPr lvl="1" eaLnBrk="1" hangingPunct="1"/>
            <a:r>
              <a:rPr lang="tr-TR" smtClean="0"/>
              <a:t> Anaerobik metabolizma ağırlıklı olarak kullanılılır.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tr-TR" smtClean="0">
                <a:solidFill>
                  <a:srgbClr val="9900CC"/>
                </a:solidFill>
              </a:rPr>
              <a:t>Uzun Süreli Egzersizler</a:t>
            </a:r>
          </a:p>
        </p:txBody>
      </p:sp>
      <p:sp>
        <p:nvSpPr>
          <p:cNvPr id="47107" name="Rectangle 3"/>
          <p:cNvSpPr>
            <a:spLocks noGrp="1" noChangeArrowheads="1"/>
          </p:cNvSpPr>
          <p:nvPr>
            <p:ph type="body" idx="1"/>
          </p:nvPr>
        </p:nvSpPr>
        <p:spPr/>
        <p:txBody>
          <a:bodyPr/>
          <a:lstStyle/>
          <a:p>
            <a:pPr eaLnBrk="1" hangingPunct="1"/>
            <a:r>
              <a:rPr lang="tr-TR" smtClean="0"/>
              <a:t>Uzun sayılabilecek yani 10 dk ve daha üzerindeki bütün egzersizler bu sınıfa girer.</a:t>
            </a:r>
          </a:p>
          <a:p>
            <a:pPr eaLnBrk="1" hangingPunct="1">
              <a:buFont typeface="Wingdings" pitchFamily="2" charset="2"/>
              <a:buNone/>
            </a:pPr>
            <a:r>
              <a:rPr lang="tr-TR" smtClean="0"/>
              <a:t>	- Ana besin kaynağı CHO ve yağlardır.</a:t>
            </a:r>
          </a:p>
          <a:p>
            <a:pPr eaLnBrk="1" hangingPunct="1">
              <a:buFont typeface="Wingdings" pitchFamily="2" charset="2"/>
              <a:buNone/>
            </a:pPr>
            <a:r>
              <a:rPr lang="tr-TR" smtClean="0"/>
              <a:t>	- Belli bir evreden sonra O</a:t>
            </a:r>
            <a:r>
              <a:rPr lang="tr-TR" baseline="-30000" smtClean="0">
                <a:cs typeface="Times New Roman" pitchFamily="18" charset="0"/>
              </a:rPr>
              <a:t>2</a:t>
            </a:r>
            <a:r>
              <a:rPr lang="tr-TR" smtClean="0"/>
              <a:t> sıkıntısı olmaz</a:t>
            </a:r>
          </a:p>
          <a:p>
            <a:pPr eaLnBrk="1" hangingPunct="1">
              <a:buFont typeface="Wingdings" pitchFamily="2" charset="2"/>
              <a:buNone/>
            </a:pPr>
            <a:r>
              <a:rPr lang="tr-TR" smtClean="0"/>
              <a:t>	- Laktik asit az birikir ve egzersiz sonuna kadar aynı seviyede kalır.</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914400" y="381000"/>
            <a:ext cx="7848600" cy="990600"/>
          </a:xfrm>
          <a:noFill/>
        </p:spPr>
        <p:txBody>
          <a:bodyPr/>
          <a:lstStyle/>
          <a:p>
            <a:pPr eaLnBrk="1" hangingPunct="1"/>
            <a:r>
              <a:rPr lang="tr-TR" b="1" smtClean="0">
                <a:solidFill>
                  <a:srgbClr val="000099"/>
                </a:solidFill>
              </a:rPr>
              <a:t>Koşu Ekonomisi</a:t>
            </a:r>
          </a:p>
        </p:txBody>
      </p:sp>
      <p:sp>
        <p:nvSpPr>
          <p:cNvPr id="474115" name="Rectangle 3"/>
          <p:cNvSpPr>
            <a:spLocks noGrp="1" noChangeArrowheads="1"/>
          </p:cNvSpPr>
          <p:nvPr>
            <p:ph type="body" idx="1"/>
          </p:nvPr>
        </p:nvSpPr>
        <p:spPr>
          <a:xfrm>
            <a:off x="228600" y="1524000"/>
            <a:ext cx="8758238" cy="4884738"/>
          </a:xfrm>
        </p:spPr>
        <p:txBody>
          <a:bodyPr/>
          <a:lstStyle/>
          <a:p>
            <a:pPr eaLnBrk="1" hangingPunct="1">
              <a:buFont typeface="Wingdings" pitchFamily="2" charset="2"/>
              <a:buNone/>
            </a:pPr>
            <a:r>
              <a:rPr lang="tr-TR" smtClean="0"/>
              <a:t>     Submaksimal hızda daha az O</a:t>
            </a:r>
            <a:r>
              <a:rPr lang="tr-TR" baseline="-25000" smtClean="0"/>
              <a:t>2</a:t>
            </a:r>
            <a:r>
              <a:rPr lang="tr-TR" smtClean="0"/>
              <a:t> kullanımını ifade eder veya verilen hızda daha az enerji harcanmasını gösterir.  Dayanıklılık sporu yapanlar için önemli bir gerekliliktir. </a:t>
            </a:r>
          </a:p>
          <a:p>
            <a:pPr eaLnBrk="1" hangingPunct="1">
              <a:buFont typeface="Wingdings" pitchFamily="2" charset="2"/>
              <a:buNone/>
            </a:pPr>
            <a:r>
              <a:rPr lang="tr-TR" smtClean="0"/>
              <a:t>   Düşük koşu ekonomisine sahip bir sporcu aynı hızda yapılan bir koşu sırasında yüksek koşu ekonomisine sahip bir sporcuya oranla daha fazla O</a:t>
            </a:r>
            <a:r>
              <a:rPr lang="tr-TR" baseline="-25000" smtClean="0"/>
              <a:t>2</a:t>
            </a:r>
            <a:r>
              <a:rPr lang="tr-TR" smtClean="0"/>
              <a:t> tüketir.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74114"/>
                                        </p:tgtEl>
                                        <p:attrNameLst>
                                          <p:attrName>style.visibility</p:attrName>
                                        </p:attrNameLst>
                                      </p:cBhvr>
                                      <p:to>
                                        <p:strVal val="visible"/>
                                      </p:to>
                                    </p:set>
                                    <p:animEffect transition="in" filter="fade">
                                      <p:cBhvr>
                                        <p:cTn id="7" dur="2000"/>
                                        <p:tgtEl>
                                          <p:spTgt spid="474114"/>
                                        </p:tgtEl>
                                      </p:cBhvr>
                                    </p:animEffect>
                                    <p:anim calcmode="lin" valueType="num">
                                      <p:cBhvr>
                                        <p:cTn id="8" dur="2000" fill="hold"/>
                                        <p:tgtEl>
                                          <p:spTgt spid="474114"/>
                                        </p:tgtEl>
                                        <p:attrNameLst>
                                          <p:attrName>ppt_x</p:attrName>
                                        </p:attrNameLst>
                                      </p:cBhvr>
                                      <p:tavLst>
                                        <p:tav tm="0">
                                          <p:val>
                                            <p:strVal val="#ppt_x"/>
                                          </p:val>
                                        </p:tav>
                                        <p:tav tm="100000">
                                          <p:val>
                                            <p:strVal val="#ppt_x"/>
                                          </p:val>
                                        </p:tav>
                                      </p:tavLst>
                                    </p:anim>
                                    <p:anim calcmode="lin" valueType="num">
                                      <p:cBhvr>
                                        <p:cTn id="9" dur="1800" decel="100000" fill="hold"/>
                                        <p:tgtEl>
                                          <p:spTgt spid="47411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74114"/>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iterate type="wd">
                                    <p:tmPct val="10000"/>
                                  </p:iterate>
                                  <p:childTnLst>
                                    <p:set>
                                      <p:cBhvr>
                                        <p:cTn id="14" dur="1" fill="hold">
                                          <p:stCondLst>
                                            <p:cond delay="0"/>
                                          </p:stCondLst>
                                        </p:cTn>
                                        <p:tgtEl>
                                          <p:spTgt spid="474115">
                                            <p:txEl>
                                              <p:pRg st="0" end="0"/>
                                            </p:txEl>
                                          </p:spTgt>
                                        </p:tgtEl>
                                        <p:attrNameLst>
                                          <p:attrName>style.visibility</p:attrName>
                                        </p:attrNameLst>
                                      </p:cBhvr>
                                      <p:to>
                                        <p:strVal val="visible"/>
                                      </p:to>
                                    </p:set>
                                    <p:animEffect transition="in" filter="wipe(down)">
                                      <p:cBhvr>
                                        <p:cTn id="15" dur="580">
                                          <p:stCondLst>
                                            <p:cond delay="0"/>
                                          </p:stCondLst>
                                        </p:cTn>
                                        <p:tgtEl>
                                          <p:spTgt spid="474115">
                                            <p:txEl>
                                              <p:pRg st="0" end="0"/>
                                            </p:txEl>
                                          </p:spTgt>
                                        </p:tgtEl>
                                      </p:cBhvr>
                                    </p:animEffect>
                                    <p:anim calcmode="lin" valueType="num">
                                      <p:cBhvr>
                                        <p:cTn id="16" dur="1822" tmFilter="0,0; 0.14,0.36; 0.43,0.73; 0.71,0.91; 1.0,1.0">
                                          <p:stCondLst>
                                            <p:cond delay="0"/>
                                          </p:stCondLst>
                                        </p:cTn>
                                        <p:tgtEl>
                                          <p:spTgt spid="474115">
                                            <p:txEl>
                                              <p:pRg st="0" end="0"/>
                                            </p:tx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74115">
                                            <p:txEl>
                                              <p:pRg st="0" end="0"/>
                                            </p:tx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74115">
                                            <p:txEl>
                                              <p:pRg st="0" end="0"/>
                                            </p:tx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74115">
                                            <p:txEl>
                                              <p:pRg st="0" end="0"/>
                                            </p:tx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74115">
                                            <p:txEl>
                                              <p:pRg st="0" end="0"/>
                                            </p:tx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474115">
                                            <p:txEl>
                                              <p:pRg st="0" end="0"/>
                                            </p:txEl>
                                          </p:spTgt>
                                        </p:tgtEl>
                                      </p:cBhvr>
                                      <p:to x="100000" y="60000"/>
                                    </p:animScale>
                                    <p:animScale>
                                      <p:cBhvr>
                                        <p:cTn id="22" dur="166" decel="50000">
                                          <p:stCondLst>
                                            <p:cond delay="676"/>
                                          </p:stCondLst>
                                        </p:cTn>
                                        <p:tgtEl>
                                          <p:spTgt spid="474115">
                                            <p:txEl>
                                              <p:pRg st="0" end="0"/>
                                            </p:txEl>
                                          </p:spTgt>
                                        </p:tgtEl>
                                      </p:cBhvr>
                                      <p:to x="100000" y="100000"/>
                                    </p:animScale>
                                    <p:animScale>
                                      <p:cBhvr>
                                        <p:cTn id="23" dur="26">
                                          <p:stCondLst>
                                            <p:cond delay="1312"/>
                                          </p:stCondLst>
                                        </p:cTn>
                                        <p:tgtEl>
                                          <p:spTgt spid="474115">
                                            <p:txEl>
                                              <p:pRg st="0" end="0"/>
                                            </p:txEl>
                                          </p:spTgt>
                                        </p:tgtEl>
                                      </p:cBhvr>
                                      <p:to x="100000" y="80000"/>
                                    </p:animScale>
                                    <p:animScale>
                                      <p:cBhvr>
                                        <p:cTn id="24" dur="166" decel="50000">
                                          <p:stCondLst>
                                            <p:cond delay="1338"/>
                                          </p:stCondLst>
                                        </p:cTn>
                                        <p:tgtEl>
                                          <p:spTgt spid="474115">
                                            <p:txEl>
                                              <p:pRg st="0" end="0"/>
                                            </p:txEl>
                                          </p:spTgt>
                                        </p:tgtEl>
                                      </p:cBhvr>
                                      <p:to x="100000" y="100000"/>
                                    </p:animScale>
                                    <p:animScale>
                                      <p:cBhvr>
                                        <p:cTn id="25" dur="26">
                                          <p:stCondLst>
                                            <p:cond delay="1642"/>
                                          </p:stCondLst>
                                        </p:cTn>
                                        <p:tgtEl>
                                          <p:spTgt spid="474115">
                                            <p:txEl>
                                              <p:pRg st="0" end="0"/>
                                            </p:txEl>
                                          </p:spTgt>
                                        </p:tgtEl>
                                      </p:cBhvr>
                                      <p:to x="100000" y="90000"/>
                                    </p:animScale>
                                    <p:animScale>
                                      <p:cBhvr>
                                        <p:cTn id="26" dur="166" decel="50000">
                                          <p:stCondLst>
                                            <p:cond delay="1668"/>
                                          </p:stCondLst>
                                        </p:cTn>
                                        <p:tgtEl>
                                          <p:spTgt spid="474115">
                                            <p:txEl>
                                              <p:pRg st="0" end="0"/>
                                            </p:txEl>
                                          </p:spTgt>
                                        </p:tgtEl>
                                      </p:cBhvr>
                                      <p:to x="100000" y="100000"/>
                                    </p:animScale>
                                    <p:animScale>
                                      <p:cBhvr>
                                        <p:cTn id="27" dur="26">
                                          <p:stCondLst>
                                            <p:cond delay="1808"/>
                                          </p:stCondLst>
                                        </p:cTn>
                                        <p:tgtEl>
                                          <p:spTgt spid="474115">
                                            <p:txEl>
                                              <p:pRg st="0" end="0"/>
                                            </p:txEl>
                                          </p:spTgt>
                                        </p:tgtEl>
                                      </p:cBhvr>
                                      <p:to x="100000" y="95000"/>
                                    </p:animScale>
                                    <p:animScale>
                                      <p:cBhvr>
                                        <p:cTn id="28" dur="166" decel="50000">
                                          <p:stCondLst>
                                            <p:cond delay="1834"/>
                                          </p:stCondLst>
                                        </p:cTn>
                                        <p:tgtEl>
                                          <p:spTgt spid="474115">
                                            <p:txEl>
                                              <p:pRg st="0" end="0"/>
                                            </p:tx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iterate type="wd">
                                    <p:tmPct val="10000"/>
                                  </p:iterate>
                                  <p:childTnLst>
                                    <p:set>
                                      <p:cBhvr>
                                        <p:cTn id="32" dur="1" fill="hold">
                                          <p:stCondLst>
                                            <p:cond delay="0"/>
                                          </p:stCondLst>
                                        </p:cTn>
                                        <p:tgtEl>
                                          <p:spTgt spid="474115">
                                            <p:txEl>
                                              <p:pRg st="1" end="1"/>
                                            </p:txEl>
                                          </p:spTgt>
                                        </p:tgtEl>
                                        <p:attrNameLst>
                                          <p:attrName>style.visibility</p:attrName>
                                        </p:attrNameLst>
                                      </p:cBhvr>
                                      <p:to>
                                        <p:strVal val="visible"/>
                                      </p:to>
                                    </p:set>
                                    <p:animEffect transition="in" filter="wipe(down)">
                                      <p:cBhvr>
                                        <p:cTn id="33" dur="580">
                                          <p:stCondLst>
                                            <p:cond delay="0"/>
                                          </p:stCondLst>
                                        </p:cTn>
                                        <p:tgtEl>
                                          <p:spTgt spid="474115">
                                            <p:txEl>
                                              <p:pRg st="1" end="1"/>
                                            </p:txEl>
                                          </p:spTgt>
                                        </p:tgtEl>
                                      </p:cBhvr>
                                    </p:animEffect>
                                    <p:anim calcmode="lin" valueType="num">
                                      <p:cBhvr>
                                        <p:cTn id="34" dur="1822" tmFilter="0,0; 0.14,0.36; 0.43,0.73; 0.71,0.91; 1.0,1.0">
                                          <p:stCondLst>
                                            <p:cond delay="0"/>
                                          </p:stCondLst>
                                        </p:cTn>
                                        <p:tgtEl>
                                          <p:spTgt spid="474115">
                                            <p:txEl>
                                              <p:pRg st="1" end="1"/>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74115">
                                            <p:txEl>
                                              <p:pRg st="1" end="1"/>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74115">
                                            <p:txEl>
                                              <p:pRg st="1" end="1"/>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74115">
                                            <p:txEl>
                                              <p:pRg st="1" end="1"/>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74115">
                                            <p:txEl>
                                              <p:pRg st="1" end="1"/>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474115">
                                            <p:txEl>
                                              <p:pRg st="1" end="1"/>
                                            </p:txEl>
                                          </p:spTgt>
                                        </p:tgtEl>
                                      </p:cBhvr>
                                      <p:to x="100000" y="60000"/>
                                    </p:animScale>
                                    <p:animScale>
                                      <p:cBhvr>
                                        <p:cTn id="40" dur="166" decel="50000">
                                          <p:stCondLst>
                                            <p:cond delay="676"/>
                                          </p:stCondLst>
                                        </p:cTn>
                                        <p:tgtEl>
                                          <p:spTgt spid="474115">
                                            <p:txEl>
                                              <p:pRg st="1" end="1"/>
                                            </p:txEl>
                                          </p:spTgt>
                                        </p:tgtEl>
                                      </p:cBhvr>
                                      <p:to x="100000" y="100000"/>
                                    </p:animScale>
                                    <p:animScale>
                                      <p:cBhvr>
                                        <p:cTn id="41" dur="26">
                                          <p:stCondLst>
                                            <p:cond delay="1312"/>
                                          </p:stCondLst>
                                        </p:cTn>
                                        <p:tgtEl>
                                          <p:spTgt spid="474115">
                                            <p:txEl>
                                              <p:pRg st="1" end="1"/>
                                            </p:txEl>
                                          </p:spTgt>
                                        </p:tgtEl>
                                      </p:cBhvr>
                                      <p:to x="100000" y="80000"/>
                                    </p:animScale>
                                    <p:animScale>
                                      <p:cBhvr>
                                        <p:cTn id="42" dur="166" decel="50000">
                                          <p:stCondLst>
                                            <p:cond delay="1338"/>
                                          </p:stCondLst>
                                        </p:cTn>
                                        <p:tgtEl>
                                          <p:spTgt spid="474115">
                                            <p:txEl>
                                              <p:pRg st="1" end="1"/>
                                            </p:txEl>
                                          </p:spTgt>
                                        </p:tgtEl>
                                      </p:cBhvr>
                                      <p:to x="100000" y="100000"/>
                                    </p:animScale>
                                    <p:animScale>
                                      <p:cBhvr>
                                        <p:cTn id="43" dur="26">
                                          <p:stCondLst>
                                            <p:cond delay="1642"/>
                                          </p:stCondLst>
                                        </p:cTn>
                                        <p:tgtEl>
                                          <p:spTgt spid="474115">
                                            <p:txEl>
                                              <p:pRg st="1" end="1"/>
                                            </p:txEl>
                                          </p:spTgt>
                                        </p:tgtEl>
                                      </p:cBhvr>
                                      <p:to x="100000" y="90000"/>
                                    </p:animScale>
                                    <p:animScale>
                                      <p:cBhvr>
                                        <p:cTn id="44" dur="166" decel="50000">
                                          <p:stCondLst>
                                            <p:cond delay="1668"/>
                                          </p:stCondLst>
                                        </p:cTn>
                                        <p:tgtEl>
                                          <p:spTgt spid="474115">
                                            <p:txEl>
                                              <p:pRg st="1" end="1"/>
                                            </p:txEl>
                                          </p:spTgt>
                                        </p:tgtEl>
                                      </p:cBhvr>
                                      <p:to x="100000" y="100000"/>
                                    </p:animScale>
                                    <p:animScale>
                                      <p:cBhvr>
                                        <p:cTn id="45" dur="26">
                                          <p:stCondLst>
                                            <p:cond delay="1808"/>
                                          </p:stCondLst>
                                        </p:cTn>
                                        <p:tgtEl>
                                          <p:spTgt spid="474115">
                                            <p:txEl>
                                              <p:pRg st="1" end="1"/>
                                            </p:txEl>
                                          </p:spTgt>
                                        </p:tgtEl>
                                      </p:cBhvr>
                                      <p:to x="100000" y="95000"/>
                                    </p:animScale>
                                    <p:animScale>
                                      <p:cBhvr>
                                        <p:cTn id="46" dur="166" decel="50000">
                                          <p:stCondLst>
                                            <p:cond delay="1834"/>
                                          </p:stCondLst>
                                        </p:cTn>
                                        <p:tgtEl>
                                          <p:spTgt spid="474115">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4" grpId="0"/>
      <p:bldP spid="47411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28600"/>
            <a:ext cx="7772400" cy="1143000"/>
          </a:xfrm>
        </p:spPr>
        <p:txBody>
          <a:bodyPr/>
          <a:lstStyle/>
          <a:p>
            <a:pPr eaLnBrk="1" hangingPunct="1"/>
            <a:r>
              <a:rPr lang="tr-TR" smtClean="0"/>
              <a:t>KAYAN FLAMENTLER TEORİSİ</a:t>
            </a:r>
          </a:p>
        </p:txBody>
      </p:sp>
      <p:sp>
        <p:nvSpPr>
          <p:cNvPr id="27651" name="Rectangle 3"/>
          <p:cNvSpPr>
            <a:spLocks noGrp="1" noChangeArrowheads="1"/>
          </p:cNvSpPr>
          <p:nvPr>
            <p:ph type="body" sz="half" idx="1"/>
          </p:nvPr>
        </p:nvSpPr>
        <p:spPr>
          <a:xfrm>
            <a:off x="685800" y="1524000"/>
            <a:ext cx="7272867" cy="4876800"/>
          </a:xfrm>
        </p:spPr>
        <p:txBody>
          <a:bodyPr/>
          <a:lstStyle/>
          <a:p>
            <a:pPr eaLnBrk="1" hangingPunct="1">
              <a:lnSpc>
                <a:spcPct val="80000"/>
              </a:lnSpc>
              <a:buFont typeface="Wingdings" pitchFamily="2" charset="2"/>
              <a:buNone/>
            </a:pPr>
            <a:endParaRPr lang="tr-TR" sz="2400" smtClean="0"/>
          </a:p>
        </p:txBody>
      </p:sp>
      <p:pic>
        <p:nvPicPr>
          <p:cNvPr id="27652" name="Picture 4"/>
          <p:cNvPicPr>
            <a:picLocks noGrp="1" noChangeAspect="1" noChangeArrowheads="1"/>
          </p:cNvPicPr>
          <p:nvPr>
            <p:ph sz="half" idx="2"/>
          </p:nvPr>
        </p:nvPicPr>
        <p:blipFill>
          <a:blip r:embed="rId3" cstate="print">
            <a:lum contrast="18000"/>
          </a:blip>
          <a:srcRect/>
          <a:stretch>
            <a:fillRect/>
          </a:stretch>
        </p:blipFill>
        <p:spPr>
          <a:xfrm>
            <a:off x="2269067" y="1905000"/>
            <a:ext cx="3190523" cy="42672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62" name="Rectangle 2"/>
          <p:cNvSpPr>
            <a:spLocks noGrp="1" noChangeArrowheads="1"/>
          </p:cNvSpPr>
          <p:nvPr>
            <p:ph type="title" idx="4294967295"/>
          </p:nvPr>
        </p:nvSpPr>
        <p:spPr>
          <a:xfrm>
            <a:off x="395111" y="404813"/>
            <a:ext cx="7157156" cy="792162"/>
          </a:xfrm>
        </p:spPr>
        <p:txBody>
          <a:bodyPr/>
          <a:lstStyle/>
          <a:p>
            <a:pPr eaLnBrk="1" hangingPunct="1"/>
            <a:r>
              <a:rPr lang="tr-TR" sz="3000" smtClean="0"/>
              <a:t>Kas lifi sınıflandırılması ve özellikleri :</a:t>
            </a:r>
          </a:p>
        </p:txBody>
      </p:sp>
      <p:graphicFrame>
        <p:nvGraphicFramePr>
          <p:cNvPr id="143363" name="Group 3"/>
          <p:cNvGraphicFramePr>
            <a:graphicFrameLocks noGrp="1"/>
          </p:cNvGraphicFramePr>
          <p:nvPr>
            <p:ph/>
          </p:nvPr>
        </p:nvGraphicFramePr>
        <p:xfrm>
          <a:off x="440267" y="1371600"/>
          <a:ext cx="8331201" cy="5009280"/>
        </p:xfrm>
        <a:graphic>
          <a:graphicData uri="http://schemas.openxmlformats.org/drawingml/2006/table">
            <a:tbl>
              <a:tblPr/>
              <a:tblGrid>
                <a:gridCol w="2547056"/>
                <a:gridCol w="2135011"/>
                <a:gridCol w="1927578"/>
                <a:gridCol w="1721556"/>
              </a:tblGrid>
              <a:tr h="358775">
                <a:tc gridSpan="4">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2000" b="1" i="0" u="none" strike="noStrike" cap="none" normalizeH="0" baseline="0" smtClean="0">
                          <a:ln>
                            <a:noFill/>
                          </a:ln>
                          <a:solidFill>
                            <a:schemeClr val="tx1"/>
                          </a:solidFill>
                          <a:effectLst/>
                          <a:latin typeface="Arial" charset="0"/>
                        </a:rPr>
                        <a:t>A. Sınıflandırma Sistemi</a:t>
                      </a:r>
                      <a:endParaRPr kumimoji="0" lang="tr-TR" sz="2000" b="0" i="0" u="none" strike="noStrike" cap="none" normalizeH="0" baseline="0" smtClean="0">
                        <a:ln>
                          <a:noFill/>
                        </a:ln>
                        <a:solidFill>
                          <a:schemeClr val="tx1"/>
                        </a:solidFill>
                        <a:effectLst/>
                        <a:latin typeface="Arial" charset="0"/>
                      </a:endParaRP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r h="29051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1. Dubutwitz ve Brooke</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1" i="0" u="none" strike="noStrike" cap="none" normalizeH="0" baseline="0" smtClean="0">
                          <a:ln>
                            <a:noFill/>
                          </a:ln>
                          <a:solidFill>
                            <a:schemeClr val="tx1"/>
                          </a:solidFill>
                          <a:effectLst/>
                          <a:latin typeface="Arial" charset="0"/>
                        </a:rPr>
                        <a:t>Tip I</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1" i="0" u="none" strike="noStrike" cap="none" normalizeH="0" baseline="0" smtClean="0">
                          <a:ln>
                            <a:noFill/>
                          </a:ln>
                          <a:solidFill>
                            <a:schemeClr val="tx1"/>
                          </a:solidFill>
                          <a:effectLst/>
                          <a:latin typeface="Arial" charset="0"/>
                        </a:rPr>
                        <a:t>Tip II a</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1" i="0" u="none" strike="noStrike" cap="none" normalizeH="0" baseline="0" smtClean="0">
                          <a:ln>
                            <a:noFill/>
                          </a:ln>
                          <a:solidFill>
                            <a:schemeClr val="tx1"/>
                          </a:solidFill>
                          <a:effectLst/>
                          <a:latin typeface="Arial" charset="0"/>
                        </a:rPr>
                        <a:t>Tip II b</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549275">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2. Peter ve arkadaşları </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Yavaş, oksidatif (SO)</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Hızlı, oksidatif glikolitik (FOG)</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Hızlı Glikolitik (FG)</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42913">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3. Eski sistemler</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Kırmızı </a:t>
                      </a:r>
                    </a:p>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Yavaş kasılan (ST)</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Beyaz</a:t>
                      </a:r>
                    </a:p>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Hızlı kasılan (FT)</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itchFamily="2" charset="2"/>
                        <a:buNone/>
                        <a:tabLst/>
                      </a:pPr>
                      <a:endParaRPr kumimoji="0" lang="tr-TR" sz="1800" b="0" i="0" u="none" strike="noStrike" cap="none" normalizeH="0" baseline="0" smtClean="0">
                        <a:ln>
                          <a:noFill/>
                        </a:ln>
                        <a:solidFill>
                          <a:schemeClr val="tx1"/>
                        </a:solidFill>
                        <a:effectLst/>
                        <a:latin typeface="Arial" charset="0"/>
                      </a:endParaRP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8138">
                <a:tc gridSpan="4">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1" i="0" u="none" strike="noStrike" cap="none" normalizeH="0" baseline="0" smtClean="0">
                          <a:ln>
                            <a:noFill/>
                          </a:ln>
                          <a:solidFill>
                            <a:schemeClr val="tx1"/>
                          </a:solidFill>
                          <a:effectLst/>
                          <a:latin typeface="Arial" charset="0"/>
                        </a:rPr>
                        <a:t>B. Özellikleri</a:t>
                      </a:r>
                      <a:endParaRPr kumimoji="0" lang="tr-TR" sz="1800" b="0" i="0" u="none" strike="noStrike" cap="none" normalizeH="0" baseline="0" smtClean="0">
                        <a:ln>
                          <a:noFill/>
                        </a:ln>
                        <a:solidFill>
                          <a:schemeClr val="tx1"/>
                        </a:solidFill>
                        <a:effectLst/>
                        <a:latin typeface="Arial" charset="0"/>
                      </a:endParaRP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tr-TR"/>
                    </a:p>
                  </a:txBody>
                  <a:tcPr/>
                </a:tc>
                <a:tc hMerge="1">
                  <a:txBody>
                    <a:bodyPr/>
                    <a:lstStyle/>
                    <a:p>
                      <a:endParaRPr lang="tr-TR"/>
                    </a:p>
                  </a:txBody>
                  <a:tcPr/>
                </a:tc>
                <a:tc hMerge="1">
                  <a:txBody>
                    <a:bodyPr/>
                    <a:lstStyle/>
                    <a:p>
                      <a:endParaRPr lang="tr-TR"/>
                    </a:p>
                  </a:txBody>
                  <a:tcPr/>
                </a:tc>
              </a:tr>
              <a:tr h="2921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1. Kasılma hızı</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Yavaş</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Hızlı</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Hızlı</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2. Kasılma kuvveti </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Düşük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3. Yorulma hızı</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Geç yorulur</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Yorulur</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Çabuk Yorulur</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4. Aerobik kapasite</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Orta</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Düşük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5. Anaerobik kapasite</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Düşük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Orta </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6. Lif büyüklüğü</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Küçük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Büyük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Çok büyük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93688">
                <a:tc>
                  <a:txBody>
                    <a:bodyPr/>
                    <a:lstStyle/>
                    <a:p>
                      <a:pPr marL="0" marR="0" lvl="0" indent="0" algn="l"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7. Kılcal damar yoğunluğu </a:t>
                      </a:r>
                    </a:p>
                  </a:txBody>
                  <a:tcPr marL="96000" marR="80000" marT="36000" marB="36000"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Yüksek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Tx/>
                        <a:buFont typeface="Wingdings" pitchFamily="2" charset="2"/>
                        <a:buNone/>
                        <a:tabLst/>
                      </a:pPr>
                      <a:r>
                        <a:rPr kumimoji="0" lang="tr-TR" sz="1800" b="0" i="0" u="none" strike="noStrike" cap="none" normalizeH="0" baseline="0" smtClean="0">
                          <a:ln>
                            <a:noFill/>
                          </a:ln>
                          <a:solidFill>
                            <a:schemeClr val="tx1"/>
                          </a:solidFill>
                          <a:effectLst/>
                          <a:latin typeface="Arial" charset="0"/>
                        </a:rPr>
                        <a:t>Düşük</a:t>
                      </a:r>
                    </a:p>
                  </a:txBody>
                  <a:tcPr marL="96000" marR="80000" marT="36000" marB="36000" anchor="ctr" anchorCtr="1"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med">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lt">
                                    <p:tmPct val="100000"/>
                                  </p:iterate>
                                  <p:childTnLst>
                                    <p:set>
                                      <p:cBhvr>
                                        <p:cTn id="6" dur="1" fill="hold">
                                          <p:stCondLst>
                                            <p:cond delay="0"/>
                                          </p:stCondLst>
                                        </p:cTn>
                                        <p:tgtEl>
                                          <p:spTgt spid="143362"/>
                                        </p:tgtEl>
                                        <p:attrNameLst>
                                          <p:attrName>style.visibility</p:attrName>
                                        </p:attrNameLst>
                                      </p:cBhvr>
                                      <p:to>
                                        <p:strVal val="visible"/>
                                      </p:to>
                                    </p:set>
                                    <p:animEffect transition="in" filter="slide(fromBottom)">
                                      <p:cBhvr>
                                        <p:cTn id="7" dur="75"/>
                                        <p:tgtEl>
                                          <p:spTgt spid="14336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499"/>
                                          </p:stCondLst>
                                        </p:cTn>
                                        <p:tgtEl>
                                          <p:spTgt spid="143363"/>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3" name="ringout.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2"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tr-TR" smtClean="0"/>
              <a:t>Lif tipleri ve performans</a:t>
            </a:r>
          </a:p>
        </p:txBody>
      </p:sp>
      <p:sp>
        <p:nvSpPr>
          <p:cNvPr id="57347" name="Rectangle 3"/>
          <p:cNvSpPr>
            <a:spLocks noGrp="1" noChangeArrowheads="1"/>
          </p:cNvSpPr>
          <p:nvPr>
            <p:ph type="body" idx="1"/>
          </p:nvPr>
        </p:nvSpPr>
        <p:spPr/>
        <p:txBody>
          <a:bodyPr/>
          <a:lstStyle/>
          <a:p>
            <a:pPr eaLnBrk="1" hangingPunct="1"/>
            <a:r>
              <a:rPr lang="tr-TR" sz="2800" smtClean="0"/>
              <a:t>Tip I liflerin oranının artması oksijen kullanım kapasitesini diğer bir deyişle aerobik güç ve dayanıklılığı artırır.</a:t>
            </a:r>
          </a:p>
          <a:p>
            <a:pPr eaLnBrk="1" hangingPunct="1"/>
            <a:r>
              <a:rPr lang="tr-TR" sz="2800" smtClean="0"/>
              <a:t>Tip II liflerinin oranının artması ile anaerobik güç ve dayanıklılığı artırır.</a:t>
            </a:r>
          </a:p>
          <a:p>
            <a:pPr eaLnBrk="1" hangingPunct="1"/>
            <a:r>
              <a:rPr lang="tr-TR" sz="2800" smtClean="0"/>
              <a:t>Güç ve sürat gerektiren sporlarda Tip II liflerin fazlalığı, dayanıklılık gerektiren sporlarda ise Tip I liflerinin fazlalığı avantajdır.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685800" y="1371600"/>
            <a:ext cx="8229600" cy="4953000"/>
          </a:xfrm>
        </p:spPr>
        <p:txBody>
          <a:bodyPr/>
          <a:lstStyle/>
          <a:p>
            <a:pPr eaLnBrk="1" hangingPunct="1">
              <a:buFont typeface="Wingdings" pitchFamily="2" charset="2"/>
              <a:buNone/>
            </a:pPr>
            <a:r>
              <a:rPr lang="tr-TR" sz="2800" dirty="0" smtClean="0"/>
              <a:t>		Bir motor sinirin bir veya birden fazla kas lifini uyardığı yapıya </a:t>
            </a:r>
            <a:r>
              <a:rPr lang="tr-TR" sz="2800" u="sng" dirty="0" smtClean="0">
                <a:solidFill>
                  <a:srgbClr val="99FF99"/>
                </a:solidFill>
              </a:rPr>
              <a:t>MOTOR ÜNİTE</a:t>
            </a:r>
            <a:r>
              <a:rPr lang="tr-TR" sz="2800" u="sng" dirty="0" smtClean="0"/>
              <a:t> </a:t>
            </a:r>
            <a:r>
              <a:rPr lang="tr-TR" sz="2800" dirty="0" smtClean="0"/>
              <a:t>denir. Bir motor ünite, aynı metabolik ve fonksiyonel özelliklere sahip liflerden oluşmuştur. </a:t>
            </a:r>
          </a:p>
          <a:p>
            <a:pPr eaLnBrk="1" hangingPunct="1">
              <a:buFont typeface="Wingdings" pitchFamily="2" charset="2"/>
              <a:buNone/>
            </a:pPr>
            <a:r>
              <a:rPr lang="tr-TR" sz="2800" dirty="0" smtClean="0"/>
              <a:t>		Aynı motor sinir tarafından uyarılan ve aynı motor ünite içindeki lifler aynı zamanda kasılır ve gevşerler. Motor sinir tarafından getirilen uyarının şiddeti eşik değerin üzerinde ise motor ünite içerisindeki lifler hep birlikte kasılır eğer uyaran eşik değerin altında ise hiçbir lif kasılmaz buna </a:t>
            </a:r>
            <a:r>
              <a:rPr lang="tr-TR" sz="2800" u="sng" dirty="0" smtClean="0">
                <a:solidFill>
                  <a:schemeClr val="folHlink"/>
                </a:solidFill>
              </a:rPr>
              <a:t>HEP veya HİÇ KANUNU</a:t>
            </a:r>
            <a:r>
              <a:rPr lang="tr-TR" sz="2800" dirty="0" smtClean="0"/>
              <a:t> adı verilir.</a:t>
            </a:r>
          </a:p>
          <a:p>
            <a:pPr eaLnBrk="1" hangingPunct="1">
              <a:buFont typeface="Wingdings" pitchFamily="2" charset="2"/>
              <a:buNone/>
            </a:pPr>
            <a:endParaRPr lang="tr-TR" sz="28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tr-TR" smtClean="0"/>
              <a:t>KAS HİPERTROFİSİ</a:t>
            </a:r>
          </a:p>
        </p:txBody>
      </p:sp>
      <p:sp>
        <p:nvSpPr>
          <p:cNvPr id="75779" name="Rectangle 3"/>
          <p:cNvSpPr>
            <a:spLocks noGrp="1" noChangeArrowheads="1"/>
          </p:cNvSpPr>
          <p:nvPr>
            <p:ph type="body" idx="1"/>
          </p:nvPr>
        </p:nvSpPr>
        <p:spPr>
          <a:xfrm>
            <a:off x="457200" y="1752601"/>
            <a:ext cx="8229600" cy="4378325"/>
          </a:xfrm>
        </p:spPr>
        <p:txBody>
          <a:bodyPr/>
          <a:lstStyle/>
          <a:p>
            <a:pPr eaLnBrk="1" hangingPunct="1">
              <a:lnSpc>
                <a:spcPct val="90000"/>
              </a:lnSpc>
            </a:pPr>
            <a:r>
              <a:rPr lang="tr-TR" sz="2400" smtClean="0"/>
              <a:t>Bir organa duyulan ihtiyaç arttığında dokular buna hipertrofi veya hiperplazi ile cevap verir.</a:t>
            </a:r>
          </a:p>
          <a:p>
            <a:pPr eaLnBrk="1" hangingPunct="1">
              <a:lnSpc>
                <a:spcPct val="90000"/>
              </a:lnSpc>
            </a:pPr>
            <a:r>
              <a:rPr lang="tr-TR" sz="2400" smtClean="0"/>
              <a:t>Kas lifleri boyuna uzayarak veya kesitine (enine) büyüyerek gelişirler.</a:t>
            </a:r>
          </a:p>
          <a:p>
            <a:pPr eaLnBrk="1" hangingPunct="1">
              <a:lnSpc>
                <a:spcPct val="90000"/>
              </a:lnSpc>
              <a:buFont typeface="Wingdings" pitchFamily="2" charset="2"/>
              <a:buNone/>
            </a:pPr>
            <a:r>
              <a:rPr lang="tr-TR" sz="2400" smtClean="0"/>
              <a:t>	- Kasın boyu kemik boyundaki artışa göre uzar.</a:t>
            </a:r>
          </a:p>
          <a:p>
            <a:pPr eaLnBrk="1" hangingPunct="1">
              <a:lnSpc>
                <a:spcPct val="90000"/>
              </a:lnSpc>
            </a:pPr>
            <a:r>
              <a:rPr lang="tr-TR" sz="2400" smtClean="0"/>
              <a:t>Hipertrofi ise kasın kesitine (enine) büyümesidir kalınlaşması).</a:t>
            </a:r>
          </a:p>
          <a:p>
            <a:pPr eaLnBrk="1" hangingPunct="1">
              <a:lnSpc>
                <a:spcPct val="90000"/>
              </a:lnSpc>
              <a:buFont typeface="Wingdings" pitchFamily="2" charset="2"/>
              <a:buNone/>
            </a:pPr>
            <a:r>
              <a:rPr lang="tr-TR" sz="2400" smtClean="0"/>
              <a:t>	- Liflerin sayısı artmaz.</a:t>
            </a:r>
          </a:p>
          <a:p>
            <a:pPr eaLnBrk="1" hangingPunct="1">
              <a:lnSpc>
                <a:spcPct val="90000"/>
              </a:lnSpc>
              <a:buFont typeface="Wingdings" pitchFamily="2" charset="2"/>
              <a:buNone/>
            </a:pPr>
            <a:r>
              <a:rPr lang="tr-TR" sz="2400" smtClean="0"/>
              <a:t>	- Lifler kalınlaşır.</a:t>
            </a:r>
          </a:p>
          <a:p>
            <a:pPr eaLnBrk="1" hangingPunct="1">
              <a:lnSpc>
                <a:spcPct val="90000"/>
              </a:lnSpc>
              <a:buFont typeface="Wingdings" pitchFamily="2" charset="2"/>
              <a:buNone/>
            </a:pPr>
            <a:r>
              <a:rPr lang="tr-TR" sz="2400" smtClean="0"/>
              <a:t>	- Lifin kalınlaşması içerdiği miyofibrillerin sayısının artışı ile olur.</a:t>
            </a:r>
          </a:p>
          <a:p>
            <a:pPr eaLnBrk="1" hangingPunct="1">
              <a:lnSpc>
                <a:spcPct val="90000"/>
              </a:lnSpc>
              <a:buFont typeface="Wingdings" pitchFamily="2" charset="2"/>
              <a:buNone/>
            </a:pPr>
            <a:r>
              <a:rPr lang="tr-TR" sz="2400" smtClean="0"/>
              <a:t>	- Antrenman kaslarda %30-60 arası hipertrofiye rastlanır.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tr-TR" smtClean="0"/>
              <a:t>Hipertrofi ile liflerde;</a:t>
            </a:r>
          </a:p>
        </p:txBody>
      </p:sp>
      <p:sp>
        <p:nvSpPr>
          <p:cNvPr id="76803" name="Rectangle 3"/>
          <p:cNvSpPr>
            <a:spLocks noGrp="1" noChangeArrowheads="1"/>
          </p:cNvSpPr>
          <p:nvPr>
            <p:ph type="body" idx="1"/>
          </p:nvPr>
        </p:nvSpPr>
        <p:spPr/>
        <p:txBody>
          <a:bodyPr/>
          <a:lstStyle/>
          <a:p>
            <a:pPr eaLnBrk="1" hangingPunct="1">
              <a:lnSpc>
                <a:spcPct val="90000"/>
              </a:lnSpc>
            </a:pPr>
            <a:r>
              <a:rPr lang="tr-TR" sz="2800" smtClean="0"/>
              <a:t>Miyofibrillerin sayısı artar.</a:t>
            </a:r>
          </a:p>
          <a:p>
            <a:pPr eaLnBrk="1" hangingPunct="1">
              <a:lnSpc>
                <a:spcPct val="90000"/>
              </a:lnSpc>
            </a:pPr>
            <a:r>
              <a:rPr lang="tr-TR" sz="2800" smtClean="0"/>
              <a:t>Mitakondriler sayı ve hacim olarak gelişir.</a:t>
            </a:r>
          </a:p>
          <a:p>
            <a:pPr eaLnBrk="1" hangingPunct="1">
              <a:lnSpc>
                <a:spcPct val="90000"/>
              </a:lnSpc>
            </a:pPr>
            <a:r>
              <a:rPr lang="tr-TR" sz="2800" smtClean="0"/>
              <a:t>Kuvvet antrenmanları ile kastaki ATP ve CP %35-40 artar.</a:t>
            </a:r>
          </a:p>
          <a:p>
            <a:pPr eaLnBrk="1" hangingPunct="1">
              <a:lnSpc>
                <a:spcPct val="90000"/>
              </a:lnSpc>
            </a:pPr>
            <a:r>
              <a:rPr lang="tr-TR" sz="2800" smtClean="0"/>
              <a:t>Glikolitik kapasite ve anaerobik enzim kapasiteleri artar.</a:t>
            </a:r>
          </a:p>
          <a:p>
            <a:pPr eaLnBrk="1" hangingPunct="1">
              <a:lnSpc>
                <a:spcPct val="90000"/>
              </a:lnSpc>
            </a:pPr>
            <a:r>
              <a:rPr lang="tr-TR" sz="2800" smtClean="0"/>
              <a:t>Dayanıklılık antrenmanları sonucunda ATP ve CP, aerobik enzim aktiviteleri, glikojen trigliserid depoları, oksidatif enzim aktiviteleri artar, maksimum oksidasyon hızında %45 artma olur.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sz="half" idx="1"/>
          </p:nvPr>
        </p:nvSpPr>
        <p:spPr>
          <a:xfrm>
            <a:off x="3635375" y="549275"/>
            <a:ext cx="1655763" cy="504825"/>
          </a:xfrm>
        </p:spPr>
        <p:txBody>
          <a:bodyPr/>
          <a:lstStyle/>
          <a:p>
            <a:pPr algn="ctr" eaLnBrk="1" hangingPunct="1">
              <a:lnSpc>
                <a:spcPct val="90000"/>
              </a:lnSpc>
              <a:buFont typeface="Wingdings" pitchFamily="2" charset="2"/>
              <a:buNone/>
            </a:pPr>
            <a:r>
              <a:rPr lang="tr-TR" smtClean="0"/>
              <a:t>fizyoloji</a:t>
            </a:r>
          </a:p>
        </p:txBody>
      </p:sp>
      <p:sp>
        <p:nvSpPr>
          <p:cNvPr id="7171" name="Rectangle 3"/>
          <p:cNvSpPr>
            <a:spLocks noGrp="1" noChangeArrowheads="1"/>
          </p:cNvSpPr>
          <p:nvPr>
            <p:ph type="body" sz="half" idx="2"/>
          </p:nvPr>
        </p:nvSpPr>
        <p:spPr>
          <a:xfrm>
            <a:off x="468313" y="2924175"/>
            <a:ext cx="8280400" cy="3457575"/>
          </a:xfrm>
        </p:spPr>
        <p:txBody>
          <a:bodyPr/>
          <a:lstStyle/>
          <a:p>
            <a:pPr eaLnBrk="1" hangingPunct="1">
              <a:lnSpc>
                <a:spcPct val="90000"/>
              </a:lnSpc>
            </a:pPr>
            <a:r>
              <a:rPr lang="tr-TR" sz="3600" b="1" smtClean="0">
                <a:solidFill>
                  <a:schemeClr val="folHlink"/>
                </a:solidFill>
              </a:rPr>
              <a:t>Fizyoloji;</a:t>
            </a:r>
            <a:r>
              <a:rPr lang="tr-TR" sz="3600" smtClean="0"/>
              <a:t> Vücut fonksiyonlarını inceleyen ve bir canlının canlı olma özelliğini devam ettirmede rol oynayan bütün yaşamsal fonksiyonların ne olduğunu ve nasıl işlediğini açıklayan bilim dalıdır.</a:t>
            </a:r>
          </a:p>
        </p:txBody>
      </p:sp>
      <p:sp>
        <p:nvSpPr>
          <p:cNvPr id="7172" name="Line 4"/>
          <p:cNvSpPr>
            <a:spLocks noChangeShapeType="1"/>
          </p:cNvSpPr>
          <p:nvPr/>
        </p:nvSpPr>
        <p:spPr bwMode="auto">
          <a:xfrm>
            <a:off x="2413000" y="1168400"/>
            <a:ext cx="4032250" cy="0"/>
          </a:xfrm>
          <a:prstGeom prst="line">
            <a:avLst/>
          </a:prstGeom>
          <a:noFill/>
          <a:ln w="9525">
            <a:solidFill>
              <a:schemeClr val="tx1"/>
            </a:solidFill>
            <a:round/>
            <a:headEnd/>
            <a:tailEnd/>
          </a:ln>
        </p:spPr>
        <p:txBody>
          <a:bodyPr/>
          <a:lstStyle/>
          <a:p>
            <a:endParaRPr lang="tr-TR"/>
          </a:p>
        </p:txBody>
      </p:sp>
      <p:sp>
        <p:nvSpPr>
          <p:cNvPr id="7173" name="Line 5"/>
          <p:cNvSpPr>
            <a:spLocks noChangeShapeType="1"/>
          </p:cNvSpPr>
          <p:nvPr/>
        </p:nvSpPr>
        <p:spPr bwMode="auto">
          <a:xfrm>
            <a:off x="2413000" y="1096963"/>
            <a:ext cx="0" cy="215900"/>
          </a:xfrm>
          <a:prstGeom prst="line">
            <a:avLst/>
          </a:prstGeom>
          <a:noFill/>
          <a:ln w="9525">
            <a:solidFill>
              <a:schemeClr val="tx1"/>
            </a:solidFill>
            <a:round/>
            <a:headEnd/>
            <a:tailEnd/>
          </a:ln>
        </p:spPr>
        <p:txBody>
          <a:bodyPr/>
          <a:lstStyle/>
          <a:p>
            <a:endParaRPr lang="tr-TR"/>
          </a:p>
        </p:txBody>
      </p:sp>
      <p:sp>
        <p:nvSpPr>
          <p:cNvPr id="7174" name="Line 6"/>
          <p:cNvSpPr>
            <a:spLocks noChangeShapeType="1"/>
          </p:cNvSpPr>
          <p:nvPr/>
        </p:nvSpPr>
        <p:spPr bwMode="auto">
          <a:xfrm>
            <a:off x="4500563" y="1096963"/>
            <a:ext cx="0" cy="287337"/>
          </a:xfrm>
          <a:prstGeom prst="line">
            <a:avLst/>
          </a:prstGeom>
          <a:noFill/>
          <a:ln w="9525">
            <a:solidFill>
              <a:schemeClr val="tx1"/>
            </a:solidFill>
            <a:round/>
            <a:headEnd/>
            <a:tailEnd/>
          </a:ln>
        </p:spPr>
        <p:txBody>
          <a:bodyPr/>
          <a:lstStyle/>
          <a:p>
            <a:endParaRPr lang="tr-TR"/>
          </a:p>
        </p:txBody>
      </p:sp>
      <p:sp>
        <p:nvSpPr>
          <p:cNvPr id="7175" name="Line 7"/>
          <p:cNvSpPr>
            <a:spLocks noChangeShapeType="1"/>
          </p:cNvSpPr>
          <p:nvPr/>
        </p:nvSpPr>
        <p:spPr bwMode="auto">
          <a:xfrm>
            <a:off x="6445250" y="1025525"/>
            <a:ext cx="0" cy="215900"/>
          </a:xfrm>
          <a:prstGeom prst="line">
            <a:avLst/>
          </a:prstGeom>
          <a:noFill/>
          <a:ln w="9525">
            <a:solidFill>
              <a:schemeClr val="tx1"/>
            </a:solidFill>
            <a:round/>
            <a:headEnd/>
            <a:tailEnd/>
          </a:ln>
        </p:spPr>
        <p:txBody>
          <a:bodyPr/>
          <a:lstStyle/>
          <a:p>
            <a:endParaRPr lang="tr-TR"/>
          </a:p>
        </p:txBody>
      </p:sp>
      <p:sp>
        <p:nvSpPr>
          <p:cNvPr id="7176" name="Line 8"/>
          <p:cNvSpPr>
            <a:spLocks noChangeShapeType="1"/>
          </p:cNvSpPr>
          <p:nvPr/>
        </p:nvSpPr>
        <p:spPr bwMode="auto">
          <a:xfrm flipV="1">
            <a:off x="2413000" y="952500"/>
            <a:ext cx="0" cy="215900"/>
          </a:xfrm>
          <a:prstGeom prst="line">
            <a:avLst/>
          </a:prstGeom>
          <a:noFill/>
          <a:ln w="9525">
            <a:solidFill>
              <a:schemeClr val="tx1"/>
            </a:solidFill>
            <a:round/>
            <a:headEnd/>
            <a:tailEnd/>
          </a:ln>
        </p:spPr>
        <p:txBody>
          <a:bodyPr/>
          <a:lstStyle/>
          <a:p>
            <a:endParaRPr lang="tr-TR"/>
          </a:p>
        </p:txBody>
      </p:sp>
      <p:sp>
        <p:nvSpPr>
          <p:cNvPr id="7177" name="Line 9"/>
          <p:cNvSpPr>
            <a:spLocks noChangeShapeType="1"/>
          </p:cNvSpPr>
          <p:nvPr/>
        </p:nvSpPr>
        <p:spPr bwMode="auto">
          <a:xfrm>
            <a:off x="6445250" y="1096963"/>
            <a:ext cx="0" cy="144462"/>
          </a:xfrm>
          <a:prstGeom prst="line">
            <a:avLst/>
          </a:prstGeom>
          <a:noFill/>
          <a:ln w="9525">
            <a:solidFill>
              <a:schemeClr val="tx1"/>
            </a:solidFill>
            <a:round/>
            <a:headEnd/>
            <a:tailEnd/>
          </a:ln>
        </p:spPr>
        <p:txBody>
          <a:bodyPr/>
          <a:lstStyle/>
          <a:p>
            <a:endParaRPr lang="tr-TR"/>
          </a:p>
        </p:txBody>
      </p:sp>
      <p:sp>
        <p:nvSpPr>
          <p:cNvPr id="7178" name="Rectangle 10"/>
          <p:cNvSpPr>
            <a:spLocks noChangeArrowheads="1"/>
          </p:cNvSpPr>
          <p:nvPr/>
        </p:nvSpPr>
        <p:spPr bwMode="auto">
          <a:xfrm>
            <a:off x="1692275" y="1243013"/>
            <a:ext cx="1692275" cy="457200"/>
          </a:xfrm>
          <a:prstGeom prst="rect">
            <a:avLst/>
          </a:prstGeom>
          <a:noFill/>
          <a:ln w="9525">
            <a:noFill/>
            <a:miter lim="800000"/>
            <a:headEnd/>
            <a:tailEnd/>
          </a:ln>
        </p:spPr>
        <p:txBody>
          <a:bodyPr wrap="none" anchor="ctr">
            <a:spAutoFit/>
          </a:bodyPr>
          <a:lstStyle/>
          <a:p>
            <a:r>
              <a:rPr lang="tr-TR" sz="2400"/>
              <a:t>Hayvan fiz.</a:t>
            </a:r>
          </a:p>
        </p:txBody>
      </p:sp>
      <p:sp>
        <p:nvSpPr>
          <p:cNvPr id="7179" name="Rectangle 11"/>
          <p:cNvSpPr>
            <a:spLocks noChangeArrowheads="1"/>
          </p:cNvSpPr>
          <p:nvPr/>
        </p:nvSpPr>
        <p:spPr bwMode="auto">
          <a:xfrm>
            <a:off x="3851275" y="1268413"/>
            <a:ext cx="1403350" cy="457200"/>
          </a:xfrm>
          <a:prstGeom prst="rect">
            <a:avLst/>
          </a:prstGeom>
          <a:noFill/>
          <a:ln w="9525">
            <a:noFill/>
            <a:miter lim="800000"/>
            <a:headEnd/>
            <a:tailEnd/>
          </a:ln>
        </p:spPr>
        <p:txBody>
          <a:bodyPr wrap="none" anchor="ctr">
            <a:spAutoFit/>
          </a:bodyPr>
          <a:lstStyle/>
          <a:p>
            <a:r>
              <a:rPr lang="tr-TR" sz="2400"/>
              <a:t>İnsan fiz.</a:t>
            </a:r>
          </a:p>
        </p:txBody>
      </p:sp>
      <p:sp>
        <p:nvSpPr>
          <p:cNvPr id="7180" name="Rectangle 12"/>
          <p:cNvSpPr>
            <a:spLocks noChangeArrowheads="1"/>
          </p:cNvSpPr>
          <p:nvPr/>
        </p:nvSpPr>
        <p:spPr bwMode="auto">
          <a:xfrm>
            <a:off x="5859463" y="1243013"/>
            <a:ext cx="1233487" cy="457200"/>
          </a:xfrm>
          <a:prstGeom prst="rect">
            <a:avLst/>
          </a:prstGeom>
          <a:noFill/>
          <a:ln w="9525">
            <a:noFill/>
            <a:miter lim="800000"/>
            <a:headEnd/>
            <a:tailEnd/>
          </a:ln>
        </p:spPr>
        <p:txBody>
          <a:bodyPr wrap="none" anchor="ctr">
            <a:spAutoFit/>
          </a:bodyPr>
          <a:lstStyle/>
          <a:p>
            <a:r>
              <a:rPr lang="tr-TR" sz="2400"/>
              <a:t>Bitki fiz.</a:t>
            </a:r>
          </a:p>
        </p:txBody>
      </p:sp>
      <p:sp>
        <p:nvSpPr>
          <p:cNvPr id="7181" name="Line 13"/>
          <p:cNvSpPr>
            <a:spLocks noChangeShapeType="1"/>
          </p:cNvSpPr>
          <p:nvPr/>
        </p:nvSpPr>
        <p:spPr bwMode="auto">
          <a:xfrm>
            <a:off x="4500563" y="1700213"/>
            <a:ext cx="0" cy="287337"/>
          </a:xfrm>
          <a:prstGeom prst="line">
            <a:avLst/>
          </a:prstGeom>
          <a:noFill/>
          <a:ln w="9525">
            <a:solidFill>
              <a:schemeClr val="tx1"/>
            </a:solidFill>
            <a:round/>
            <a:headEnd/>
            <a:tailEnd/>
          </a:ln>
        </p:spPr>
        <p:txBody>
          <a:bodyPr/>
          <a:lstStyle/>
          <a:p>
            <a:endParaRPr lang="tr-TR"/>
          </a:p>
        </p:txBody>
      </p:sp>
      <p:sp>
        <p:nvSpPr>
          <p:cNvPr id="7182" name="Rectangle 14"/>
          <p:cNvSpPr>
            <a:spLocks noChangeArrowheads="1"/>
          </p:cNvSpPr>
          <p:nvPr/>
        </p:nvSpPr>
        <p:spPr bwMode="auto">
          <a:xfrm>
            <a:off x="3492500" y="1989138"/>
            <a:ext cx="2135188" cy="457200"/>
          </a:xfrm>
          <a:prstGeom prst="rect">
            <a:avLst/>
          </a:prstGeom>
          <a:noFill/>
          <a:ln w="9525">
            <a:noFill/>
            <a:miter lim="800000"/>
            <a:headEnd/>
            <a:tailEnd/>
          </a:ln>
        </p:spPr>
        <p:txBody>
          <a:bodyPr wrap="none" anchor="ctr">
            <a:spAutoFit/>
          </a:bodyPr>
          <a:lstStyle/>
          <a:p>
            <a:r>
              <a:rPr lang="tr-TR" sz="2400"/>
              <a:t>Spor fizyolojisi</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tr-TR" smtClean="0"/>
              <a:t>KAS ATROFİSİ</a:t>
            </a:r>
          </a:p>
        </p:txBody>
      </p:sp>
      <p:sp>
        <p:nvSpPr>
          <p:cNvPr id="77827" name="Rectangle 3"/>
          <p:cNvSpPr>
            <a:spLocks noGrp="1" noChangeArrowheads="1"/>
          </p:cNvSpPr>
          <p:nvPr>
            <p:ph type="body" idx="1"/>
          </p:nvPr>
        </p:nvSpPr>
        <p:spPr/>
        <p:txBody>
          <a:bodyPr/>
          <a:lstStyle/>
          <a:p>
            <a:pPr eaLnBrk="1" hangingPunct="1"/>
            <a:r>
              <a:rPr lang="tr-TR" sz="2800" smtClean="0"/>
              <a:t>Herhangi bir nedenle kasın kullanılmaması sonucunda kas lifleri Atrofiye uğrar.</a:t>
            </a:r>
          </a:p>
          <a:p>
            <a:pPr eaLnBrk="1" hangingPunct="1">
              <a:buFont typeface="Wingdings" pitchFamily="2" charset="2"/>
              <a:buNone/>
            </a:pPr>
            <a:r>
              <a:rPr lang="tr-TR" sz="2800" smtClean="0"/>
              <a:t>	- Kasın hacmi küçülür.</a:t>
            </a:r>
          </a:p>
          <a:p>
            <a:pPr eaLnBrk="1" hangingPunct="1">
              <a:buFont typeface="Wingdings" pitchFamily="2" charset="2"/>
              <a:buNone/>
            </a:pPr>
            <a:r>
              <a:rPr lang="tr-TR" sz="2800" smtClean="0"/>
              <a:t>	- Kas incelenir.</a:t>
            </a:r>
          </a:p>
          <a:p>
            <a:pPr eaLnBrk="1" hangingPunct="1"/>
            <a:r>
              <a:rPr lang="tr-TR" sz="2800" smtClean="0"/>
              <a:t>Değişik atrofi nedenleri vardır:</a:t>
            </a:r>
          </a:p>
          <a:p>
            <a:pPr eaLnBrk="1" hangingPunct="1">
              <a:buFont typeface="Wingdings" pitchFamily="2" charset="2"/>
              <a:buNone/>
            </a:pPr>
            <a:r>
              <a:rPr lang="tr-TR" sz="2800" smtClean="0"/>
              <a:t>	- Yaşlılığa bağlı			- Sinir gücünün kaybı</a:t>
            </a:r>
          </a:p>
          <a:p>
            <a:pPr eaLnBrk="1" hangingPunct="1">
              <a:buFont typeface="Wingdings" pitchFamily="2" charset="2"/>
              <a:buNone/>
            </a:pPr>
            <a:r>
              <a:rPr lang="tr-TR" sz="2800" smtClean="0"/>
              <a:t>	- Fonksiyonel hareketsizlilik	- Basınç</a:t>
            </a:r>
          </a:p>
          <a:p>
            <a:pPr eaLnBrk="1" hangingPunct="1">
              <a:buFont typeface="Wingdings" pitchFamily="2" charset="2"/>
              <a:buNone/>
            </a:pPr>
            <a:r>
              <a:rPr lang="tr-TR" sz="2800" smtClean="0"/>
              <a:t>	- Hormonal eksiklikler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673100" y="260350"/>
            <a:ext cx="7772400" cy="1143000"/>
          </a:xfrm>
        </p:spPr>
        <p:txBody>
          <a:bodyPr>
            <a:normAutofit fontScale="90000"/>
          </a:bodyPr>
          <a:lstStyle/>
          <a:p>
            <a:pPr eaLnBrk="1" hangingPunct="1"/>
            <a:r>
              <a:rPr lang="tr-TR" b="1" i="1" smtClean="0"/>
              <a:t>Sinir sisteminin temel fonksiyonları</a:t>
            </a:r>
          </a:p>
        </p:txBody>
      </p:sp>
      <p:sp>
        <p:nvSpPr>
          <p:cNvPr id="12291" name="Rectangle 3"/>
          <p:cNvSpPr>
            <a:spLocks noGrp="1" noChangeArrowheads="1"/>
          </p:cNvSpPr>
          <p:nvPr>
            <p:ph type="body" idx="4294967295"/>
          </p:nvPr>
        </p:nvSpPr>
        <p:spPr>
          <a:xfrm>
            <a:off x="685800" y="1482725"/>
            <a:ext cx="7772400" cy="4613275"/>
          </a:xfrm>
        </p:spPr>
        <p:txBody>
          <a:bodyPr/>
          <a:lstStyle/>
          <a:p>
            <a:pPr eaLnBrk="1" hangingPunct="1">
              <a:buFont typeface="Wingdings" pitchFamily="2" charset="2"/>
              <a:buNone/>
            </a:pPr>
            <a:r>
              <a:rPr lang="tr-TR" sz="2800" smtClean="0"/>
              <a:t>1. Vücut içi koşulların kontrol edilmesi (endokrin sistem ile birlikte),</a:t>
            </a:r>
          </a:p>
          <a:p>
            <a:pPr eaLnBrk="1" hangingPunct="1">
              <a:buFont typeface="Wingdings" pitchFamily="2" charset="2"/>
              <a:buNone/>
            </a:pPr>
            <a:r>
              <a:rPr lang="tr-TR" sz="2800" smtClean="0"/>
              <a:t>2. İstemli hareketlerin kontrolü,</a:t>
            </a:r>
          </a:p>
          <a:p>
            <a:pPr eaLnBrk="1" hangingPunct="1">
              <a:buFont typeface="Wingdings" pitchFamily="2" charset="2"/>
              <a:buNone/>
            </a:pPr>
            <a:r>
              <a:rPr lang="tr-TR" sz="2800" smtClean="0"/>
              <a:t>3. Omurilik (spinal kord) reflekslerinin programlanması,</a:t>
            </a:r>
          </a:p>
          <a:p>
            <a:pPr eaLnBrk="1" hangingPunct="1">
              <a:buFont typeface="Wingdings" pitchFamily="2" charset="2"/>
              <a:buNone/>
            </a:pPr>
            <a:r>
              <a:rPr lang="tr-TR" sz="2800" smtClean="0"/>
              <a:t>4. Hafıza ve öğrenme için gerekli olan deneyimlerin özümsenmesi.</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392113" y="242888"/>
            <a:ext cx="8229600" cy="1143000"/>
          </a:xfrm>
        </p:spPr>
        <p:txBody>
          <a:bodyPr/>
          <a:lstStyle/>
          <a:p>
            <a:pPr eaLnBrk="1" hangingPunct="1"/>
            <a:r>
              <a:rPr lang="tr-TR" sz="3400" b="1" smtClean="0">
                <a:solidFill>
                  <a:schemeClr val="tx1"/>
                </a:solidFill>
                <a:latin typeface="Verdana" pitchFamily="34" charset="0"/>
              </a:rPr>
              <a:t>Nöronların Sınıflandırılması</a:t>
            </a:r>
          </a:p>
        </p:txBody>
      </p:sp>
      <p:sp>
        <p:nvSpPr>
          <p:cNvPr id="21507" name="Rectangle 3"/>
          <p:cNvSpPr>
            <a:spLocks noGrp="1" noChangeArrowheads="1"/>
          </p:cNvSpPr>
          <p:nvPr>
            <p:ph type="body" idx="4294967295"/>
          </p:nvPr>
        </p:nvSpPr>
        <p:spPr/>
        <p:txBody>
          <a:bodyPr/>
          <a:lstStyle/>
          <a:p>
            <a:pPr marL="609600" indent="-609600" algn="just" eaLnBrk="1" hangingPunct="1">
              <a:buFont typeface="Wingdings" pitchFamily="2" charset="2"/>
              <a:buNone/>
            </a:pPr>
            <a:r>
              <a:rPr lang="tr-TR" sz="2000" smtClean="0">
                <a:solidFill>
                  <a:srgbClr val="FFFF00"/>
                </a:solidFill>
              </a:rPr>
              <a:t>	</a:t>
            </a:r>
            <a:r>
              <a:rPr lang="tr-TR" sz="2000" smtClean="0">
                <a:latin typeface="Verdana" pitchFamily="34" charset="0"/>
              </a:rPr>
              <a:t>	</a:t>
            </a:r>
            <a:r>
              <a:rPr lang="tr-TR" sz="2000" smtClean="0">
                <a:latin typeface="Verdana" pitchFamily="34" charset="0"/>
                <a:cs typeface="Times New Roman" pitchFamily="18" charset="0"/>
              </a:rPr>
              <a:t>Yapısal bakımdan daha doğrusu hücre gövdesinden çıkan uzantılara göre nöronlar 3 gruba ayrılır.</a:t>
            </a:r>
          </a:p>
          <a:p>
            <a:pPr marL="609600" indent="-609600" algn="just" eaLnBrk="1" hangingPunct="1">
              <a:buFont typeface="Wingdings" pitchFamily="2" charset="2"/>
              <a:buNone/>
            </a:pPr>
            <a:endParaRPr lang="tr-TR" sz="2000" smtClean="0">
              <a:latin typeface="Verdana" pitchFamily="34" charset="0"/>
            </a:endParaRPr>
          </a:p>
          <a:p>
            <a:pPr marL="609600" indent="-609600" eaLnBrk="1" hangingPunct="1">
              <a:buFontTx/>
              <a:buAutoNum type="arabicPeriod"/>
            </a:pPr>
            <a:r>
              <a:rPr lang="tr-TR" sz="2000" smtClean="0">
                <a:latin typeface="Verdana" pitchFamily="34" charset="0"/>
              </a:rPr>
              <a:t>Unipolar Nöronlar</a:t>
            </a:r>
          </a:p>
          <a:p>
            <a:pPr marL="609600" indent="-609600" eaLnBrk="1" hangingPunct="1">
              <a:buFontTx/>
              <a:buAutoNum type="arabicPeriod"/>
            </a:pPr>
            <a:r>
              <a:rPr lang="tr-TR" sz="2000" smtClean="0">
                <a:latin typeface="Verdana" pitchFamily="34" charset="0"/>
              </a:rPr>
              <a:t>Bipolar Nöronlar </a:t>
            </a:r>
          </a:p>
          <a:p>
            <a:pPr marL="609600" indent="-609600" eaLnBrk="1" hangingPunct="1">
              <a:buFontTx/>
              <a:buAutoNum type="arabicPeriod"/>
            </a:pPr>
            <a:r>
              <a:rPr lang="tr-TR" sz="2000" smtClean="0">
                <a:latin typeface="Verdana" pitchFamily="34" charset="0"/>
              </a:rPr>
              <a:t>Mültipolar Nöronlar</a:t>
            </a:r>
          </a:p>
          <a:p>
            <a:pPr marL="609600" indent="-609600" eaLnBrk="1" hangingPunct="1">
              <a:buFont typeface="Wingdings" pitchFamily="2" charset="2"/>
              <a:buNone/>
            </a:pPr>
            <a:endParaRPr lang="tr-TR" sz="2000" smtClean="0">
              <a:latin typeface="Verdana" pitchFamily="34" charset="0"/>
            </a:endParaRPr>
          </a:p>
          <a:p>
            <a:pPr marL="609600" indent="-609600" eaLnBrk="1" hangingPunct="1">
              <a:buFont typeface="Wingdings" pitchFamily="2" charset="2"/>
              <a:buNone/>
            </a:pPr>
            <a:r>
              <a:rPr lang="tr-TR" sz="2000" smtClean="0">
                <a:latin typeface="Verdana" pitchFamily="34" charset="0"/>
              </a:rPr>
              <a:t>		Fonksiyonel bakımdan 3 kısma ayrılırlar:</a:t>
            </a:r>
          </a:p>
          <a:p>
            <a:pPr marL="609600" indent="-609600" eaLnBrk="1" hangingPunct="1">
              <a:buFontTx/>
              <a:buAutoNum type="arabicPeriod"/>
            </a:pPr>
            <a:r>
              <a:rPr lang="tr-TR" sz="2000" smtClean="0">
                <a:latin typeface="Verdana" pitchFamily="34" charset="0"/>
              </a:rPr>
              <a:t>Afferent Nöronlar</a:t>
            </a:r>
          </a:p>
          <a:p>
            <a:pPr marL="609600" indent="-609600" eaLnBrk="1" hangingPunct="1">
              <a:buFontTx/>
              <a:buAutoNum type="arabicPeriod"/>
            </a:pPr>
            <a:r>
              <a:rPr lang="tr-TR" sz="2000" smtClean="0">
                <a:latin typeface="Verdana" pitchFamily="34" charset="0"/>
              </a:rPr>
              <a:t>Efferent Nöronlar</a:t>
            </a:r>
          </a:p>
          <a:p>
            <a:pPr marL="609600" indent="-609600" eaLnBrk="1" hangingPunct="1">
              <a:buFontTx/>
              <a:buAutoNum type="arabicPeriod"/>
            </a:pPr>
            <a:r>
              <a:rPr lang="tr-TR" sz="2000" smtClean="0">
                <a:latin typeface="Verdana" pitchFamily="34" charset="0"/>
              </a:rPr>
              <a:t>İnter (ara) Nöronlar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p:txBody>
          <a:bodyPr/>
          <a:lstStyle/>
          <a:p>
            <a:pPr eaLnBrk="1" hangingPunct="1"/>
            <a:r>
              <a:rPr lang="tr-TR" smtClean="0">
                <a:solidFill>
                  <a:srgbClr val="33CC33"/>
                </a:solidFill>
              </a:rPr>
              <a:t>Kasın Duyu Reseptörleri</a:t>
            </a:r>
          </a:p>
        </p:txBody>
      </p:sp>
      <p:sp>
        <p:nvSpPr>
          <p:cNvPr id="29699" name="Rectangle 3"/>
          <p:cNvSpPr>
            <a:spLocks noGrp="1" noChangeArrowheads="1"/>
          </p:cNvSpPr>
          <p:nvPr>
            <p:ph type="body" idx="4294967295"/>
          </p:nvPr>
        </p:nvSpPr>
        <p:spPr/>
        <p:txBody>
          <a:bodyPr/>
          <a:lstStyle/>
          <a:p>
            <a:pPr eaLnBrk="1" hangingPunct="1"/>
            <a:r>
              <a:rPr lang="tr-TR" smtClean="0"/>
              <a:t>Hareketlerle ve vücut kompozisyonu ile ilgili duyuşşsal bilgi akışı feed-back (geri besleme) mekanizması ile gelişir. </a:t>
            </a:r>
          </a:p>
          <a:p>
            <a:pPr eaLnBrk="1" hangingPunct="1">
              <a:buFont typeface="Wingdings" pitchFamily="2" charset="2"/>
              <a:buNone/>
            </a:pPr>
            <a:r>
              <a:rPr lang="tr-TR" smtClean="0"/>
              <a:t>		- </a:t>
            </a:r>
            <a:r>
              <a:rPr lang="en-US" smtClean="0">
                <a:cs typeface="Times New Roman" pitchFamily="18" charset="0"/>
              </a:rPr>
              <a:t>"</a:t>
            </a:r>
            <a:r>
              <a:rPr lang="tr-TR" smtClean="0"/>
              <a:t>Propriosepsiyon</a:t>
            </a:r>
            <a:r>
              <a:rPr lang="en-US" smtClean="0">
                <a:cs typeface="Times New Roman" pitchFamily="18" charset="0"/>
              </a:rPr>
              <a:t>“</a:t>
            </a:r>
            <a:r>
              <a:rPr lang="tr-TR" smtClean="0">
                <a:cs typeface="Times New Roman" pitchFamily="18" charset="0"/>
              </a:rPr>
              <a:t> olarak adlandırılır.</a:t>
            </a:r>
          </a:p>
          <a:p>
            <a:pPr eaLnBrk="1" hangingPunct="1">
              <a:buFont typeface="Wingdings" pitchFamily="2" charset="2"/>
              <a:buNone/>
            </a:pPr>
            <a:r>
              <a:rPr lang="tr-TR" smtClean="0">
                <a:cs typeface="Times New Roman" pitchFamily="18" charset="0"/>
              </a:rPr>
              <a:t>		- İki tür propriosepsiyon vardır.</a:t>
            </a:r>
          </a:p>
          <a:p>
            <a:pPr eaLnBrk="1" hangingPunct="1">
              <a:buFont typeface="Wingdings" pitchFamily="2" charset="2"/>
              <a:buNone/>
            </a:pPr>
            <a:r>
              <a:rPr lang="tr-TR" smtClean="0">
                <a:cs typeface="Times New Roman" pitchFamily="18" charset="0"/>
              </a:rPr>
              <a:t>		  *</a:t>
            </a:r>
            <a:r>
              <a:rPr lang="tr-TR" b="1" smtClean="0">
                <a:solidFill>
                  <a:schemeClr val="tx2"/>
                </a:solidFill>
                <a:cs typeface="Times New Roman" pitchFamily="18" charset="0"/>
              </a:rPr>
              <a:t>Vestibular</a:t>
            </a:r>
          </a:p>
          <a:p>
            <a:pPr eaLnBrk="1" hangingPunct="1">
              <a:buFont typeface="Wingdings" pitchFamily="2" charset="2"/>
              <a:buNone/>
            </a:pPr>
            <a:r>
              <a:rPr lang="tr-TR" b="1" smtClean="0">
                <a:solidFill>
                  <a:schemeClr val="tx2"/>
                </a:solidFill>
                <a:cs typeface="Times New Roman" pitchFamily="18" charset="0"/>
              </a:rPr>
              <a:t>           *Kinestetik</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p:txBody>
          <a:bodyPr/>
          <a:lstStyle/>
          <a:p>
            <a:pPr eaLnBrk="1" hangingPunct="1"/>
            <a:r>
              <a:rPr lang="tr-TR" sz="3400" b="1" smtClean="0"/>
              <a:t>VESTİBULAR ORGAN </a:t>
            </a:r>
            <a:br>
              <a:rPr lang="tr-TR" sz="3400" b="1" smtClean="0"/>
            </a:br>
            <a:r>
              <a:rPr lang="tr-TR" sz="3400" b="1" smtClean="0"/>
              <a:t>(iç Kulak Denge Organı)</a:t>
            </a:r>
          </a:p>
        </p:txBody>
      </p:sp>
      <p:sp>
        <p:nvSpPr>
          <p:cNvPr id="30723" name="Rectangle 3"/>
          <p:cNvSpPr>
            <a:spLocks noGrp="1" noChangeArrowheads="1"/>
          </p:cNvSpPr>
          <p:nvPr>
            <p:ph type="body" idx="4294967295"/>
          </p:nvPr>
        </p:nvSpPr>
        <p:spPr/>
        <p:txBody>
          <a:bodyPr/>
          <a:lstStyle/>
          <a:p>
            <a:pPr eaLnBrk="1" hangingPunct="1">
              <a:lnSpc>
                <a:spcPct val="80000"/>
              </a:lnSpc>
            </a:pPr>
            <a:r>
              <a:rPr lang="tr-TR" sz="2800" smtClean="0"/>
              <a:t>Vestibular organdan çıkan uyaranlar denge, vücut ve baş hareketlerine rağmen çevreyi tanıma ile ilgilidir.</a:t>
            </a:r>
          </a:p>
          <a:p>
            <a:pPr eaLnBrk="1" hangingPunct="1">
              <a:lnSpc>
                <a:spcPct val="80000"/>
              </a:lnSpc>
            </a:pPr>
            <a:r>
              <a:rPr lang="tr-TR" sz="2800" smtClean="0"/>
              <a:t>Vestibular organ vücudun mu yada başın mı hareket ettiğini ayırt edemez.</a:t>
            </a:r>
          </a:p>
          <a:p>
            <a:pPr eaLnBrk="1" hangingPunct="1">
              <a:lnSpc>
                <a:spcPct val="80000"/>
              </a:lnSpc>
            </a:pPr>
            <a:r>
              <a:rPr lang="tr-TR" sz="2800" smtClean="0"/>
              <a:t>Gözler kapalı dahi olsa pozisyon;</a:t>
            </a:r>
          </a:p>
          <a:p>
            <a:pPr eaLnBrk="1" hangingPunct="1">
              <a:lnSpc>
                <a:spcPct val="80000"/>
              </a:lnSpc>
              <a:buFont typeface="Wingdings" pitchFamily="2" charset="2"/>
              <a:buNone/>
            </a:pPr>
            <a:r>
              <a:rPr lang="tr-TR" sz="2800" smtClean="0"/>
              <a:t>	- yarım devre kanalları</a:t>
            </a:r>
          </a:p>
          <a:p>
            <a:pPr eaLnBrk="1" hangingPunct="1">
              <a:lnSpc>
                <a:spcPct val="80000"/>
              </a:lnSpc>
              <a:buFont typeface="Wingdings" pitchFamily="2" charset="2"/>
              <a:buNone/>
            </a:pPr>
            <a:r>
              <a:rPr lang="tr-TR" sz="2800" smtClean="0"/>
              <a:t>	- otokit organ (pozisyon düzenlenmesinde rol oynar) tarafından algılanarak vücut pozisyonu algılanır.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p:txBody>
          <a:bodyPr/>
          <a:lstStyle/>
          <a:p>
            <a:pPr eaLnBrk="1" hangingPunct="1"/>
            <a:r>
              <a:rPr lang="tr-TR" b="1" smtClean="0"/>
              <a:t>KİNESTETİK DUYU</a:t>
            </a:r>
          </a:p>
        </p:txBody>
      </p:sp>
      <p:sp>
        <p:nvSpPr>
          <p:cNvPr id="31747" name="Rectangle 3"/>
          <p:cNvSpPr>
            <a:spLocks noGrp="1" noChangeArrowheads="1"/>
          </p:cNvSpPr>
          <p:nvPr>
            <p:ph type="body" idx="4294967295"/>
          </p:nvPr>
        </p:nvSpPr>
        <p:spPr/>
        <p:txBody>
          <a:bodyPr/>
          <a:lstStyle/>
          <a:p>
            <a:pPr eaLnBrk="1" hangingPunct="1"/>
            <a:r>
              <a:rPr lang="tr-TR" smtClean="0"/>
              <a:t>Vücut duruşu ve el ayak pozisyonunun algılanması</a:t>
            </a:r>
          </a:p>
          <a:p>
            <a:pPr eaLnBrk="1" hangingPunct="1"/>
            <a:r>
              <a:rPr lang="tr-TR" smtClean="0"/>
              <a:t>Kinestetik duyu kasın duyu organları tarafından sağlanır.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ChangeArrowheads="1"/>
          </p:cNvSpPr>
          <p:nvPr>
            <p:ph type="title" idx="4294967295"/>
          </p:nvPr>
        </p:nvSpPr>
        <p:spPr>
          <a:xfrm>
            <a:off x="1592263" y="382588"/>
            <a:ext cx="6381750" cy="731837"/>
          </a:xfrm>
          <a:noFill/>
        </p:spPr>
        <p:txBody>
          <a:bodyPr>
            <a:normAutofit fontScale="90000"/>
          </a:bodyPr>
          <a:lstStyle/>
          <a:p>
            <a:pPr eaLnBrk="1" hangingPunct="1"/>
            <a:r>
              <a:rPr lang="tr-TR" sz="4700" smtClean="0"/>
              <a:t>Kasın Duyu Organları</a:t>
            </a:r>
            <a:r>
              <a:rPr lang="tr-TR" sz="5100" smtClean="0"/>
              <a:t> </a:t>
            </a:r>
          </a:p>
        </p:txBody>
      </p:sp>
      <p:sp>
        <p:nvSpPr>
          <p:cNvPr id="211971" name="Rectangle 3"/>
          <p:cNvSpPr>
            <a:spLocks noGrp="1" noChangeArrowheads="1"/>
          </p:cNvSpPr>
          <p:nvPr>
            <p:ph type="body" idx="4294967295"/>
          </p:nvPr>
        </p:nvSpPr>
        <p:spPr>
          <a:xfrm>
            <a:off x="323850" y="1557338"/>
            <a:ext cx="8435975" cy="2519362"/>
          </a:xfrm>
        </p:spPr>
        <p:txBody>
          <a:bodyPr>
            <a:normAutofit lnSpcReduction="10000"/>
          </a:bodyPr>
          <a:lstStyle/>
          <a:p>
            <a:pPr eaLnBrk="1" hangingPunct="1">
              <a:lnSpc>
                <a:spcPct val="90000"/>
              </a:lnSpc>
            </a:pPr>
            <a:r>
              <a:rPr lang="tr-TR" smtClean="0"/>
              <a:t>Kasta çeşitli duyu organları vardır. Bunlar uzama, gerilme ve basınca karşı duyarlıdırlar. Proprioseptör olarak bilinen bu </a:t>
            </a:r>
            <a:r>
              <a:rPr lang="tr-TR" b="1" i="1" smtClean="0"/>
              <a:t>duyu organları </a:t>
            </a:r>
            <a:r>
              <a:rPr lang="tr-TR" smtClean="0"/>
              <a:t>kas dinamiği ve ekstremite hareketleri hakkındaki bilgileri hızlı bir şekilde MSS’ne gönderir.</a:t>
            </a:r>
          </a:p>
        </p:txBody>
      </p:sp>
      <p:sp>
        <p:nvSpPr>
          <p:cNvPr id="211972" name="Text Box 4"/>
          <p:cNvSpPr txBox="1">
            <a:spLocks noChangeArrowheads="1"/>
          </p:cNvSpPr>
          <p:nvPr/>
        </p:nvSpPr>
        <p:spPr bwMode="auto">
          <a:xfrm>
            <a:off x="468313" y="4337050"/>
            <a:ext cx="8353425" cy="2135188"/>
          </a:xfrm>
          <a:prstGeom prst="rect">
            <a:avLst/>
          </a:prstGeom>
          <a:noFill/>
          <a:ln w="9525">
            <a:noFill/>
            <a:miter lim="800000"/>
            <a:headEnd/>
            <a:tailEnd/>
          </a:ln>
        </p:spPr>
        <p:txBody>
          <a:bodyPr>
            <a:spAutoFit/>
          </a:bodyPr>
          <a:lstStyle/>
          <a:p>
            <a:pPr eaLnBrk="1" hangingPunct="1">
              <a:lnSpc>
                <a:spcPct val="90000"/>
              </a:lnSpc>
              <a:spcBef>
                <a:spcPct val="20000"/>
              </a:spcBef>
            </a:pPr>
            <a:r>
              <a:rPr lang="tr-TR" sz="3200" b="0" u="sng">
                <a:latin typeface="Verdana" pitchFamily="34" charset="0"/>
              </a:rPr>
              <a:t>kas duyu organları</a:t>
            </a:r>
          </a:p>
          <a:p>
            <a:pPr eaLnBrk="1" hangingPunct="1">
              <a:lnSpc>
                <a:spcPct val="90000"/>
              </a:lnSpc>
              <a:spcBef>
                <a:spcPct val="20000"/>
              </a:spcBef>
              <a:buFontTx/>
              <a:buChar char="•"/>
            </a:pPr>
            <a:r>
              <a:rPr lang="tr-TR" sz="3200">
                <a:latin typeface="Verdana" pitchFamily="34" charset="0"/>
              </a:rPr>
              <a:t>kas iğciği, </a:t>
            </a:r>
          </a:p>
          <a:p>
            <a:pPr eaLnBrk="1" hangingPunct="1">
              <a:lnSpc>
                <a:spcPct val="90000"/>
              </a:lnSpc>
              <a:spcBef>
                <a:spcPct val="20000"/>
              </a:spcBef>
              <a:buFontTx/>
              <a:buChar char="•"/>
            </a:pPr>
            <a:r>
              <a:rPr lang="tr-TR" sz="3200">
                <a:latin typeface="Verdana" pitchFamily="34" charset="0"/>
              </a:rPr>
              <a:t>golgi tendon organı</a:t>
            </a:r>
            <a:r>
              <a:rPr lang="tr-TR" sz="3200" b="0">
                <a:latin typeface="Verdana" pitchFamily="34" charset="0"/>
              </a:rPr>
              <a:t> ve </a:t>
            </a:r>
          </a:p>
          <a:p>
            <a:pPr eaLnBrk="1" hangingPunct="1">
              <a:lnSpc>
                <a:spcPct val="90000"/>
              </a:lnSpc>
              <a:spcBef>
                <a:spcPct val="20000"/>
              </a:spcBef>
              <a:buFontTx/>
              <a:buChar char="•"/>
            </a:pPr>
            <a:r>
              <a:rPr lang="tr-TR" sz="3200">
                <a:latin typeface="Verdana" pitchFamily="34" charset="0"/>
              </a:rPr>
              <a:t>eklem reseptörleri</a:t>
            </a:r>
            <a:endParaRPr lang="tr-TR" sz="3200" b="0">
              <a:latin typeface="Verdana" pitchFamily="34" charset="0"/>
            </a:endParaRPr>
          </a:p>
        </p:txBody>
      </p:sp>
    </p:spTree>
  </p:cSld>
  <p:clrMapOvr>
    <a:masterClrMapping/>
  </p:clrMapOvr>
  <p:transition spd="med">
    <p:checker dir="vert"/>
    <p:sndAc>
      <p:stSnd>
        <p:snd r:embed="rId2" name="suctio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childTnLst>
                                    <p:set>
                                      <p:cBhvr>
                                        <p:cTn id="6" dur="1" fill="hold">
                                          <p:stCondLst>
                                            <p:cond delay="0"/>
                                          </p:stCondLst>
                                        </p:cTn>
                                        <p:tgtEl>
                                          <p:spTgt spid="211970"/>
                                        </p:tgtEl>
                                        <p:attrNameLst>
                                          <p:attrName>style.visibility</p:attrName>
                                        </p:attrNameLst>
                                      </p:cBhvr>
                                      <p:to>
                                        <p:strVal val="visible"/>
                                      </p:to>
                                    </p:set>
                                    <p:set>
                                      <p:cBhvr>
                                        <p:cTn id="7" dur="910" fill="hold">
                                          <p:stCondLst>
                                            <p:cond delay="0"/>
                                          </p:stCondLst>
                                        </p:cTn>
                                        <p:tgtEl>
                                          <p:spTgt spid="211970"/>
                                        </p:tgtEl>
                                        <p:attrNameLst>
                                          <p:attrName>style.rotation</p:attrName>
                                        </p:attrNameLst>
                                      </p:cBhvr>
                                      <p:to>
                                        <p:strVal val="-45.0"/>
                                      </p:to>
                                    </p:set>
                                    <p:anim calcmode="lin" valueType="num">
                                      <p:cBhvr>
                                        <p:cTn id="8" dur="910" fill="hold">
                                          <p:stCondLst>
                                            <p:cond delay="910"/>
                                          </p:stCondLst>
                                        </p:cTn>
                                        <p:tgtEl>
                                          <p:spTgt spid="211970"/>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211970"/>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211970"/>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211970"/>
                                        </p:tgtEl>
                                        <p:attrNameLst>
                                          <p:attrName>ppt_y</p:attrName>
                                        </p:attrNameLst>
                                      </p:cBhvr>
                                      <p:tavLst>
                                        <p:tav tm="0">
                                          <p:val>
                                            <p:strVal val="#ppt_y-(0.354*#ppt_w-0.172*#ppt_h)"/>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211971">
                                            <p:txEl>
                                              <p:pRg st="0" end="0"/>
                                            </p:txEl>
                                          </p:spTgt>
                                        </p:tgtEl>
                                        <p:attrNameLst>
                                          <p:attrName>style.visibility</p:attrName>
                                        </p:attrNameLst>
                                      </p:cBhvr>
                                      <p:to>
                                        <p:strVal val="visible"/>
                                      </p:to>
                                    </p:set>
                                    <p:anim calcmode="lin" valueType="num">
                                      <p:cBhvr>
                                        <p:cTn id="16" dur="500" decel="50000" fill="hold">
                                          <p:stCondLst>
                                            <p:cond delay="0"/>
                                          </p:stCondLst>
                                        </p:cTn>
                                        <p:tgtEl>
                                          <p:spTgt spid="211971">
                                            <p:txEl>
                                              <p:pRg st="0" end="0"/>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211971">
                                            <p:txEl>
                                              <p:pRg st="0" end="0"/>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211971">
                                            <p:txEl>
                                              <p:pRg st="0" end="0"/>
                                            </p:txEl>
                                          </p:spTgt>
                                        </p:tgtEl>
                                        <p:attrNameLst>
                                          <p:attrName>ppt_w</p:attrName>
                                        </p:attrNameLst>
                                      </p:cBhvr>
                                      <p:tavLst>
                                        <p:tav tm="0">
                                          <p:val>
                                            <p:strVal val="#ppt_w*.05"/>
                                          </p:val>
                                        </p:tav>
                                        <p:tav tm="100000">
                                          <p:val>
                                            <p:strVal val="#ppt_w"/>
                                          </p:val>
                                        </p:tav>
                                      </p:tavLst>
                                    </p:anim>
                                    <p:anim calcmode="lin" valueType="num">
                                      <p:cBhvr>
                                        <p:cTn id="19" dur="1000" fill="hold"/>
                                        <p:tgtEl>
                                          <p:spTgt spid="211971">
                                            <p:txEl>
                                              <p:pRg st="0" end="0"/>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211971">
                                            <p:txEl>
                                              <p:pRg st="0" end="0"/>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211971">
                                            <p:txEl>
                                              <p:pRg st="0" end="0"/>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211971">
                                            <p:txEl>
                                              <p:pRg st="0" end="0"/>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21197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5" presetClass="entr" presetSubtype="0" fill="hold" grpId="0" nodeType="clickEffect">
                                  <p:stCondLst>
                                    <p:cond delay="0"/>
                                  </p:stCondLst>
                                  <p:iterate type="wd">
                                    <p:tmPct val="10000"/>
                                  </p:iterate>
                                  <p:childTnLst>
                                    <p:set>
                                      <p:cBhvr>
                                        <p:cTn id="27" dur="1" fill="hold">
                                          <p:stCondLst>
                                            <p:cond delay="0"/>
                                          </p:stCondLst>
                                        </p:cTn>
                                        <p:tgtEl>
                                          <p:spTgt spid="211972"/>
                                        </p:tgtEl>
                                        <p:attrNameLst>
                                          <p:attrName>style.visibility</p:attrName>
                                        </p:attrNameLst>
                                      </p:cBhvr>
                                      <p:to>
                                        <p:strVal val="visible"/>
                                      </p:to>
                                    </p:set>
                                    <p:anim calcmode="lin" valueType="num">
                                      <p:cBhvr>
                                        <p:cTn id="28" dur="500" decel="50000" fill="hold">
                                          <p:stCondLst>
                                            <p:cond delay="0"/>
                                          </p:stCondLst>
                                        </p:cTn>
                                        <p:tgtEl>
                                          <p:spTgt spid="211972"/>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211972"/>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211972"/>
                                        </p:tgtEl>
                                        <p:attrNameLst>
                                          <p:attrName>ppt_w</p:attrName>
                                        </p:attrNameLst>
                                      </p:cBhvr>
                                      <p:tavLst>
                                        <p:tav tm="0">
                                          <p:val>
                                            <p:strVal val="#ppt_w*.05"/>
                                          </p:val>
                                        </p:tav>
                                        <p:tav tm="100000">
                                          <p:val>
                                            <p:strVal val="#ppt_w"/>
                                          </p:val>
                                        </p:tav>
                                      </p:tavLst>
                                    </p:anim>
                                    <p:anim calcmode="lin" valueType="num">
                                      <p:cBhvr>
                                        <p:cTn id="31" dur="1000" fill="hold"/>
                                        <p:tgtEl>
                                          <p:spTgt spid="211972"/>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211972"/>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211972"/>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211972"/>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211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70" grpId="0"/>
      <p:bldP spid="211971" grpId="0" build="p"/>
      <p:bldP spid="21197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188913"/>
            <a:ext cx="8229600" cy="6264275"/>
          </a:xfrm>
        </p:spPr>
        <p:txBody>
          <a:bodyPr/>
          <a:lstStyle/>
          <a:p>
            <a:pPr eaLnBrk="1" hangingPunct="1"/>
            <a:r>
              <a:rPr lang="tr-TR" smtClean="0"/>
              <a:t>Solunum canlı varlık ile onun dış ortamı arasındaki gaz değişimidir. Genel olarak solunum iki olayı kapsar.</a:t>
            </a:r>
          </a:p>
          <a:p>
            <a:pPr eaLnBrk="1" hangingPunct="1">
              <a:buFont typeface="Wingdings" pitchFamily="2" charset="2"/>
              <a:buNone/>
            </a:pPr>
            <a:r>
              <a:rPr lang="tr-TR" smtClean="0"/>
              <a:t>	- </a:t>
            </a:r>
            <a:r>
              <a:rPr lang="tr-TR" smtClean="0">
                <a:solidFill>
                  <a:srgbClr val="FF3300"/>
                </a:solidFill>
              </a:rPr>
              <a:t>Dış (eksternal) solunum</a:t>
            </a:r>
          </a:p>
          <a:p>
            <a:pPr eaLnBrk="1" hangingPunct="1">
              <a:buFont typeface="Wingdings" pitchFamily="2" charset="2"/>
              <a:buNone/>
            </a:pPr>
            <a:r>
              <a:rPr lang="tr-TR" smtClean="0"/>
              <a:t>	  - Pulmoner ventilasyon ‘ da denir</a:t>
            </a:r>
          </a:p>
          <a:p>
            <a:pPr eaLnBrk="1" hangingPunct="1">
              <a:buFont typeface="Wingdings" pitchFamily="2" charset="2"/>
              <a:buNone/>
            </a:pPr>
            <a:r>
              <a:rPr lang="tr-TR" smtClean="0"/>
              <a:t>     - Atmosferden oksijen alınması</a:t>
            </a:r>
          </a:p>
          <a:p>
            <a:pPr eaLnBrk="1" hangingPunct="1">
              <a:buFont typeface="Wingdings" pitchFamily="2" charset="2"/>
              <a:buNone/>
            </a:pPr>
            <a:r>
              <a:rPr lang="tr-TR" smtClean="0"/>
              <a:t>  	  - </a:t>
            </a:r>
            <a:r>
              <a:rPr lang="tr-TR" sz="2800" smtClean="0"/>
              <a:t>CO</a:t>
            </a:r>
            <a:r>
              <a:rPr lang="tr-TR" sz="2800" baseline="-25000" smtClean="0"/>
              <a:t>2</a:t>
            </a:r>
            <a:r>
              <a:rPr lang="tr-TR" sz="2800" smtClean="0"/>
              <a:t> </a:t>
            </a:r>
            <a:r>
              <a:rPr lang="tr-TR" smtClean="0"/>
              <a:t>’nın vücuttan atılması</a:t>
            </a:r>
          </a:p>
          <a:p>
            <a:pPr eaLnBrk="1" hangingPunct="1">
              <a:buFont typeface="Wingdings" pitchFamily="2" charset="2"/>
              <a:buNone/>
            </a:pPr>
            <a:r>
              <a:rPr lang="tr-TR" smtClean="0"/>
              <a:t>	- </a:t>
            </a:r>
            <a:r>
              <a:rPr lang="tr-TR" smtClean="0">
                <a:solidFill>
                  <a:srgbClr val="FF3300"/>
                </a:solidFill>
              </a:rPr>
              <a:t>İç (İnternal) solunum</a:t>
            </a:r>
          </a:p>
          <a:p>
            <a:pPr eaLnBrk="1" hangingPunct="1">
              <a:buFont typeface="Wingdings" pitchFamily="2" charset="2"/>
              <a:buNone/>
            </a:pPr>
            <a:r>
              <a:rPr lang="tr-TR" smtClean="0">
                <a:solidFill>
                  <a:srgbClr val="FF3300"/>
                </a:solidFill>
              </a:rPr>
              <a:t>     </a:t>
            </a:r>
            <a:r>
              <a:rPr lang="tr-TR" smtClean="0"/>
              <a:t>- Alveoler ventilasyon’ da denir</a:t>
            </a:r>
          </a:p>
          <a:p>
            <a:pPr eaLnBrk="1" hangingPunct="1">
              <a:buFont typeface="Wingdings" pitchFamily="2" charset="2"/>
              <a:buNone/>
            </a:pPr>
            <a:r>
              <a:rPr lang="tr-TR" smtClean="0"/>
              <a:t>	  - Hücreler ve hücreler arası sıvı düzeyinde O</a:t>
            </a:r>
            <a:r>
              <a:rPr lang="tr-TR" baseline="-25000" smtClean="0"/>
              <a:t>2</a:t>
            </a:r>
            <a:r>
              <a:rPr lang="tr-TR" smtClean="0"/>
              <a:t> ve </a:t>
            </a:r>
            <a:r>
              <a:rPr lang="tr-TR" sz="2800" smtClean="0"/>
              <a:t>CO</a:t>
            </a:r>
            <a:r>
              <a:rPr lang="tr-TR" sz="2800" baseline="-25000" smtClean="0"/>
              <a:t>2</a:t>
            </a:r>
            <a:r>
              <a:rPr lang="tr-TR" sz="2800" smtClean="0"/>
              <a:t> </a:t>
            </a:r>
            <a:r>
              <a:rPr lang="tr-TR" smtClean="0"/>
              <a:t>değişimi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92150"/>
            <a:ext cx="8229600" cy="725488"/>
          </a:xfrm>
        </p:spPr>
        <p:txBody>
          <a:bodyPr>
            <a:normAutofit fontScale="90000"/>
          </a:bodyPr>
          <a:lstStyle/>
          <a:p>
            <a:pPr eaLnBrk="1" hangingPunct="1"/>
            <a:r>
              <a:rPr lang="tr-TR" sz="3400" smtClean="0"/>
              <a:t/>
            </a:r>
            <a:br>
              <a:rPr lang="tr-TR" sz="3400" smtClean="0"/>
            </a:br>
            <a:r>
              <a:rPr lang="tr-TR" sz="3400" smtClean="0"/>
              <a:t/>
            </a:r>
            <a:br>
              <a:rPr lang="tr-TR" sz="3400" smtClean="0"/>
            </a:br>
            <a:r>
              <a:rPr lang="tr-TR" sz="3400" smtClean="0"/>
              <a:t/>
            </a:r>
            <a:br>
              <a:rPr lang="tr-TR" sz="3400" smtClean="0"/>
            </a:br>
            <a:r>
              <a:rPr lang="tr-TR" sz="3400" b="1" smtClean="0">
                <a:solidFill>
                  <a:srgbClr val="FF3300"/>
                </a:solidFill>
              </a:rPr>
              <a:t>Solunum sisteminin en önemli görevleri ise;</a:t>
            </a:r>
          </a:p>
        </p:txBody>
      </p:sp>
      <p:sp>
        <p:nvSpPr>
          <p:cNvPr id="12291" name="Rectangle 3"/>
          <p:cNvSpPr>
            <a:spLocks noGrp="1" noChangeArrowheads="1"/>
          </p:cNvSpPr>
          <p:nvPr>
            <p:ph type="body" idx="1"/>
          </p:nvPr>
        </p:nvSpPr>
        <p:spPr>
          <a:xfrm>
            <a:off x="457200" y="2636838"/>
            <a:ext cx="8229600" cy="3494087"/>
          </a:xfrm>
        </p:spPr>
        <p:txBody>
          <a:bodyPr/>
          <a:lstStyle/>
          <a:p>
            <a:pPr eaLnBrk="1" hangingPunct="1"/>
            <a:r>
              <a:rPr lang="tr-TR" smtClean="0"/>
              <a:t>Gaz değişimi </a:t>
            </a:r>
          </a:p>
          <a:p>
            <a:pPr eaLnBrk="1" hangingPunct="1">
              <a:buFont typeface="Wingdings" pitchFamily="2" charset="2"/>
              <a:buNone/>
            </a:pPr>
            <a:r>
              <a:rPr lang="tr-TR" smtClean="0"/>
              <a:t>   (O</a:t>
            </a:r>
            <a:r>
              <a:rPr lang="tr-TR" baseline="-25000" smtClean="0"/>
              <a:t>2</a:t>
            </a:r>
            <a:r>
              <a:rPr lang="tr-TR" smtClean="0"/>
              <a:t>’nin alınması, CO</a:t>
            </a:r>
            <a:r>
              <a:rPr lang="tr-TR" baseline="-25000" smtClean="0"/>
              <a:t>2</a:t>
            </a:r>
            <a:r>
              <a:rPr lang="tr-TR" smtClean="0"/>
              <a:t>’nin verilmesi)</a:t>
            </a:r>
          </a:p>
          <a:p>
            <a:pPr eaLnBrk="1" hangingPunct="1"/>
            <a:r>
              <a:rPr lang="tr-TR" smtClean="0"/>
              <a:t>PH ve vücut ısısının düzenlenmesi</a:t>
            </a:r>
          </a:p>
          <a:p>
            <a:pPr eaLnBrk="1" hangingPunct="1"/>
            <a:r>
              <a:rPr lang="tr-TR" smtClean="0"/>
              <a:t>Su ve ısı kaybının dengelenmesi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body" sz="half" idx="2"/>
          </p:nvPr>
        </p:nvSpPr>
        <p:spPr>
          <a:xfrm>
            <a:off x="1049338" y="549275"/>
            <a:ext cx="7451725" cy="5903913"/>
          </a:xfrm>
        </p:spPr>
        <p:txBody>
          <a:bodyPr/>
          <a:lstStyle/>
          <a:p>
            <a:pPr eaLnBrk="1" hangingPunct="1">
              <a:buFont typeface="Wingdings" pitchFamily="2" charset="2"/>
              <a:buNone/>
            </a:pPr>
            <a:r>
              <a:rPr lang="tr-TR" b="1" dirty="0" smtClean="0">
                <a:solidFill>
                  <a:srgbClr val="FF6600"/>
                </a:solidFill>
              </a:rPr>
              <a:t>      Egzersiz </a:t>
            </a:r>
            <a:r>
              <a:rPr lang="tr-TR" b="1" dirty="0" err="1" smtClean="0">
                <a:solidFill>
                  <a:srgbClr val="FF6600"/>
                </a:solidFill>
              </a:rPr>
              <a:t>ventilasyonu</a:t>
            </a:r>
            <a:r>
              <a:rPr lang="tr-TR" b="1" dirty="0" smtClean="0">
                <a:solidFill>
                  <a:srgbClr val="FF6600"/>
                </a:solidFill>
              </a:rPr>
              <a:t> :</a:t>
            </a:r>
          </a:p>
          <a:p>
            <a:pPr eaLnBrk="1" hangingPunct="1">
              <a:buFont typeface="Wingdings" pitchFamily="2" charset="2"/>
              <a:buNone/>
            </a:pPr>
            <a:r>
              <a:rPr lang="tr-TR" b="1" dirty="0" smtClean="0"/>
              <a:t>      </a:t>
            </a:r>
            <a:r>
              <a:rPr lang="tr-TR" dirty="0" smtClean="0"/>
              <a:t>Egzersiz sırasında maksimum dakika </a:t>
            </a:r>
            <a:r>
              <a:rPr lang="tr-TR" dirty="0" err="1" smtClean="0"/>
              <a:t>ventilasyonu</a:t>
            </a:r>
            <a:r>
              <a:rPr lang="tr-TR" dirty="0" smtClean="0"/>
              <a:t> artar. Bunun en önemli nedeni, kasların kullandığı O</a:t>
            </a:r>
            <a:r>
              <a:rPr lang="tr-TR" baseline="-25000" dirty="0" smtClean="0"/>
              <a:t>2</a:t>
            </a:r>
            <a:r>
              <a:rPr lang="tr-TR" dirty="0" smtClean="0"/>
              <a:t> ve ürettiği CO</a:t>
            </a:r>
            <a:r>
              <a:rPr lang="tr-TR" baseline="-25000" dirty="0" smtClean="0"/>
              <a:t>2</a:t>
            </a:r>
            <a:r>
              <a:rPr lang="tr-TR" dirty="0" smtClean="0"/>
              <a:t> miktarının artmasıdır.  </a:t>
            </a:r>
          </a:p>
          <a:p>
            <a:pPr eaLnBrk="1" hangingPunct="1"/>
            <a:r>
              <a:rPr lang="tr-TR" dirty="0" smtClean="0"/>
              <a:t>   Yapılan egzersizin şiddetine bağlı olarak maksimal dakika </a:t>
            </a:r>
            <a:r>
              <a:rPr lang="tr-TR" dirty="0" err="1" smtClean="0"/>
              <a:t>ventilasyonu</a:t>
            </a:r>
            <a:r>
              <a:rPr lang="tr-TR" dirty="0" smtClean="0"/>
              <a:t>, erkeklerde 180 L/</a:t>
            </a:r>
            <a:r>
              <a:rPr lang="tr-TR" dirty="0" err="1" smtClean="0"/>
              <a:t>dak</a:t>
            </a:r>
            <a:r>
              <a:rPr lang="tr-TR" dirty="0" smtClean="0"/>
              <a:t>, bayanlarda ise 130 L/</a:t>
            </a:r>
            <a:r>
              <a:rPr lang="tr-TR" dirty="0" err="1" smtClean="0"/>
              <a:t>dak</a:t>
            </a:r>
            <a:r>
              <a:rPr lang="tr-TR" dirty="0" smtClean="0"/>
              <a:t> gibi değerlere ulaşabilir. </a:t>
            </a:r>
          </a:p>
          <a:p>
            <a:pPr eaLnBrk="1" hangingPunct="1"/>
            <a:r>
              <a:rPr lang="tr-TR" sz="2000" dirty="0" smtClean="0"/>
              <a:t>   </a:t>
            </a:r>
            <a:r>
              <a:rPr lang="tr-TR" dirty="0" smtClean="0"/>
              <a:t>Solunum frekansı ise, özellikle de şiddetli egzersizler sırasında 12 soluk/</a:t>
            </a:r>
            <a:r>
              <a:rPr lang="tr-TR" dirty="0" err="1" smtClean="0"/>
              <a:t>dak'dan</a:t>
            </a:r>
            <a:r>
              <a:rPr lang="tr-TR" dirty="0" smtClean="0"/>
              <a:t> 35-45 soluk/</a:t>
            </a:r>
            <a:r>
              <a:rPr lang="tr-TR" dirty="0" err="1" smtClean="0"/>
              <a:t>dak’ya</a:t>
            </a:r>
            <a:r>
              <a:rPr lang="tr-TR" dirty="0" smtClean="0"/>
              <a:t>  kadar  çıkmaktadır. </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457200" y="274638"/>
            <a:ext cx="8229600" cy="823912"/>
          </a:xfrm>
        </p:spPr>
        <p:txBody>
          <a:bodyPr/>
          <a:lstStyle/>
          <a:p>
            <a:pPr eaLnBrk="1" hangingPunct="1"/>
            <a:r>
              <a:rPr lang="tr-TR" sz="4100" b="1" smtClean="0">
                <a:solidFill>
                  <a:schemeClr val="folHlink"/>
                </a:solidFill>
              </a:rPr>
              <a:t>Egzersiz ve Spor Fizyolojisi</a:t>
            </a:r>
            <a:r>
              <a:rPr lang="tr-TR" sz="4100" b="1" smtClean="0"/>
              <a:t> </a:t>
            </a:r>
          </a:p>
        </p:txBody>
      </p:sp>
      <p:sp>
        <p:nvSpPr>
          <p:cNvPr id="108547" name="Rectangle 3"/>
          <p:cNvSpPr>
            <a:spLocks noGrp="1" noChangeArrowheads="1"/>
          </p:cNvSpPr>
          <p:nvPr>
            <p:ph type="body" idx="1"/>
          </p:nvPr>
        </p:nvSpPr>
        <p:spPr>
          <a:xfrm>
            <a:off x="250825" y="1125538"/>
            <a:ext cx="8507413" cy="4824412"/>
          </a:xfrm>
        </p:spPr>
        <p:txBody>
          <a:bodyPr/>
          <a:lstStyle/>
          <a:p>
            <a:pPr eaLnBrk="1" hangingPunct="1"/>
            <a:r>
              <a:rPr lang="tr-TR" u="sng" smtClean="0">
                <a:solidFill>
                  <a:srgbClr val="FF00FF"/>
                </a:solidFill>
              </a:rPr>
              <a:t>Egzersiz Fizyolojisi;</a:t>
            </a:r>
          </a:p>
          <a:p>
            <a:pPr eaLnBrk="1" hangingPunct="1">
              <a:buFont typeface="Wingdings" pitchFamily="2" charset="2"/>
              <a:buNone/>
            </a:pPr>
            <a:r>
              <a:rPr lang="tr-TR" smtClean="0"/>
              <a:t>   Akut veya kronik egzersizlerde, vücut yapıları ve fonksiyonlarının nasıl değişikliğe uğradığını inceler,</a:t>
            </a:r>
          </a:p>
          <a:p>
            <a:pPr eaLnBrk="1" hangingPunct="1"/>
            <a:r>
              <a:rPr lang="tr-TR" u="sng" smtClean="0">
                <a:solidFill>
                  <a:srgbClr val="FF00FF"/>
                </a:solidFill>
              </a:rPr>
              <a:t>Spor Fizyolojisi ise;</a:t>
            </a:r>
          </a:p>
          <a:p>
            <a:pPr eaLnBrk="1" hangingPunct="1">
              <a:buFont typeface="Wingdings" pitchFamily="2" charset="2"/>
              <a:buNone/>
            </a:pPr>
            <a:r>
              <a:rPr lang="tr-TR" smtClean="0"/>
              <a:t>   Egzersiz fizyolojisinden elde edilen bilgilerin sporcu antrenmanına nasıl uygulanacağını ve performansın nasıl geliştirilebileceğini inceler.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08546"/>
                                        </p:tgtEl>
                                        <p:attrNameLst>
                                          <p:attrName>style.visibility</p:attrName>
                                        </p:attrNameLst>
                                      </p:cBhvr>
                                      <p:to>
                                        <p:strVal val="visible"/>
                                      </p:to>
                                    </p:set>
                                    <p:anim by="(-#ppt_w*2)" calcmode="lin" valueType="num">
                                      <p:cBhvr rctx="PPT">
                                        <p:cTn id="7" dur="500" autoRev="1" fill="hold">
                                          <p:stCondLst>
                                            <p:cond delay="0"/>
                                          </p:stCondLst>
                                        </p:cTn>
                                        <p:tgtEl>
                                          <p:spTgt spid="108546"/>
                                        </p:tgtEl>
                                        <p:attrNameLst>
                                          <p:attrName>ppt_w</p:attrName>
                                        </p:attrNameLst>
                                      </p:cBhvr>
                                    </p:anim>
                                    <p:anim by="(#ppt_w*0.50)" calcmode="lin" valueType="num">
                                      <p:cBhvr>
                                        <p:cTn id="8" dur="500" decel="50000" autoRev="1" fill="hold">
                                          <p:stCondLst>
                                            <p:cond delay="0"/>
                                          </p:stCondLst>
                                        </p:cTn>
                                        <p:tgtEl>
                                          <p:spTgt spid="108546"/>
                                        </p:tgtEl>
                                        <p:attrNameLst>
                                          <p:attrName>ppt_x</p:attrName>
                                        </p:attrNameLst>
                                      </p:cBhvr>
                                    </p:anim>
                                    <p:anim from="(-#ppt_h/2)" to="(#ppt_y)" calcmode="lin" valueType="num">
                                      <p:cBhvr>
                                        <p:cTn id="9" dur="1000" fill="hold">
                                          <p:stCondLst>
                                            <p:cond delay="0"/>
                                          </p:stCondLst>
                                        </p:cTn>
                                        <p:tgtEl>
                                          <p:spTgt spid="108546"/>
                                        </p:tgtEl>
                                        <p:attrNameLst>
                                          <p:attrName>ppt_y</p:attrName>
                                        </p:attrNameLst>
                                      </p:cBhvr>
                                    </p:anim>
                                    <p:animRot by="21600000">
                                      <p:cBhvr>
                                        <p:cTn id="10" dur="1000" fill="hold">
                                          <p:stCondLst>
                                            <p:cond delay="0"/>
                                          </p:stCondLst>
                                        </p:cTn>
                                        <p:tgtEl>
                                          <p:spTgt spid="10854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108547">
                                            <p:txEl>
                                              <p:pRg st="0" end="0"/>
                                            </p:txEl>
                                          </p:spTgt>
                                        </p:tgtEl>
                                        <p:attrNameLst>
                                          <p:attrName>style.visibility</p:attrName>
                                        </p:attrNameLst>
                                      </p:cBhvr>
                                      <p:to>
                                        <p:strVal val="visible"/>
                                      </p:to>
                                    </p:set>
                                    <p:anim calcmode="lin" valueType="num">
                                      <p:cBhvr>
                                        <p:cTn id="15" dur="10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08547">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08547">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0854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grpId="0" nodeType="clickEffect">
                                  <p:stCondLst>
                                    <p:cond delay="0"/>
                                  </p:stCondLst>
                                  <p:childTnLst>
                                    <p:set>
                                      <p:cBhvr>
                                        <p:cTn id="22" dur="1" fill="hold">
                                          <p:stCondLst>
                                            <p:cond delay="0"/>
                                          </p:stCondLst>
                                        </p:cTn>
                                        <p:tgtEl>
                                          <p:spTgt spid="108547">
                                            <p:txEl>
                                              <p:pRg st="1" end="1"/>
                                            </p:txEl>
                                          </p:spTgt>
                                        </p:tgtEl>
                                        <p:attrNameLst>
                                          <p:attrName>style.visibility</p:attrName>
                                        </p:attrNameLst>
                                      </p:cBhvr>
                                      <p:to>
                                        <p:strVal val="visible"/>
                                      </p:to>
                                    </p:set>
                                    <p:anim calcmode="lin" valueType="num">
                                      <p:cBhvr>
                                        <p:cTn id="23" dur="10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08547">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08547">
                                            <p:txEl>
                                              <p:pRg st="1" end="1"/>
                                            </p:txEl>
                                          </p:spTgt>
                                        </p:tgtEl>
                                        <p:attrNameLst>
                                          <p:attrName>style.rotation</p:attrName>
                                        </p:attrNameLst>
                                      </p:cBhvr>
                                      <p:tavLst>
                                        <p:tav tm="0">
                                          <p:val>
                                            <p:fltVal val="360"/>
                                          </p:val>
                                        </p:tav>
                                        <p:tav tm="100000">
                                          <p:val>
                                            <p:fltVal val="0"/>
                                          </p:val>
                                        </p:tav>
                                      </p:tavLst>
                                    </p:anim>
                                    <p:animEffect transition="in" filter="fade">
                                      <p:cBhvr>
                                        <p:cTn id="26" dur="1000"/>
                                        <p:tgtEl>
                                          <p:spTgt spid="10854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grpId="0" nodeType="clickEffect">
                                  <p:stCondLst>
                                    <p:cond delay="0"/>
                                  </p:stCondLst>
                                  <p:childTnLst>
                                    <p:set>
                                      <p:cBhvr>
                                        <p:cTn id="30" dur="1" fill="hold">
                                          <p:stCondLst>
                                            <p:cond delay="0"/>
                                          </p:stCondLst>
                                        </p:cTn>
                                        <p:tgtEl>
                                          <p:spTgt spid="108547">
                                            <p:txEl>
                                              <p:pRg st="2" end="2"/>
                                            </p:txEl>
                                          </p:spTgt>
                                        </p:tgtEl>
                                        <p:attrNameLst>
                                          <p:attrName>style.visibility</p:attrName>
                                        </p:attrNameLst>
                                      </p:cBhvr>
                                      <p:to>
                                        <p:strVal val="visible"/>
                                      </p:to>
                                    </p:set>
                                    <p:anim calcmode="lin" valueType="num">
                                      <p:cBhvr>
                                        <p:cTn id="31" dur="10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108547">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108547">
                                            <p:txEl>
                                              <p:pRg st="2" end="2"/>
                                            </p:txEl>
                                          </p:spTgt>
                                        </p:tgtEl>
                                        <p:attrNameLst>
                                          <p:attrName>style.rotation</p:attrName>
                                        </p:attrNameLst>
                                      </p:cBhvr>
                                      <p:tavLst>
                                        <p:tav tm="0">
                                          <p:val>
                                            <p:fltVal val="360"/>
                                          </p:val>
                                        </p:tav>
                                        <p:tav tm="100000">
                                          <p:val>
                                            <p:fltVal val="0"/>
                                          </p:val>
                                        </p:tav>
                                      </p:tavLst>
                                    </p:anim>
                                    <p:animEffect transition="in" filter="fade">
                                      <p:cBhvr>
                                        <p:cTn id="34" dur="1000"/>
                                        <p:tgtEl>
                                          <p:spTgt spid="108547">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grpId="0" nodeType="clickEffect">
                                  <p:stCondLst>
                                    <p:cond delay="0"/>
                                  </p:stCondLst>
                                  <p:childTnLst>
                                    <p:set>
                                      <p:cBhvr>
                                        <p:cTn id="38" dur="1" fill="hold">
                                          <p:stCondLst>
                                            <p:cond delay="0"/>
                                          </p:stCondLst>
                                        </p:cTn>
                                        <p:tgtEl>
                                          <p:spTgt spid="108547">
                                            <p:txEl>
                                              <p:pRg st="3" end="3"/>
                                            </p:txEl>
                                          </p:spTgt>
                                        </p:tgtEl>
                                        <p:attrNameLst>
                                          <p:attrName>style.visibility</p:attrName>
                                        </p:attrNameLst>
                                      </p:cBhvr>
                                      <p:to>
                                        <p:strVal val="visible"/>
                                      </p:to>
                                    </p:set>
                                    <p:anim calcmode="lin" valueType="num">
                                      <p:cBhvr>
                                        <p:cTn id="39" dur="1000" fill="hold"/>
                                        <p:tgtEl>
                                          <p:spTgt spid="108547">
                                            <p:txEl>
                                              <p:pRg st="3" end="3"/>
                                            </p:txEl>
                                          </p:spTgt>
                                        </p:tgtEl>
                                        <p:attrNameLst>
                                          <p:attrName>ppt_w</p:attrName>
                                        </p:attrNameLst>
                                      </p:cBhvr>
                                      <p:tavLst>
                                        <p:tav tm="0">
                                          <p:val>
                                            <p:fltVal val="0"/>
                                          </p:val>
                                        </p:tav>
                                        <p:tav tm="100000">
                                          <p:val>
                                            <p:strVal val="#ppt_w"/>
                                          </p:val>
                                        </p:tav>
                                      </p:tavLst>
                                    </p:anim>
                                    <p:anim calcmode="lin" valueType="num">
                                      <p:cBhvr>
                                        <p:cTn id="40" dur="1000" fill="hold"/>
                                        <p:tgtEl>
                                          <p:spTgt spid="108547">
                                            <p:txEl>
                                              <p:pRg st="3" end="3"/>
                                            </p:txEl>
                                          </p:spTgt>
                                        </p:tgtEl>
                                        <p:attrNameLst>
                                          <p:attrName>ppt_h</p:attrName>
                                        </p:attrNameLst>
                                      </p:cBhvr>
                                      <p:tavLst>
                                        <p:tav tm="0">
                                          <p:val>
                                            <p:fltVal val="0"/>
                                          </p:val>
                                        </p:tav>
                                        <p:tav tm="100000">
                                          <p:val>
                                            <p:strVal val="#ppt_h"/>
                                          </p:val>
                                        </p:tav>
                                      </p:tavLst>
                                    </p:anim>
                                    <p:anim calcmode="lin" valueType="num">
                                      <p:cBhvr>
                                        <p:cTn id="41" dur="1000" fill="hold"/>
                                        <p:tgtEl>
                                          <p:spTgt spid="108547">
                                            <p:txEl>
                                              <p:pRg st="3" end="3"/>
                                            </p:txEl>
                                          </p:spTgt>
                                        </p:tgtEl>
                                        <p:attrNameLst>
                                          <p:attrName>style.rotation</p:attrName>
                                        </p:attrNameLst>
                                      </p:cBhvr>
                                      <p:tavLst>
                                        <p:tav tm="0">
                                          <p:val>
                                            <p:fltVal val="360"/>
                                          </p:val>
                                        </p:tav>
                                        <p:tav tm="100000">
                                          <p:val>
                                            <p:fltVal val="0"/>
                                          </p:val>
                                        </p:tav>
                                      </p:tavLst>
                                    </p:anim>
                                    <p:animEffect transition="in" filter="fade">
                                      <p:cBhvr>
                                        <p:cTn id="42" dur="1000"/>
                                        <p:tgtEl>
                                          <p:spTgt spid="1085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p:bldP spid="108547"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228600"/>
            <a:ext cx="7772400" cy="1066800"/>
          </a:xfrm>
        </p:spPr>
        <p:txBody>
          <a:bodyPr/>
          <a:lstStyle/>
          <a:p>
            <a:pPr eaLnBrk="1" hangingPunct="1"/>
            <a:r>
              <a:rPr lang="tr-TR" sz="2400" smtClean="0">
                <a:solidFill>
                  <a:srgbClr val="FF6600"/>
                </a:solidFill>
                <a:cs typeface="Times New Roman" pitchFamily="18" charset="0"/>
              </a:rPr>
              <a:t>Sabit bir yük altında egz</a:t>
            </a:r>
            <a:r>
              <a:rPr lang="tr-TR" sz="2400" smtClean="0">
                <a:solidFill>
                  <a:srgbClr val="FF6600"/>
                </a:solidFill>
              </a:rPr>
              <a:t>ersize</a:t>
            </a:r>
            <a:r>
              <a:rPr lang="tr-TR" sz="2400" smtClean="0">
                <a:solidFill>
                  <a:srgbClr val="FF6600"/>
                </a:solidFill>
                <a:cs typeface="Times New Roman" pitchFamily="18" charset="0"/>
              </a:rPr>
              <a:t> solunumsal cevap </a:t>
            </a:r>
            <a:r>
              <a:rPr lang="tr-TR" sz="2400" smtClean="0">
                <a:solidFill>
                  <a:srgbClr val="FF6600"/>
                </a:solidFill>
              </a:rPr>
              <a:t>üç</a:t>
            </a:r>
            <a:r>
              <a:rPr lang="tr-TR" sz="2400" smtClean="0">
                <a:solidFill>
                  <a:srgbClr val="FF6600"/>
                </a:solidFill>
                <a:cs typeface="Times New Roman" pitchFamily="18" charset="0"/>
              </a:rPr>
              <a:t> safhada oluşur:</a:t>
            </a:r>
          </a:p>
        </p:txBody>
      </p:sp>
      <p:sp>
        <p:nvSpPr>
          <p:cNvPr id="258051" name="Rectangle 3"/>
          <p:cNvSpPr>
            <a:spLocks noGrp="1" noChangeArrowheads="1"/>
          </p:cNvSpPr>
          <p:nvPr>
            <p:ph type="body" idx="1"/>
          </p:nvPr>
        </p:nvSpPr>
        <p:spPr>
          <a:xfrm>
            <a:off x="179512" y="1125538"/>
            <a:ext cx="8856984" cy="5732462"/>
          </a:xfrm>
        </p:spPr>
        <p:txBody>
          <a:bodyPr/>
          <a:lstStyle/>
          <a:p>
            <a:pPr eaLnBrk="1" hangingPunct="1">
              <a:buFont typeface="Wingdings" pitchFamily="2" charset="2"/>
              <a:buNone/>
            </a:pPr>
            <a:r>
              <a:rPr lang="tr-TR" sz="2800" b="1" dirty="0" smtClean="0"/>
              <a:t>1 </a:t>
            </a:r>
            <a:r>
              <a:rPr lang="tr-TR" sz="2800" b="1" dirty="0" smtClean="0">
                <a:cs typeface="Times New Roman" pitchFamily="18" charset="0"/>
              </a:rPr>
              <a:t>)</a:t>
            </a:r>
            <a:r>
              <a:rPr lang="tr-TR" sz="2800" b="1" dirty="0" smtClean="0"/>
              <a:t> </a:t>
            </a:r>
            <a:r>
              <a:rPr lang="tr-TR" sz="2800" dirty="0" smtClean="0">
                <a:cs typeface="Times New Roman" pitchFamily="18" charset="0"/>
              </a:rPr>
              <a:t>Egzersiz başlangıcında solunumdaki ani artış</a:t>
            </a:r>
            <a:r>
              <a:rPr lang="tr-TR" sz="2800" dirty="0" smtClean="0"/>
              <a:t> </a:t>
            </a:r>
            <a:r>
              <a:rPr lang="tr-TR" sz="2800" dirty="0" smtClean="0">
                <a:cs typeface="Times New Roman" pitchFamily="18" charset="0"/>
              </a:rPr>
              <a:t>(hızlı </a:t>
            </a:r>
            <a:r>
              <a:rPr lang="tr-TR" sz="2800" dirty="0" err="1" smtClean="0">
                <a:cs typeface="Times New Roman" pitchFamily="18" charset="0"/>
              </a:rPr>
              <a:t>komponent</a:t>
            </a:r>
            <a:r>
              <a:rPr lang="tr-TR" sz="2800" dirty="0" smtClean="0">
                <a:cs typeface="Times New Roman" pitchFamily="18" charset="0"/>
              </a:rPr>
              <a:t>),</a:t>
            </a:r>
            <a:r>
              <a:rPr lang="tr-TR" sz="2800" dirty="0" smtClean="0"/>
              <a:t> </a:t>
            </a:r>
          </a:p>
          <a:p>
            <a:pPr algn="just" eaLnBrk="1" hangingPunct="1">
              <a:buFont typeface="Wingdings" pitchFamily="2" charset="2"/>
              <a:buNone/>
            </a:pPr>
            <a:r>
              <a:rPr lang="tr-TR" sz="2800" dirty="0" smtClean="0"/>
              <a:t>	</a:t>
            </a:r>
            <a:r>
              <a:rPr lang="tr-TR" sz="2800" dirty="0" smtClean="0">
                <a:cs typeface="Times New Roman" pitchFamily="18" charset="0"/>
              </a:rPr>
              <a:t>-Bu </a:t>
            </a:r>
            <a:r>
              <a:rPr lang="tr-TR" sz="2800" dirty="0" err="1" smtClean="0">
                <a:cs typeface="Times New Roman" pitchFamily="18" charset="0"/>
              </a:rPr>
              <a:t>komponent</a:t>
            </a:r>
            <a:r>
              <a:rPr lang="tr-TR" sz="2800" dirty="0" smtClean="0">
                <a:cs typeface="Times New Roman" pitchFamily="18" charset="0"/>
              </a:rPr>
              <a:t> </a:t>
            </a:r>
            <a:r>
              <a:rPr lang="tr-TR" sz="2800" dirty="0" err="1" smtClean="0">
                <a:cs typeface="Times New Roman" pitchFamily="18" charset="0"/>
              </a:rPr>
              <a:t>n</a:t>
            </a:r>
            <a:r>
              <a:rPr lang="tr-TR" sz="2800" dirty="0" err="1" smtClean="0">
                <a:latin typeface="Times New Roman" pitchFamily="18" charset="0"/>
                <a:cs typeface="Times New Roman" pitchFamily="18" charset="0"/>
              </a:rPr>
              <a:t>ö</a:t>
            </a:r>
            <a:r>
              <a:rPr lang="tr-TR" sz="2800" dirty="0" err="1" smtClean="0">
                <a:cs typeface="Times New Roman" pitchFamily="18" charset="0"/>
              </a:rPr>
              <a:t>rojeniktir</a:t>
            </a:r>
            <a:r>
              <a:rPr lang="tr-TR" sz="2800" dirty="0" smtClean="0">
                <a:cs typeface="Times New Roman" pitchFamily="18" charset="0"/>
              </a:rPr>
              <a:t>,</a:t>
            </a:r>
          </a:p>
          <a:p>
            <a:pPr algn="just" eaLnBrk="1" hangingPunct="1">
              <a:buFont typeface="Wingdings" pitchFamily="2" charset="2"/>
              <a:buNone/>
            </a:pPr>
            <a:r>
              <a:rPr lang="tr-TR" sz="2800" dirty="0" smtClean="0"/>
              <a:t>	</a:t>
            </a:r>
            <a:r>
              <a:rPr lang="tr-TR" sz="2800" dirty="0" smtClean="0">
                <a:cs typeface="Times New Roman" pitchFamily="18" charset="0"/>
              </a:rPr>
              <a:t>-10-20sn i</a:t>
            </a:r>
            <a:r>
              <a:rPr lang="tr-TR" sz="2800" dirty="0" smtClean="0">
                <a:latin typeface="Times New Roman" pitchFamily="18" charset="0"/>
                <a:cs typeface="Times New Roman" pitchFamily="18" charset="0"/>
              </a:rPr>
              <a:t>ç</a:t>
            </a:r>
            <a:r>
              <a:rPr lang="tr-TR" sz="2800" dirty="0" smtClean="0">
                <a:cs typeface="Times New Roman" pitchFamily="18" charset="0"/>
              </a:rPr>
              <a:t>inde meydana gelir,</a:t>
            </a:r>
          </a:p>
          <a:p>
            <a:pPr algn="just" eaLnBrk="1" hangingPunct="1">
              <a:buFont typeface="Wingdings" pitchFamily="2" charset="2"/>
              <a:buNone/>
            </a:pPr>
            <a:r>
              <a:rPr lang="tr-TR" sz="2800" dirty="0" smtClean="0"/>
              <a:t>	</a:t>
            </a:r>
            <a:r>
              <a:rPr lang="tr-TR" sz="2800" dirty="0" smtClean="0">
                <a:cs typeface="Times New Roman" pitchFamily="18" charset="0"/>
              </a:rPr>
              <a:t>-Soluk sayısındaki artış ;</a:t>
            </a:r>
            <a:r>
              <a:rPr lang="tr-TR" sz="2800" dirty="0" smtClean="0"/>
              <a:t> k</a:t>
            </a:r>
            <a:r>
              <a:rPr lang="tr-TR" sz="2800" dirty="0" smtClean="0">
                <a:cs typeface="Times New Roman" pitchFamily="18" charset="0"/>
              </a:rPr>
              <a:t>işiye</a:t>
            </a:r>
            <a:r>
              <a:rPr lang="tr-TR" sz="2800" dirty="0" smtClean="0"/>
              <a:t> ve y</a:t>
            </a:r>
            <a:r>
              <a:rPr lang="tr-TR" sz="2800" dirty="0" smtClean="0">
                <a:cs typeface="Times New Roman" pitchFamily="18" charset="0"/>
              </a:rPr>
              <a:t>apılan işe g</a:t>
            </a:r>
            <a:r>
              <a:rPr lang="tr-TR" sz="2800" dirty="0" smtClean="0">
                <a:latin typeface="Times New Roman" pitchFamily="18" charset="0"/>
                <a:cs typeface="Times New Roman" pitchFamily="18" charset="0"/>
              </a:rPr>
              <a:t>ö</a:t>
            </a:r>
            <a:r>
              <a:rPr lang="tr-TR" sz="2800" dirty="0" smtClean="0">
                <a:cs typeface="Times New Roman" pitchFamily="18" charset="0"/>
              </a:rPr>
              <a:t>re değişir,</a:t>
            </a:r>
          </a:p>
          <a:p>
            <a:pPr algn="just" eaLnBrk="1" hangingPunct="1">
              <a:buFont typeface="Wingdings" pitchFamily="2" charset="2"/>
              <a:buNone/>
            </a:pPr>
            <a:r>
              <a:rPr lang="tr-TR" sz="2800" dirty="0" smtClean="0"/>
              <a:t>	-</a:t>
            </a:r>
            <a:r>
              <a:rPr lang="tr-TR" sz="2800" dirty="0" err="1" smtClean="0">
                <a:cs typeface="Times New Roman" pitchFamily="18" charset="0"/>
              </a:rPr>
              <a:t>Egz</a:t>
            </a:r>
            <a:r>
              <a:rPr lang="tr-TR" sz="2800" dirty="0" err="1" smtClean="0">
                <a:latin typeface="Times New Roman" pitchFamily="18" charset="0"/>
                <a:cs typeface="Times New Roman" pitchFamily="18" charset="0"/>
              </a:rPr>
              <a:t>’</a:t>
            </a:r>
            <a:r>
              <a:rPr lang="tr-TR" sz="2800" dirty="0" err="1" smtClean="0">
                <a:cs typeface="Times New Roman" pitchFamily="18" charset="0"/>
              </a:rPr>
              <a:t>in</a:t>
            </a:r>
            <a:r>
              <a:rPr lang="tr-TR" sz="2800" dirty="0" smtClean="0">
                <a:cs typeface="Times New Roman" pitchFamily="18" charset="0"/>
              </a:rPr>
              <a:t> şiddetine bağlı olarak hızlı </a:t>
            </a:r>
            <a:r>
              <a:rPr lang="tr-TR" sz="2800" dirty="0" err="1" smtClean="0">
                <a:cs typeface="Times New Roman" pitchFamily="18" charset="0"/>
              </a:rPr>
              <a:t>komponentte</a:t>
            </a:r>
            <a:r>
              <a:rPr lang="tr-TR" sz="2800" dirty="0" smtClean="0"/>
              <a:t> </a:t>
            </a:r>
            <a:r>
              <a:rPr lang="tr-TR" sz="2800" dirty="0" smtClean="0">
                <a:cs typeface="Times New Roman" pitchFamily="18" charset="0"/>
              </a:rPr>
              <a:t>meydana</a:t>
            </a:r>
            <a:r>
              <a:rPr lang="tr-TR" sz="2800" dirty="0" smtClean="0"/>
              <a:t> </a:t>
            </a:r>
            <a:r>
              <a:rPr lang="tr-TR" sz="2800" dirty="0" smtClean="0">
                <a:cs typeface="Times New Roman" pitchFamily="18" charset="0"/>
              </a:rPr>
              <a:t>gelen artış 3.safhanın yarısı kadar olabilir,</a:t>
            </a:r>
          </a:p>
          <a:p>
            <a:pPr algn="just" eaLnBrk="1" hangingPunct="1">
              <a:buFont typeface="Wingdings" pitchFamily="2" charset="2"/>
              <a:buNone/>
            </a:pPr>
            <a:r>
              <a:rPr lang="tr-TR" sz="2800" dirty="0" smtClean="0"/>
              <a:t>-</a:t>
            </a:r>
            <a:r>
              <a:rPr lang="tr-TR" sz="2800" dirty="0" err="1" smtClean="0">
                <a:cs typeface="Times New Roman" pitchFamily="18" charset="0"/>
              </a:rPr>
              <a:t>MSS</a:t>
            </a:r>
            <a:r>
              <a:rPr lang="tr-TR" sz="2800" dirty="0" err="1" smtClean="0">
                <a:latin typeface="Times New Roman" pitchFamily="18" charset="0"/>
                <a:cs typeface="Times New Roman" pitchFamily="18" charset="0"/>
              </a:rPr>
              <a:t>’</a:t>
            </a:r>
            <a:r>
              <a:rPr lang="tr-TR" sz="2800" dirty="0" err="1" smtClean="0"/>
              <a:t>d</a:t>
            </a:r>
            <a:r>
              <a:rPr lang="tr-TR" sz="2800" dirty="0" err="1" smtClean="0">
                <a:cs typeface="Times New Roman" pitchFamily="18" charset="0"/>
              </a:rPr>
              <a:t>en</a:t>
            </a:r>
            <a:r>
              <a:rPr lang="tr-TR" sz="2800" dirty="0" smtClean="0">
                <a:cs typeface="Times New Roman" pitchFamily="18" charset="0"/>
              </a:rPr>
              <a:t> </a:t>
            </a:r>
            <a:r>
              <a:rPr lang="tr-TR" sz="2800" dirty="0" err="1" smtClean="0"/>
              <a:t>ke</a:t>
            </a:r>
            <a:r>
              <a:rPr lang="tr-TR" sz="2800" dirty="0" err="1" smtClean="0">
                <a:cs typeface="Times New Roman" pitchFamily="18" charset="0"/>
              </a:rPr>
              <a:t>moresept</a:t>
            </a:r>
            <a:r>
              <a:rPr lang="tr-TR" sz="2800" dirty="0" err="1" smtClean="0">
                <a:latin typeface="Times New Roman" pitchFamily="18" charset="0"/>
                <a:cs typeface="Times New Roman" pitchFamily="18" charset="0"/>
              </a:rPr>
              <a:t>ö</a:t>
            </a:r>
            <a:r>
              <a:rPr lang="tr-TR" sz="2800" dirty="0" err="1" smtClean="0">
                <a:cs typeface="Times New Roman" pitchFamily="18" charset="0"/>
              </a:rPr>
              <a:t>rlerden</a:t>
            </a:r>
            <a:r>
              <a:rPr lang="tr-TR" sz="2800" dirty="0" smtClean="0"/>
              <a:t> ve </a:t>
            </a:r>
            <a:r>
              <a:rPr lang="tr-TR" sz="2800" dirty="0" err="1" smtClean="0"/>
              <a:t>m</a:t>
            </a:r>
            <a:r>
              <a:rPr lang="tr-TR" sz="2800" dirty="0" err="1" smtClean="0">
                <a:cs typeface="Times New Roman" pitchFamily="18" charset="0"/>
              </a:rPr>
              <a:t>ekanoresept</a:t>
            </a:r>
            <a:r>
              <a:rPr lang="tr-TR" sz="2800" dirty="0" err="1" smtClean="0">
                <a:latin typeface="Times New Roman" pitchFamily="18" charset="0"/>
                <a:cs typeface="Times New Roman" pitchFamily="18" charset="0"/>
              </a:rPr>
              <a:t>ö</a:t>
            </a:r>
            <a:r>
              <a:rPr lang="tr-TR" sz="2800" dirty="0" err="1" smtClean="0">
                <a:cs typeface="Times New Roman" pitchFamily="18" charset="0"/>
              </a:rPr>
              <a:t>rlerden</a:t>
            </a:r>
            <a:r>
              <a:rPr lang="tr-TR" sz="2800" dirty="0" smtClean="0">
                <a:cs typeface="Times New Roman" pitchFamily="18" charset="0"/>
              </a:rPr>
              <a:t> gelen uyaranlarla bu </a:t>
            </a:r>
            <a:r>
              <a:rPr lang="tr-TR" sz="2800" dirty="0" err="1" smtClean="0">
                <a:cs typeface="Times New Roman" pitchFamily="18" charset="0"/>
              </a:rPr>
              <a:t>komponent</a:t>
            </a:r>
            <a:r>
              <a:rPr lang="tr-TR" sz="2800" dirty="0" smtClean="0"/>
              <a:t> </a:t>
            </a:r>
            <a:r>
              <a:rPr lang="tr-TR" sz="2800" dirty="0" smtClean="0">
                <a:cs typeface="Times New Roman" pitchFamily="18" charset="0"/>
              </a:rPr>
              <a:t>meydana gelir.</a:t>
            </a:r>
            <a:endParaRPr lang="tr-T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8051">
                                            <p:txEl>
                                              <p:pRg st="0" end="0"/>
                                            </p:txEl>
                                          </p:spTgt>
                                        </p:tgtEl>
                                        <p:attrNameLst>
                                          <p:attrName>style.visibility</p:attrName>
                                        </p:attrNameLst>
                                      </p:cBhvr>
                                      <p:to>
                                        <p:strVal val="visible"/>
                                      </p:to>
                                    </p:set>
                                    <p:anim calcmode="lin" valueType="num">
                                      <p:cBhvr additive="base">
                                        <p:cTn id="7" dur="500" fill="hold"/>
                                        <p:tgtEl>
                                          <p:spTgt spid="2580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8051">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8051">
                                            <p:txEl>
                                              <p:pRg st="1" end="1"/>
                                            </p:txEl>
                                          </p:spTgt>
                                        </p:tgtEl>
                                        <p:attrNameLst>
                                          <p:attrName>style.visibility</p:attrName>
                                        </p:attrNameLst>
                                      </p:cBhvr>
                                      <p:to>
                                        <p:strVal val="visible"/>
                                      </p:to>
                                    </p:set>
                                    <p:anim calcmode="lin" valueType="num">
                                      <p:cBhvr additive="base">
                                        <p:cTn id="12" dur="500" fill="hold"/>
                                        <p:tgtEl>
                                          <p:spTgt spid="258051">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8051">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8051">
                                            <p:txEl>
                                              <p:pRg st="2" end="2"/>
                                            </p:txEl>
                                          </p:spTgt>
                                        </p:tgtEl>
                                        <p:attrNameLst>
                                          <p:attrName>style.visibility</p:attrName>
                                        </p:attrNameLst>
                                      </p:cBhvr>
                                      <p:to>
                                        <p:strVal val="visible"/>
                                      </p:to>
                                    </p:set>
                                    <p:anim calcmode="lin" valueType="num">
                                      <p:cBhvr additive="base">
                                        <p:cTn id="17" dur="500" fill="hold"/>
                                        <p:tgtEl>
                                          <p:spTgt spid="258051">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8051">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8051">
                                            <p:txEl>
                                              <p:pRg st="3" end="3"/>
                                            </p:txEl>
                                          </p:spTgt>
                                        </p:tgtEl>
                                        <p:attrNameLst>
                                          <p:attrName>style.visibility</p:attrName>
                                        </p:attrNameLst>
                                      </p:cBhvr>
                                      <p:to>
                                        <p:strVal val="visible"/>
                                      </p:to>
                                    </p:set>
                                    <p:anim calcmode="lin" valueType="num">
                                      <p:cBhvr additive="base">
                                        <p:cTn id="22" dur="500" fill="hold"/>
                                        <p:tgtEl>
                                          <p:spTgt spid="258051">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58051">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58051">
                                            <p:txEl>
                                              <p:pRg st="4" end="4"/>
                                            </p:txEl>
                                          </p:spTgt>
                                        </p:tgtEl>
                                        <p:attrNameLst>
                                          <p:attrName>style.visibility</p:attrName>
                                        </p:attrNameLst>
                                      </p:cBhvr>
                                      <p:to>
                                        <p:strVal val="visible"/>
                                      </p:to>
                                    </p:set>
                                    <p:anim calcmode="lin" valueType="num">
                                      <p:cBhvr additive="base">
                                        <p:cTn id="27" dur="500" fill="hold"/>
                                        <p:tgtEl>
                                          <p:spTgt spid="258051">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8051">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58051">
                                            <p:txEl>
                                              <p:pRg st="5" end="5"/>
                                            </p:txEl>
                                          </p:spTgt>
                                        </p:tgtEl>
                                        <p:attrNameLst>
                                          <p:attrName>style.visibility</p:attrName>
                                        </p:attrNameLst>
                                      </p:cBhvr>
                                      <p:to>
                                        <p:strVal val="visible"/>
                                      </p:to>
                                    </p:set>
                                    <p:anim calcmode="lin" valueType="num">
                                      <p:cBhvr additive="base">
                                        <p:cTn id="32" dur="500" fill="hold"/>
                                        <p:tgtEl>
                                          <p:spTgt spid="258051">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5805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8051" grpId="0" build="p" autoUpdateAnimBg="0" advAuto="0"/>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09600" y="609600"/>
            <a:ext cx="7848600" cy="1143000"/>
          </a:xfrm>
        </p:spPr>
        <p:txBody>
          <a:bodyPr/>
          <a:lstStyle/>
          <a:p>
            <a:pPr eaLnBrk="1" hangingPunct="1"/>
            <a:r>
              <a:rPr lang="tr-TR" sz="2100" b="1" smtClean="0">
                <a:latin typeface="Times New Roman" pitchFamily="18" charset="0"/>
                <a:cs typeface="Times New Roman" pitchFamily="18" charset="0"/>
              </a:rPr>
              <a:t> </a:t>
            </a:r>
            <a:r>
              <a:rPr lang="tr-TR" sz="2800" b="1" smtClean="0">
                <a:latin typeface="Times New Roman" pitchFamily="18" charset="0"/>
              </a:rPr>
              <a:t>2 </a:t>
            </a:r>
            <a:r>
              <a:rPr lang="tr-TR" sz="2800" b="1" smtClean="0">
                <a:latin typeface="Times New Roman" pitchFamily="18" charset="0"/>
                <a:cs typeface="Times New Roman" pitchFamily="18" charset="0"/>
              </a:rPr>
              <a:t>)</a:t>
            </a:r>
            <a:r>
              <a:rPr lang="tr-TR" sz="2800" b="1" smtClean="0">
                <a:latin typeface="Times New Roman" pitchFamily="18" charset="0"/>
              </a:rPr>
              <a:t> </a:t>
            </a:r>
            <a:r>
              <a:rPr lang="tr-TR" sz="2800" smtClean="0">
                <a:cs typeface="Times New Roman" pitchFamily="18" charset="0"/>
              </a:rPr>
              <a:t>Birinci safhay</a:t>
            </a:r>
            <a:r>
              <a:rPr lang="tr-TR" sz="2800" smtClean="0"/>
              <a:t>ı</a:t>
            </a:r>
            <a:r>
              <a:rPr lang="tr-TR" sz="2800" smtClean="0">
                <a:cs typeface="Times New Roman" pitchFamily="18" charset="0"/>
              </a:rPr>
              <a:t> takiben yavaş bir art</a:t>
            </a:r>
            <a:r>
              <a:rPr lang="tr-TR" sz="2800" smtClean="0"/>
              <a:t>ış </a:t>
            </a:r>
            <a:r>
              <a:rPr lang="tr-TR" sz="2800" smtClean="0">
                <a:cs typeface="Times New Roman" pitchFamily="18" charset="0"/>
              </a:rPr>
              <a:t>(yavaş   	komponent),</a:t>
            </a:r>
          </a:p>
        </p:txBody>
      </p:sp>
      <p:sp>
        <p:nvSpPr>
          <p:cNvPr id="259075" name="Rectangle 3"/>
          <p:cNvSpPr>
            <a:spLocks noGrp="1" noChangeArrowheads="1"/>
          </p:cNvSpPr>
          <p:nvPr>
            <p:ph type="body" idx="1"/>
          </p:nvPr>
        </p:nvSpPr>
        <p:spPr>
          <a:xfrm>
            <a:off x="533400" y="1905000"/>
            <a:ext cx="7848600" cy="4343400"/>
          </a:xfrm>
        </p:spPr>
        <p:txBody>
          <a:bodyPr/>
          <a:lstStyle/>
          <a:p>
            <a:pPr algn="just" eaLnBrk="1" hangingPunct="1"/>
            <a:r>
              <a:rPr lang="tr-TR" sz="2400" smtClean="0">
                <a:cs typeface="Times New Roman" pitchFamily="18" charset="0"/>
              </a:rPr>
              <a:t>İki dk s</a:t>
            </a:r>
            <a:r>
              <a:rPr lang="tr-TR" sz="2400" smtClean="0">
                <a:latin typeface="Times New Roman" pitchFamily="18" charset="0"/>
                <a:cs typeface="Times New Roman" pitchFamily="18" charset="0"/>
              </a:rPr>
              <a:t>ü</a:t>
            </a:r>
            <a:r>
              <a:rPr lang="tr-TR" sz="2400" smtClean="0">
                <a:cs typeface="Times New Roman" pitchFamily="18" charset="0"/>
              </a:rPr>
              <a:t>re i</a:t>
            </a:r>
            <a:r>
              <a:rPr lang="tr-TR" sz="2400" smtClean="0">
                <a:latin typeface="Times New Roman" pitchFamily="18" charset="0"/>
                <a:cs typeface="Times New Roman" pitchFamily="18" charset="0"/>
              </a:rPr>
              <a:t>ç</a:t>
            </a:r>
            <a:r>
              <a:rPr lang="tr-TR" sz="2400" smtClean="0">
                <a:cs typeface="Times New Roman" pitchFamily="18" charset="0"/>
              </a:rPr>
              <a:t>erisinde oluşur,</a:t>
            </a:r>
          </a:p>
          <a:p>
            <a:pPr algn="just" eaLnBrk="1" hangingPunct="1"/>
            <a:r>
              <a:rPr lang="tr-TR" sz="2400" smtClean="0">
                <a:cs typeface="Times New Roman" pitchFamily="18" charset="0"/>
              </a:rPr>
              <a:t>Bu safhayı da; irade,</a:t>
            </a:r>
            <a:r>
              <a:rPr lang="tr-TR" sz="2400" smtClean="0"/>
              <a:t> istemli olaylar k</a:t>
            </a:r>
            <a:r>
              <a:rPr lang="tr-TR" sz="2400" smtClean="0">
                <a:cs typeface="Times New Roman" pitchFamily="18" charset="0"/>
              </a:rPr>
              <a:t>ondisyonel refleksler, oluşturarak soluk sayısının ar</a:t>
            </a:r>
            <a:r>
              <a:rPr lang="tr-TR" sz="2400" smtClean="0"/>
              <a:t>t</a:t>
            </a:r>
            <a:r>
              <a:rPr lang="tr-TR" sz="2400" smtClean="0">
                <a:cs typeface="Times New Roman" pitchFamily="18" charset="0"/>
              </a:rPr>
              <a:t>masını sağlarlar. </a:t>
            </a:r>
            <a:endParaRPr lang="tr-TR" sz="2400" smtClean="0"/>
          </a:p>
          <a:p>
            <a:pPr algn="just" eaLnBrk="1" hangingPunct="1">
              <a:buFont typeface="Wingdings" pitchFamily="2" charset="2"/>
              <a:buNone/>
            </a:pPr>
            <a:endParaRPr lang="tr-TR" sz="2400" smtClean="0"/>
          </a:p>
          <a:p>
            <a:pPr eaLnBrk="1" hangingPunct="1">
              <a:buFont typeface="Wingdings" pitchFamily="2" charset="2"/>
              <a:buNone/>
            </a:pPr>
            <a:r>
              <a:rPr lang="tr-TR" sz="2800" b="1" smtClean="0">
                <a:solidFill>
                  <a:schemeClr val="tx2"/>
                </a:solidFill>
              </a:rPr>
              <a:t>3 </a:t>
            </a:r>
            <a:r>
              <a:rPr lang="tr-TR" sz="2800" b="1" smtClean="0">
                <a:solidFill>
                  <a:schemeClr val="tx2"/>
                </a:solidFill>
                <a:cs typeface="Times New Roman" pitchFamily="18" charset="0"/>
              </a:rPr>
              <a:t>)</a:t>
            </a:r>
            <a:r>
              <a:rPr lang="tr-TR" sz="2800" b="1" smtClean="0">
                <a:solidFill>
                  <a:schemeClr val="tx2"/>
                </a:solidFill>
              </a:rPr>
              <a:t> </a:t>
            </a:r>
            <a:r>
              <a:rPr lang="tr-TR" sz="2800" smtClean="0">
                <a:solidFill>
                  <a:schemeClr val="tx2"/>
                </a:solidFill>
                <a:cs typeface="Times New Roman" pitchFamily="18" charset="0"/>
              </a:rPr>
              <a:t>Bir s</a:t>
            </a:r>
            <a:r>
              <a:rPr lang="tr-TR" sz="2800" smtClean="0">
                <a:solidFill>
                  <a:schemeClr val="tx2"/>
                </a:solidFill>
                <a:latin typeface="Times New Roman" pitchFamily="18" charset="0"/>
                <a:cs typeface="Times New Roman" pitchFamily="18" charset="0"/>
              </a:rPr>
              <a:t>ü</a:t>
            </a:r>
            <a:r>
              <a:rPr lang="tr-TR" sz="2800" smtClean="0">
                <a:solidFill>
                  <a:schemeClr val="tx2"/>
                </a:solidFill>
                <a:cs typeface="Times New Roman" pitchFamily="18" charset="0"/>
              </a:rPr>
              <a:t>re sonra solunum dengeye (steady state) ulaşır</a:t>
            </a:r>
            <a:r>
              <a:rPr lang="tr-TR" sz="2800" smtClean="0">
                <a:solidFill>
                  <a:schemeClr val="tx2"/>
                </a:solidFill>
              </a:rPr>
              <a:t>, </a:t>
            </a:r>
          </a:p>
          <a:p>
            <a:pPr algn="just" eaLnBrk="1" hangingPunct="1"/>
            <a:r>
              <a:rPr lang="tr-TR" sz="2400" smtClean="0"/>
              <a:t>Submaksimal egzersizlerde oksijen tüketiminin ventilasyonla eşitlendiği noktada oluşur</a:t>
            </a:r>
          </a:p>
          <a:p>
            <a:pPr algn="just" eaLnBrk="1" hangingPunct="1"/>
            <a:r>
              <a:rPr lang="tr-TR" sz="2400" smtClean="0">
                <a:cs typeface="Times New Roman" pitchFamily="18" charset="0"/>
              </a:rPr>
              <a:t>Egz</a:t>
            </a:r>
            <a:r>
              <a:rPr lang="tr-TR" sz="2400" smtClean="0"/>
              <a:t>ersiz</a:t>
            </a:r>
            <a:r>
              <a:rPr lang="tr-TR" sz="2400" smtClean="0">
                <a:cs typeface="Times New Roman" pitchFamily="18" charset="0"/>
              </a:rPr>
              <a:t>in karakteri değişmedik</a:t>
            </a:r>
            <a:r>
              <a:rPr lang="tr-TR" sz="2400" smtClean="0">
                <a:latin typeface="Times New Roman" pitchFamily="18" charset="0"/>
                <a:cs typeface="Times New Roman" pitchFamily="18" charset="0"/>
              </a:rPr>
              <a:t>ç</a:t>
            </a:r>
            <a:r>
              <a:rPr lang="tr-TR" sz="2400" smtClean="0">
                <a:cs typeface="Times New Roman" pitchFamily="18" charset="0"/>
              </a:rPr>
              <a:t>e soluk sayısı sabit kalır,</a:t>
            </a:r>
            <a:endParaRPr lang="tr-TR"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59075">
                                            <p:txEl>
                                              <p:pRg st="0" end="0"/>
                                            </p:txEl>
                                          </p:spTgt>
                                        </p:tgtEl>
                                        <p:attrNameLst>
                                          <p:attrName>style.visibility</p:attrName>
                                        </p:attrNameLst>
                                      </p:cBhvr>
                                      <p:to>
                                        <p:strVal val="visible"/>
                                      </p:to>
                                    </p:set>
                                    <p:anim calcmode="lin" valueType="num">
                                      <p:cBhvr additive="base">
                                        <p:cTn id="7" dur="500" fill="hold"/>
                                        <p:tgtEl>
                                          <p:spTgt spid="2590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9075">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59075">
                                            <p:txEl>
                                              <p:pRg st="1" end="1"/>
                                            </p:txEl>
                                          </p:spTgt>
                                        </p:tgtEl>
                                        <p:attrNameLst>
                                          <p:attrName>style.visibility</p:attrName>
                                        </p:attrNameLst>
                                      </p:cBhvr>
                                      <p:to>
                                        <p:strVal val="visible"/>
                                      </p:to>
                                    </p:set>
                                    <p:anim calcmode="lin" valueType="num">
                                      <p:cBhvr additive="base">
                                        <p:cTn id="12" dur="500" fill="hold"/>
                                        <p:tgtEl>
                                          <p:spTgt spid="259075">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59075">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59075">
                                            <p:txEl>
                                              <p:pRg st="3" end="3"/>
                                            </p:txEl>
                                          </p:spTgt>
                                        </p:tgtEl>
                                        <p:attrNameLst>
                                          <p:attrName>style.visibility</p:attrName>
                                        </p:attrNameLst>
                                      </p:cBhvr>
                                      <p:to>
                                        <p:strVal val="visible"/>
                                      </p:to>
                                    </p:set>
                                    <p:anim calcmode="lin" valueType="num">
                                      <p:cBhvr additive="base">
                                        <p:cTn id="17" dur="500" fill="hold"/>
                                        <p:tgtEl>
                                          <p:spTgt spid="259075">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9075">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59075">
                                            <p:txEl>
                                              <p:pRg st="4" end="4"/>
                                            </p:txEl>
                                          </p:spTgt>
                                        </p:tgtEl>
                                        <p:attrNameLst>
                                          <p:attrName>style.visibility</p:attrName>
                                        </p:attrNameLst>
                                      </p:cBhvr>
                                      <p:to>
                                        <p:strVal val="visible"/>
                                      </p:to>
                                    </p:set>
                                    <p:anim calcmode="lin" valueType="num">
                                      <p:cBhvr additive="base">
                                        <p:cTn id="22" dur="500" fill="hold"/>
                                        <p:tgtEl>
                                          <p:spTgt spid="259075">
                                            <p:txEl>
                                              <p:pRg st="4" end="4"/>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59075">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59075">
                                            <p:txEl>
                                              <p:pRg st="5" end="5"/>
                                            </p:txEl>
                                          </p:spTgt>
                                        </p:tgtEl>
                                        <p:attrNameLst>
                                          <p:attrName>style.visibility</p:attrName>
                                        </p:attrNameLst>
                                      </p:cBhvr>
                                      <p:to>
                                        <p:strVal val="visible"/>
                                      </p:to>
                                    </p:set>
                                    <p:anim calcmode="lin" valueType="num">
                                      <p:cBhvr additive="base">
                                        <p:cTn id="27" dur="500" fill="hold"/>
                                        <p:tgtEl>
                                          <p:spTgt spid="259075">
                                            <p:txEl>
                                              <p:pRg st="5" end="5"/>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5907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5" grpId="0" build="p" autoUpdateAnimBg="0" advAuto="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457200"/>
            <a:ext cx="7772400" cy="685800"/>
          </a:xfrm>
        </p:spPr>
        <p:txBody>
          <a:bodyPr/>
          <a:lstStyle/>
          <a:p>
            <a:pPr eaLnBrk="1" hangingPunct="1"/>
            <a:r>
              <a:rPr lang="tr-TR" sz="2400" b="1" smtClean="0">
                <a:solidFill>
                  <a:srgbClr val="3333FF"/>
                </a:solidFill>
              </a:rPr>
              <a:t>Egzersizde solunumun yanıtı ve ventilasyonda değişme</a:t>
            </a:r>
          </a:p>
        </p:txBody>
      </p:sp>
      <p:graphicFrame>
        <p:nvGraphicFramePr>
          <p:cNvPr id="260099" name="Object 3"/>
          <p:cNvGraphicFramePr>
            <a:graphicFrameLocks noChangeAspect="1"/>
          </p:cNvGraphicFramePr>
          <p:nvPr>
            <p:ph idx="1"/>
          </p:nvPr>
        </p:nvGraphicFramePr>
        <p:xfrm>
          <a:off x="1295400" y="1295400"/>
          <a:ext cx="6858000" cy="4403725"/>
        </p:xfrm>
        <a:graphic>
          <a:graphicData uri="http://schemas.openxmlformats.org/presentationml/2006/ole">
            <p:oleObj spid="_x0000_s3074" name="Document" r:id="rId3" imgW="5706000" imgH="4285440" progId="Word.Document.8">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260099"/>
                                        </p:tgtEl>
                                        <p:attrNameLst>
                                          <p:attrName>style.visibility</p:attrName>
                                        </p:attrNameLst>
                                      </p:cBhvr>
                                      <p:to>
                                        <p:strVal val="visible"/>
                                      </p:to>
                                    </p:set>
                                    <p:animEffect transition="in" filter="slide(fromTop)">
                                      <p:cBhvr>
                                        <p:cTn id="7" dur="500"/>
                                        <p:tgtEl>
                                          <p:spTgt spid="260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609600"/>
          </a:xfrm>
        </p:spPr>
        <p:txBody>
          <a:bodyPr/>
          <a:lstStyle/>
          <a:p>
            <a:pPr eaLnBrk="1" hangingPunct="1"/>
            <a:r>
              <a:rPr lang="tr-TR" sz="2500" b="1" smtClean="0">
                <a:latin typeface="Times New Roman" pitchFamily="18" charset="0"/>
              </a:rPr>
              <a:t>Egzersizden Sonra Ventilasyon</a:t>
            </a:r>
          </a:p>
        </p:txBody>
      </p:sp>
      <p:sp>
        <p:nvSpPr>
          <p:cNvPr id="261123" name="Rectangle 3"/>
          <p:cNvSpPr>
            <a:spLocks noGrp="1" noChangeArrowheads="1"/>
          </p:cNvSpPr>
          <p:nvPr>
            <p:ph type="body" idx="1"/>
          </p:nvPr>
        </p:nvSpPr>
        <p:spPr>
          <a:xfrm>
            <a:off x="381000" y="1066800"/>
            <a:ext cx="8458200" cy="5099050"/>
          </a:xfrm>
        </p:spPr>
        <p:txBody>
          <a:bodyPr>
            <a:normAutofit lnSpcReduction="10000"/>
          </a:bodyPr>
          <a:lstStyle/>
          <a:p>
            <a:pPr algn="just" eaLnBrk="1" hangingPunct="1">
              <a:lnSpc>
                <a:spcPct val="90000"/>
              </a:lnSpc>
            </a:pPr>
            <a:r>
              <a:rPr lang="tr-TR" sz="2400" smtClean="0"/>
              <a:t>S</a:t>
            </a:r>
            <a:r>
              <a:rPr lang="tr-TR" sz="2400" smtClean="0">
                <a:cs typeface="Times New Roman" pitchFamily="18" charset="0"/>
              </a:rPr>
              <a:t>oluk sayısında ani bir d</a:t>
            </a:r>
            <a:r>
              <a:rPr lang="tr-TR" sz="2400" smtClean="0">
                <a:latin typeface="Times New Roman" pitchFamily="18" charset="0"/>
                <a:cs typeface="Times New Roman" pitchFamily="18" charset="0"/>
              </a:rPr>
              <a:t>ü</a:t>
            </a:r>
            <a:r>
              <a:rPr lang="tr-TR" sz="2400" smtClean="0">
                <a:cs typeface="Times New Roman" pitchFamily="18" charset="0"/>
              </a:rPr>
              <a:t>ş</a:t>
            </a:r>
            <a:r>
              <a:rPr lang="tr-TR" sz="2400" smtClean="0">
                <a:latin typeface="Times New Roman" pitchFamily="18" charset="0"/>
                <a:cs typeface="Times New Roman" pitchFamily="18" charset="0"/>
              </a:rPr>
              <a:t>ü</a:t>
            </a:r>
            <a:r>
              <a:rPr lang="tr-TR" sz="2400" smtClean="0">
                <a:cs typeface="Times New Roman" pitchFamily="18" charset="0"/>
              </a:rPr>
              <a:t>ş meydana gelir,</a:t>
            </a:r>
            <a:endParaRPr lang="tr-TR" sz="2400" smtClean="0"/>
          </a:p>
          <a:p>
            <a:pPr algn="just" eaLnBrk="1" hangingPunct="1">
              <a:lnSpc>
                <a:spcPct val="90000"/>
              </a:lnSpc>
            </a:pPr>
            <a:r>
              <a:rPr lang="tr-TR" sz="2400" smtClean="0">
                <a:cs typeface="Times New Roman" pitchFamily="18" charset="0"/>
              </a:rPr>
              <a:t>Hafif şiddetteki egz. metabolik asidoz oluşturmaz,</a:t>
            </a:r>
            <a:endParaRPr lang="tr-TR" sz="2400" smtClean="0"/>
          </a:p>
          <a:p>
            <a:pPr algn="just" eaLnBrk="1" hangingPunct="1">
              <a:lnSpc>
                <a:spcPct val="90000"/>
              </a:lnSpc>
            </a:pPr>
            <a:r>
              <a:rPr lang="tr-TR" sz="2400" smtClean="0">
                <a:cs typeface="Times New Roman" pitchFamily="18" charset="0"/>
              </a:rPr>
              <a:t>Metabolik asidoz meydana getiren egz</a:t>
            </a:r>
            <a:r>
              <a:rPr lang="tr-TR" sz="2400" smtClean="0">
                <a:latin typeface="Times New Roman" pitchFamily="18" charset="0"/>
                <a:cs typeface="Times New Roman" pitchFamily="18" charset="0"/>
              </a:rPr>
              <a:t>’</a:t>
            </a:r>
            <a:r>
              <a:rPr lang="tr-TR" sz="2400" smtClean="0">
                <a:cs typeface="Times New Roman" pitchFamily="18" charset="0"/>
              </a:rPr>
              <a:t>in solunum sayısı </a:t>
            </a:r>
            <a:r>
              <a:rPr lang="tr-TR" sz="2400" smtClean="0">
                <a:latin typeface="Times New Roman" pitchFamily="18" charset="0"/>
                <a:cs typeface="Times New Roman" pitchFamily="18" charset="0"/>
              </a:rPr>
              <a:t>ç</a:t>
            </a:r>
            <a:r>
              <a:rPr lang="tr-TR" sz="2400" smtClean="0">
                <a:cs typeface="Times New Roman" pitchFamily="18" charset="0"/>
              </a:rPr>
              <a:t>ok fazladır,</a:t>
            </a:r>
            <a:endParaRPr lang="tr-TR" sz="2400" smtClean="0"/>
          </a:p>
          <a:p>
            <a:pPr algn="just" eaLnBrk="1" hangingPunct="1">
              <a:lnSpc>
                <a:spcPct val="90000"/>
              </a:lnSpc>
            </a:pPr>
            <a:r>
              <a:rPr lang="tr-TR" sz="2400" smtClean="0">
                <a:cs typeface="Times New Roman" pitchFamily="18" charset="0"/>
              </a:rPr>
              <a:t>Solunum frekansının artması metabolik asidozun </a:t>
            </a:r>
            <a:r>
              <a:rPr lang="tr-TR" sz="2400" smtClean="0">
                <a:latin typeface="Times New Roman" pitchFamily="18" charset="0"/>
                <a:cs typeface="Times New Roman" pitchFamily="18" charset="0"/>
              </a:rPr>
              <a:t>ö</a:t>
            </a:r>
            <a:r>
              <a:rPr lang="tr-TR" sz="2400" smtClean="0">
                <a:cs typeface="Times New Roman" pitchFamily="18" charset="0"/>
              </a:rPr>
              <a:t>nemli bir bulgusudur,</a:t>
            </a:r>
            <a:endParaRPr lang="tr-TR" sz="2400" smtClean="0"/>
          </a:p>
          <a:p>
            <a:pPr algn="just" eaLnBrk="1" hangingPunct="1">
              <a:lnSpc>
                <a:spcPct val="90000"/>
              </a:lnSpc>
            </a:pPr>
            <a:r>
              <a:rPr lang="tr-TR" sz="2400" smtClean="0">
                <a:cs typeface="Times New Roman" pitchFamily="18" charset="0"/>
              </a:rPr>
              <a:t>Soluk frekansının istirahat d</a:t>
            </a:r>
            <a:r>
              <a:rPr lang="tr-TR" sz="2400" smtClean="0">
                <a:latin typeface="Times New Roman" pitchFamily="18" charset="0"/>
                <a:cs typeface="Times New Roman" pitchFamily="18" charset="0"/>
              </a:rPr>
              <a:t>ü</a:t>
            </a:r>
            <a:r>
              <a:rPr lang="tr-TR" sz="2400" smtClean="0">
                <a:cs typeface="Times New Roman" pitchFamily="18" charset="0"/>
              </a:rPr>
              <a:t>zeyine d</a:t>
            </a:r>
            <a:r>
              <a:rPr lang="tr-TR" sz="2400" smtClean="0">
                <a:latin typeface="Times New Roman" pitchFamily="18" charset="0"/>
                <a:cs typeface="Times New Roman" pitchFamily="18" charset="0"/>
              </a:rPr>
              <a:t>ö</a:t>
            </a:r>
            <a:r>
              <a:rPr lang="tr-TR" sz="2400" smtClean="0">
                <a:cs typeface="Times New Roman" pitchFamily="18" charset="0"/>
              </a:rPr>
              <a:t>n</a:t>
            </a:r>
            <a:r>
              <a:rPr lang="tr-TR" sz="2400" smtClean="0">
                <a:latin typeface="Times New Roman" pitchFamily="18" charset="0"/>
                <a:cs typeface="Times New Roman" pitchFamily="18" charset="0"/>
              </a:rPr>
              <a:t>ü</a:t>
            </a:r>
            <a:r>
              <a:rPr lang="tr-TR" sz="2400" smtClean="0">
                <a:cs typeface="Times New Roman" pitchFamily="18" charset="0"/>
              </a:rPr>
              <a:t>ş</a:t>
            </a:r>
            <a:r>
              <a:rPr lang="tr-TR" sz="2400" smtClean="0">
                <a:latin typeface="Times New Roman" pitchFamily="18" charset="0"/>
                <a:cs typeface="Times New Roman" pitchFamily="18" charset="0"/>
              </a:rPr>
              <a:t>ü</a:t>
            </a:r>
            <a:r>
              <a:rPr lang="tr-TR" sz="2400" smtClean="0">
                <a:cs typeface="Times New Roman" pitchFamily="18" charset="0"/>
              </a:rPr>
              <a:t> tidal vol</a:t>
            </a:r>
            <a:r>
              <a:rPr lang="tr-TR" sz="2400" smtClean="0">
                <a:latin typeface="Times New Roman" pitchFamily="18" charset="0"/>
                <a:cs typeface="Times New Roman" pitchFamily="18" charset="0"/>
              </a:rPr>
              <a:t>ü</a:t>
            </a:r>
            <a:r>
              <a:rPr lang="tr-TR" sz="2400" smtClean="0">
                <a:cs typeface="Times New Roman" pitchFamily="18" charset="0"/>
              </a:rPr>
              <a:t>me oranla daha yavaştır,</a:t>
            </a:r>
          </a:p>
          <a:p>
            <a:pPr algn="just" eaLnBrk="1" hangingPunct="1">
              <a:lnSpc>
                <a:spcPct val="90000"/>
              </a:lnSpc>
            </a:pPr>
            <a:r>
              <a:rPr lang="tr-TR" sz="2400" smtClean="0">
                <a:cs typeface="Times New Roman" pitchFamily="18" charset="0"/>
              </a:rPr>
              <a:t>Ağır  bir egz</a:t>
            </a:r>
            <a:r>
              <a:rPr lang="tr-TR" sz="2400" smtClean="0">
                <a:latin typeface="Times New Roman" pitchFamily="18" charset="0"/>
                <a:cs typeface="Times New Roman" pitchFamily="18" charset="0"/>
              </a:rPr>
              <a:t>’</a:t>
            </a:r>
            <a:r>
              <a:rPr lang="tr-TR" sz="2400" smtClean="0">
                <a:cs typeface="Times New Roman" pitchFamily="18" charset="0"/>
              </a:rPr>
              <a:t>den sonra ventilasyonun normale d</a:t>
            </a:r>
            <a:r>
              <a:rPr lang="tr-TR" sz="2400" smtClean="0">
                <a:latin typeface="Times New Roman" pitchFamily="18" charset="0"/>
                <a:cs typeface="Times New Roman" pitchFamily="18" charset="0"/>
              </a:rPr>
              <a:t>ö</a:t>
            </a:r>
            <a:r>
              <a:rPr lang="tr-TR" sz="2400" smtClean="0">
                <a:cs typeface="Times New Roman" pitchFamily="18" charset="0"/>
              </a:rPr>
              <a:t>n</a:t>
            </a:r>
            <a:r>
              <a:rPr lang="tr-TR" sz="2400" smtClean="0">
                <a:latin typeface="Times New Roman" pitchFamily="18" charset="0"/>
                <a:cs typeface="Times New Roman" pitchFamily="18" charset="0"/>
              </a:rPr>
              <a:t>ü</a:t>
            </a:r>
            <a:r>
              <a:rPr lang="tr-TR" sz="2400" smtClean="0">
                <a:cs typeface="Times New Roman" pitchFamily="18" charset="0"/>
              </a:rPr>
              <a:t>ş</a:t>
            </a:r>
            <a:r>
              <a:rPr lang="tr-TR" sz="2400" smtClean="0">
                <a:latin typeface="Times New Roman" pitchFamily="18" charset="0"/>
                <a:cs typeface="Times New Roman" pitchFamily="18" charset="0"/>
              </a:rPr>
              <a:t>ü</a:t>
            </a:r>
            <a:r>
              <a:rPr lang="tr-TR" sz="2400" smtClean="0">
                <a:cs typeface="Times New Roman" pitchFamily="18" charset="0"/>
              </a:rPr>
              <a:t> uzayabilir. Efordan sonra ventilasyonun istirahat d</a:t>
            </a:r>
            <a:r>
              <a:rPr lang="tr-TR" sz="2400" smtClean="0">
                <a:latin typeface="Times New Roman" pitchFamily="18" charset="0"/>
                <a:cs typeface="Times New Roman" pitchFamily="18" charset="0"/>
              </a:rPr>
              <a:t>ü</a:t>
            </a:r>
            <a:r>
              <a:rPr lang="tr-TR" sz="2400" smtClean="0">
                <a:cs typeface="Times New Roman" pitchFamily="18" charset="0"/>
              </a:rPr>
              <a:t>zeylerine d</a:t>
            </a:r>
            <a:r>
              <a:rPr lang="tr-TR" sz="2400" smtClean="0">
                <a:latin typeface="Times New Roman" pitchFamily="18" charset="0"/>
                <a:cs typeface="Times New Roman" pitchFamily="18" charset="0"/>
              </a:rPr>
              <a:t>ö</a:t>
            </a:r>
            <a:r>
              <a:rPr lang="tr-TR" sz="2400" smtClean="0">
                <a:cs typeface="Times New Roman" pitchFamily="18" charset="0"/>
              </a:rPr>
              <a:t>n</a:t>
            </a:r>
            <a:r>
              <a:rPr lang="tr-TR" sz="2400" smtClean="0">
                <a:latin typeface="Times New Roman" pitchFamily="18" charset="0"/>
                <a:cs typeface="Times New Roman" pitchFamily="18" charset="0"/>
              </a:rPr>
              <a:t>ü</a:t>
            </a:r>
            <a:r>
              <a:rPr lang="tr-TR" sz="2400" smtClean="0">
                <a:cs typeface="Times New Roman" pitchFamily="18" charset="0"/>
              </a:rPr>
              <a:t>ş</a:t>
            </a:r>
            <a:r>
              <a:rPr lang="tr-TR" sz="2400" smtClean="0">
                <a:latin typeface="Times New Roman" pitchFamily="18" charset="0"/>
                <a:cs typeface="Times New Roman" pitchFamily="18" charset="0"/>
              </a:rPr>
              <a:t>ü</a:t>
            </a:r>
            <a:r>
              <a:rPr lang="tr-TR" sz="2400" smtClean="0">
                <a:cs typeface="Times New Roman" pitchFamily="18" charset="0"/>
              </a:rPr>
              <a:t> şu fakt</a:t>
            </a:r>
            <a:r>
              <a:rPr lang="tr-TR" sz="2400" smtClean="0">
                <a:latin typeface="Times New Roman" pitchFamily="18" charset="0"/>
                <a:cs typeface="Times New Roman" pitchFamily="18" charset="0"/>
              </a:rPr>
              <a:t>ö</a:t>
            </a:r>
            <a:r>
              <a:rPr lang="tr-TR" sz="2400" smtClean="0">
                <a:cs typeface="Times New Roman" pitchFamily="18" charset="0"/>
              </a:rPr>
              <a:t>rlere bağlıdır;</a:t>
            </a:r>
          </a:p>
          <a:p>
            <a:pPr algn="just" eaLnBrk="1" hangingPunct="1">
              <a:lnSpc>
                <a:spcPct val="90000"/>
              </a:lnSpc>
              <a:buFont typeface="Wingdings" pitchFamily="2" charset="2"/>
              <a:buNone/>
            </a:pPr>
            <a:r>
              <a:rPr lang="tr-TR" sz="2400" smtClean="0">
                <a:cs typeface="Times New Roman" pitchFamily="18" charset="0"/>
              </a:rPr>
              <a:t>         -E</a:t>
            </a:r>
            <a:r>
              <a:rPr lang="tr-TR" sz="2400" smtClean="0"/>
              <a:t>gzersizin</a:t>
            </a:r>
            <a:r>
              <a:rPr lang="tr-TR" sz="2400" smtClean="0">
                <a:cs typeface="Times New Roman" pitchFamily="18" charset="0"/>
              </a:rPr>
              <a:t> şiddeti,</a:t>
            </a:r>
            <a:r>
              <a:rPr lang="tr-TR" sz="2400" smtClean="0"/>
              <a:t> </a:t>
            </a:r>
            <a:r>
              <a:rPr lang="tr-TR" sz="2400" smtClean="0">
                <a:cs typeface="Times New Roman" pitchFamily="18" charset="0"/>
              </a:rPr>
              <a:t>s</a:t>
            </a:r>
            <a:r>
              <a:rPr lang="tr-TR" sz="2400" smtClean="0">
                <a:latin typeface="Times New Roman" pitchFamily="18" charset="0"/>
                <a:cs typeface="Times New Roman" pitchFamily="18" charset="0"/>
              </a:rPr>
              <a:t>ü</a:t>
            </a:r>
            <a:r>
              <a:rPr lang="tr-TR" sz="2400" smtClean="0">
                <a:cs typeface="Times New Roman" pitchFamily="18" charset="0"/>
              </a:rPr>
              <a:t>resi,</a:t>
            </a:r>
          </a:p>
          <a:p>
            <a:pPr algn="just" eaLnBrk="1" hangingPunct="1">
              <a:lnSpc>
                <a:spcPct val="90000"/>
              </a:lnSpc>
              <a:buFont typeface="Wingdings" pitchFamily="2" charset="2"/>
              <a:buNone/>
            </a:pPr>
            <a:r>
              <a:rPr lang="tr-TR" sz="2400" smtClean="0">
                <a:cs typeface="Times New Roman" pitchFamily="18" charset="0"/>
              </a:rPr>
              <a:t>         -E</a:t>
            </a:r>
            <a:r>
              <a:rPr lang="tr-TR" sz="2400" smtClean="0"/>
              <a:t>gzersiz</a:t>
            </a:r>
            <a:r>
              <a:rPr lang="tr-TR" sz="2400" smtClean="0">
                <a:cs typeface="Times New Roman" pitchFamily="18" charset="0"/>
              </a:rPr>
              <a:t> şekli(izometrik, izotonik egz),</a:t>
            </a:r>
          </a:p>
          <a:p>
            <a:pPr algn="just" eaLnBrk="1" hangingPunct="1">
              <a:lnSpc>
                <a:spcPct val="90000"/>
              </a:lnSpc>
              <a:buFont typeface="Wingdings" pitchFamily="2" charset="2"/>
              <a:buNone/>
            </a:pPr>
            <a:r>
              <a:rPr lang="tr-TR" sz="2400" smtClean="0">
                <a:cs typeface="Times New Roman" pitchFamily="18" charset="0"/>
              </a:rPr>
              <a:t>         -Bireyin kondisyon d</a:t>
            </a:r>
            <a:r>
              <a:rPr lang="tr-TR" sz="2400" smtClean="0">
                <a:latin typeface="Times New Roman" pitchFamily="18" charset="0"/>
                <a:cs typeface="Times New Roman" pitchFamily="18" charset="0"/>
              </a:rPr>
              <a:t>ü</a:t>
            </a:r>
            <a:r>
              <a:rPr lang="tr-TR" sz="2400" smtClean="0">
                <a:cs typeface="Times New Roman" pitchFamily="18" charset="0"/>
              </a:rPr>
              <a:t>zeyi,</a:t>
            </a:r>
            <a:endParaRPr lang="tr-TR" sz="24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61123">
                                            <p:txEl>
                                              <p:pRg st="0" end="0"/>
                                            </p:txEl>
                                          </p:spTgt>
                                        </p:tgtEl>
                                        <p:attrNameLst>
                                          <p:attrName>style.visibility</p:attrName>
                                        </p:attrNameLst>
                                      </p:cBhvr>
                                      <p:to>
                                        <p:strVal val="visible"/>
                                      </p:to>
                                    </p:set>
                                    <p:anim calcmode="lin" valueType="num">
                                      <p:cBhvr additive="base">
                                        <p:cTn id="7" dur="500" fill="hold"/>
                                        <p:tgtEl>
                                          <p:spTgt spid="2611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112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61123">
                                            <p:txEl>
                                              <p:pRg st="1" end="1"/>
                                            </p:txEl>
                                          </p:spTgt>
                                        </p:tgtEl>
                                        <p:attrNameLst>
                                          <p:attrName>style.visibility</p:attrName>
                                        </p:attrNameLst>
                                      </p:cBhvr>
                                      <p:to>
                                        <p:strVal val="visible"/>
                                      </p:to>
                                    </p:set>
                                    <p:anim calcmode="lin" valueType="num">
                                      <p:cBhvr additive="base">
                                        <p:cTn id="12" dur="500" fill="hold"/>
                                        <p:tgtEl>
                                          <p:spTgt spid="261123">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261123">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261123">
                                            <p:txEl>
                                              <p:pRg st="2" end="2"/>
                                            </p:txEl>
                                          </p:spTgt>
                                        </p:tgtEl>
                                        <p:attrNameLst>
                                          <p:attrName>style.visibility</p:attrName>
                                        </p:attrNameLst>
                                      </p:cBhvr>
                                      <p:to>
                                        <p:strVal val="visible"/>
                                      </p:to>
                                    </p:set>
                                    <p:anim calcmode="lin" valueType="num">
                                      <p:cBhvr additive="base">
                                        <p:cTn id="17" dur="500" fill="hold"/>
                                        <p:tgtEl>
                                          <p:spTgt spid="26112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1123">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261123">
                                            <p:txEl>
                                              <p:pRg st="3" end="3"/>
                                            </p:txEl>
                                          </p:spTgt>
                                        </p:tgtEl>
                                        <p:attrNameLst>
                                          <p:attrName>style.visibility</p:attrName>
                                        </p:attrNameLst>
                                      </p:cBhvr>
                                      <p:to>
                                        <p:strVal val="visible"/>
                                      </p:to>
                                    </p:set>
                                    <p:anim calcmode="lin" valueType="num">
                                      <p:cBhvr additive="base">
                                        <p:cTn id="22" dur="500" fill="hold"/>
                                        <p:tgtEl>
                                          <p:spTgt spid="261123">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61123">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261123">
                                            <p:txEl>
                                              <p:pRg st="4" end="4"/>
                                            </p:txEl>
                                          </p:spTgt>
                                        </p:tgtEl>
                                        <p:attrNameLst>
                                          <p:attrName>style.visibility</p:attrName>
                                        </p:attrNameLst>
                                      </p:cBhvr>
                                      <p:to>
                                        <p:strVal val="visible"/>
                                      </p:to>
                                    </p:set>
                                    <p:anim calcmode="lin" valueType="num">
                                      <p:cBhvr additive="base">
                                        <p:cTn id="27" dur="500" fill="hold"/>
                                        <p:tgtEl>
                                          <p:spTgt spid="26112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1123">
                                            <p:txEl>
                                              <p:pRg st="4" end="4"/>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261123">
                                            <p:txEl>
                                              <p:pRg st="5" end="5"/>
                                            </p:txEl>
                                          </p:spTgt>
                                        </p:tgtEl>
                                        <p:attrNameLst>
                                          <p:attrName>style.visibility</p:attrName>
                                        </p:attrNameLst>
                                      </p:cBhvr>
                                      <p:to>
                                        <p:strVal val="visible"/>
                                      </p:to>
                                    </p:set>
                                    <p:anim calcmode="lin" valueType="num">
                                      <p:cBhvr additive="base">
                                        <p:cTn id="32" dur="500" fill="hold"/>
                                        <p:tgtEl>
                                          <p:spTgt spid="261123">
                                            <p:txEl>
                                              <p:pRg st="5" end="5"/>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261123">
                                            <p:txEl>
                                              <p:pRg st="5" end="5"/>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261123">
                                            <p:txEl>
                                              <p:pRg st="6" end="6"/>
                                            </p:txEl>
                                          </p:spTgt>
                                        </p:tgtEl>
                                        <p:attrNameLst>
                                          <p:attrName>style.visibility</p:attrName>
                                        </p:attrNameLst>
                                      </p:cBhvr>
                                      <p:to>
                                        <p:strVal val="visible"/>
                                      </p:to>
                                    </p:set>
                                    <p:anim calcmode="lin" valueType="num">
                                      <p:cBhvr additive="base">
                                        <p:cTn id="37" dur="500" fill="hold"/>
                                        <p:tgtEl>
                                          <p:spTgt spid="261123">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1123">
                                            <p:txEl>
                                              <p:pRg st="6" end="6"/>
                                            </p:txEl>
                                          </p:spTgt>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261123">
                                            <p:txEl>
                                              <p:pRg st="7" end="7"/>
                                            </p:txEl>
                                          </p:spTgt>
                                        </p:tgtEl>
                                        <p:attrNameLst>
                                          <p:attrName>style.visibility</p:attrName>
                                        </p:attrNameLst>
                                      </p:cBhvr>
                                      <p:to>
                                        <p:strVal val="visible"/>
                                      </p:to>
                                    </p:set>
                                    <p:anim calcmode="lin" valueType="num">
                                      <p:cBhvr additive="base">
                                        <p:cTn id="42" dur="500" fill="hold"/>
                                        <p:tgtEl>
                                          <p:spTgt spid="261123">
                                            <p:txEl>
                                              <p:pRg st="7" end="7"/>
                                            </p:txEl>
                                          </p:spTgt>
                                        </p:tgtEl>
                                        <p:attrNameLst>
                                          <p:attrName>ppt_x</p:attrName>
                                        </p:attrNameLst>
                                      </p:cBhvr>
                                      <p:tavLst>
                                        <p:tav tm="0">
                                          <p:val>
                                            <p:strVal val="0-#ppt_w/2"/>
                                          </p:val>
                                        </p:tav>
                                        <p:tav tm="100000">
                                          <p:val>
                                            <p:strVal val="#ppt_x"/>
                                          </p:val>
                                        </p:tav>
                                      </p:tavLst>
                                    </p:anim>
                                    <p:anim calcmode="lin" valueType="num">
                                      <p:cBhvr additive="base">
                                        <p:cTn id="43" dur="500" fill="hold"/>
                                        <p:tgtEl>
                                          <p:spTgt spid="261123">
                                            <p:txEl>
                                              <p:pRg st="7" end="7"/>
                                            </p:txEl>
                                          </p:spTgt>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261123">
                                            <p:txEl>
                                              <p:pRg st="8" end="8"/>
                                            </p:txEl>
                                          </p:spTgt>
                                        </p:tgtEl>
                                        <p:attrNameLst>
                                          <p:attrName>style.visibility</p:attrName>
                                        </p:attrNameLst>
                                      </p:cBhvr>
                                      <p:to>
                                        <p:strVal val="visible"/>
                                      </p:to>
                                    </p:set>
                                    <p:anim calcmode="lin" valueType="num">
                                      <p:cBhvr additive="base">
                                        <p:cTn id="47" dur="500" fill="hold"/>
                                        <p:tgtEl>
                                          <p:spTgt spid="261123">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6112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123" grpId="0" build="p" autoUpdateAnimBg="0"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638"/>
            <a:ext cx="8229600" cy="874712"/>
          </a:xfrm>
        </p:spPr>
        <p:txBody>
          <a:bodyPr/>
          <a:lstStyle/>
          <a:p>
            <a:pPr eaLnBrk="1" hangingPunct="1"/>
            <a:r>
              <a:rPr lang="tr-TR" smtClean="0">
                <a:solidFill>
                  <a:srgbClr val="FF6600"/>
                </a:solidFill>
              </a:rPr>
              <a:t>Anaerobik Eşik</a:t>
            </a:r>
          </a:p>
        </p:txBody>
      </p:sp>
      <p:sp>
        <p:nvSpPr>
          <p:cNvPr id="38915" name="Rectangle 3"/>
          <p:cNvSpPr>
            <a:spLocks noGrp="1" noChangeArrowheads="1"/>
          </p:cNvSpPr>
          <p:nvPr>
            <p:ph type="body" idx="1"/>
          </p:nvPr>
        </p:nvSpPr>
        <p:spPr>
          <a:xfrm>
            <a:off x="250825" y="1700213"/>
            <a:ext cx="8207375" cy="4752975"/>
          </a:xfrm>
        </p:spPr>
        <p:txBody>
          <a:bodyPr/>
          <a:lstStyle/>
          <a:p>
            <a:pPr eaLnBrk="1" hangingPunct="1">
              <a:lnSpc>
                <a:spcPct val="90000"/>
              </a:lnSpc>
              <a:buFont typeface="Wingdings" pitchFamily="2" charset="2"/>
              <a:buNone/>
            </a:pPr>
            <a:r>
              <a:rPr lang="tr-TR" smtClean="0"/>
              <a:t>		Egzersizin şiddeti artıkça kaslara taşınan O</a:t>
            </a:r>
            <a:r>
              <a:rPr lang="tr-TR" sz="1800" smtClean="0"/>
              <a:t>2</a:t>
            </a:r>
            <a:r>
              <a:rPr lang="tr-TR" smtClean="0"/>
              <a:t> miktarı artarken, gerekli enerjide aerobik sistemle sağlanır. Egzersiz şiddeti belirli noktayı aştığında ise aerobik sistem yetersiz kalmakta ve enerji üretimine anaerobik metabolizmalarda katılmaktadır.</a:t>
            </a:r>
          </a:p>
          <a:p>
            <a:pPr eaLnBrk="1" hangingPunct="1">
              <a:lnSpc>
                <a:spcPct val="90000"/>
              </a:lnSpc>
              <a:buFont typeface="Wingdings" pitchFamily="2" charset="2"/>
              <a:buNone/>
            </a:pPr>
            <a:r>
              <a:rPr lang="tr-TR" smtClean="0"/>
              <a:t>		ATP yenilenmesine anaerobik metabolizmalarının katıldığı bu egzersiz şiddetine </a:t>
            </a:r>
            <a:r>
              <a:rPr lang="tr-TR" u="sng" smtClean="0">
                <a:solidFill>
                  <a:srgbClr val="FF6600"/>
                </a:solidFill>
              </a:rPr>
              <a:t>ANAEROBİK EŞİK</a:t>
            </a:r>
            <a:r>
              <a:rPr lang="tr-TR" u="sng" smtClean="0"/>
              <a:t> adı verilir.</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457200" y="404813"/>
            <a:ext cx="8229600" cy="5726112"/>
          </a:xfrm>
        </p:spPr>
        <p:txBody>
          <a:bodyPr/>
          <a:lstStyle/>
          <a:p>
            <a:pPr eaLnBrk="1" hangingPunct="1"/>
            <a:r>
              <a:rPr lang="tr-TR" smtClean="0"/>
              <a:t>Anaerobik eşik anaerobik enerji yolunun daha belirgin kullanımı sonucunda kasta oluşan laktatın (laktik asit) kana geçişinin hızlanması ve kanda laktatın uzaklaştırılmasının aynı oranda hızlı olmadığından birikmeye başlamasıdır.</a:t>
            </a:r>
          </a:p>
          <a:p>
            <a:pPr eaLnBrk="1" hangingPunct="1"/>
            <a:r>
              <a:rPr lang="tr-TR" smtClean="0"/>
              <a:t>Laktat eşik değerinde büyük kişisel farklılıklar görülse de 2.5-4 mmol/lt arasındadır.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body" idx="1"/>
          </p:nvPr>
        </p:nvSpPr>
        <p:spPr>
          <a:xfrm>
            <a:off x="457200" y="333375"/>
            <a:ext cx="8229600" cy="5797550"/>
          </a:xfrm>
        </p:spPr>
        <p:txBody>
          <a:bodyPr/>
          <a:lstStyle/>
          <a:p>
            <a:pPr eaLnBrk="1" hangingPunct="1">
              <a:lnSpc>
                <a:spcPct val="90000"/>
              </a:lnSpc>
            </a:pPr>
            <a:r>
              <a:rPr lang="tr-TR" sz="2800" b="1" smtClean="0">
                <a:solidFill>
                  <a:srgbClr val="FF3300"/>
                </a:solidFill>
              </a:rPr>
              <a:t>Anaerobik eşiğe ulaşma iş yükü;</a:t>
            </a:r>
          </a:p>
          <a:p>
            <a:pPr eaLnBrk="1" hangingPunct="1">
              <a:lnSpc>
                <a:spcPct val="90000"/>
              </a:lnSpc>
              <a:buFont typeface="Wingdings" pitchFamily="2" charset="2"/>
              <a:buNone/>
            </a:pPr>
            <a:r>
              <a:rPr lang="tr-TR" sz="2800" smtClean="0"/>
              <a:t>	- Antrenmanlı kişilerde MaxVO</a:t>
            </a:r>
            <a:r>
              <a:rPr lang="tr-TR" sz="1800" smtClean="0"/>
              <a:t>2</a:t>
            </a:r>
            <a:r>
              <a:rPr lang="tr-TR" sz="2800" smtClean="0"/>
              <a:t> ‘nin %80-85 egzersiz şiddetine</a:t>
            </a:r>
          </a:p>
          <a:p>
            <a:pPr eaLnBrk="1" hangingPunct="1">
              <a:lnSpc>
                <a:spcPct val="90000"/>
              </a:lnSpc>
              <a:buFont typeface="Wingdings" pitchFamily="2" charset="2"/>
              <a:buNone/>
            </a:pPr>
            <a:r>
              <a:rPr lang="tr-TR" sz="2800" smtClean="0"/>
              <a:t>	- Sağlıklı antrenmansız kişilerde MaxV0</a:t>
            </a:r>
            <a:r>
              <a:rPr lang="tr-TR" sz="1600" smtClean="0"/>
              <a:t>2</a:t>
            </a:r>
            <a:r>
              <a:rPr lang="tr-TR" sz="2800" smtClean="0"/>
              <a:t>’nin %55-65’i egzersiz şiddetine tekamül eder.</a:t>
            </a:r>
          </a:p>
          <a:p>
            <a:pPr eaLnBrk="1" hangingPunct="1">
              <a:lnSpc>
                <a:spcPct val="90000"/>
              </a:lnSpc>
              <a:buFont typeface="Wingdings" pitchFamily="2" charset="2"/>
              <a:buNone/>
            </a:pPr>
            <a:r>
              <a:rPr lang="tr-TR" sz="2800" smtClean="0"/>
              <a:t>	- Anaerobik eşik sporcunun uygulayacağı optimal antrenman şiddetinin belirlenmesinde kullanılır. </a:t>
            </a:r>
          </a:p>
          <a:p>
            <a:pPr eaLnBrk="1" hangingPunct="1">
              <a:lnSpc>
                <a:spcPct val="90000"/>
              </a:lnSpc>
              <a:buFont typeface="Wingdings" pitchFamily="2" charset="2"/>
              <a:buNone/>
            </a:pPr>
            <a:r>
              <a:rPr lang="tr-TR" sz="2800" smtClean="0"/>
              <a:t>	- Maksimal oksijen tüketiminin (MaxV0</a:t>
            </a:r>
            <a:r>
              <a:rPr lang="tr-TR" sz="1600" smtClean="0"/>
              <a:t>2</a:t>
            </a:r>
            <a:r>
              <a:rPr lang="tr-TR" sz="2800" smtClean="0"/>
              <a:t> %80’i yapılan çalışmalarda anaerobik eşik yükseltilmekte</a:t>
            </a:r>
          </a:p>
          <a:p>
            <a:pPr eaLnBrk="1" hangingPunct="1">
              <a:lnSpc>
                <a:spcPct val="90000"/>
              </a:lnSpc>
              <a:buFont typeface="Wingdings" pitchFamily="2" charset="2"/>
              <a:buNone/>
            </a:pPr>
            <a:r>
              <a:rPr lang="tr-TR" sz="2800" smtClean="0"/>
              <a:t>	- Bu çalışmalarla anerobik eşik MaxV0</a:t>
            </a:r>
            <a:r>
              <a:rPr lang="tr-TR" sz="1600" smtClean="0"/>
              <a:t>2</a:t>
            </a:r>
            <a:r>
              <a:rPr lang="tr-TR" sz="2800" smtClean="0"/>
              <a:t>’nin %90’ına tekamül eden iş yüküne çıkabilir.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539750" y="990600"/>
            <a:ext cx="7772400" cy="1143000"/>
          </a:xfrm>
        </p:spPr>
        <p:txBody>
          <a:bodyPr>
            <a:normAutofit/>
          </a:bodyPr>
          <a:lstStyle/>
          <a:p>
            <a:pPr eaLnBrk="1" hangingPunct="1"/>
            <a:r>
              <a:rPr lang="tr-TR" sz="3600" b="1" dirty="0" smtClean="0">
                <a:solidFill>
                  <a:srgbClr val="CC00CC"/>
                </a:solidFill>
              </a:rPr>
              <a:t>KALP ATIM HIZI ve EGZERSİZ</a:t>
            </a:r>
          </a:p>
        </p:txBody>
      </p:sp>
      <p:sp>
        <p:nvSpPr>
          <p:cNvPr id="51203" name="Rectangle 3"/>
          <p:cNvSpPr>
            <a:spLocks noGrp="1" noChangeArrowheads="1"/>
          </p:cNvSpPr>
          <p:nvPr>
            <p:ph type="body" idx="1"/>
          </p:nvPr>
        </p:nvSpPr>
        <p:spPr>
          <a:xfrm>
            <a:off x="395288" y="2192338"/>
            <a:ext cx="8353425" cy="4116387"/>
          </a:xfrm>
        </p:spPr>
        <p:txBody>
          <a:bodyPr/>
          <a:lstStyle/>
          <a:p>
            <a:pPr eaLnBrk="1" hangingPunct="1">
              <a:lnSpc>
                <a:spcPct val="90000"/>
              </a:lnSpc>
              <a:buFont typeface="Wingdings" pitchFamily="2" charset="2"/>
              <a:buNone/>
            </a:pPr>
            <a:endParaRPr lang="tr-TR" sz="2800" smtClean="0"/>
          </a:p>
          <a:p>
            <a:pPr eaLnBrk="1" hangingPunct="1">
              <a:lnSpc>
                <a:spcPct val="90000"/>
              </a:lnSpc>
            </a:pPr>
            <a:r>
              <a:rPr lang="tr-TR" sz="2800" smtClean="0"/>
              <a:t>Kalp atım hızına kısaca nabız diyebiliriz.Kalp atım hızı kalbin, bir dakikada vuruş sayısını ifade etmektedir.</a:t>
            </a:r>
          </a:p>
          <a:p>
            <a:pPr eaLnBrk="1" hangingPunct="1">
              <a:lnSpc>
                <a:spcPct val="90000"/>
              </a:lnSpc>
            </a:pPr>
            <a:endParaRPr lang="tr-TR" sz="2800" smtClean="0"/>
          </a:p>
          <a:p>
            <a:pPr eaLnBrk="1" hangingPunct="1">
              <a:lnSpc>
                <a:spcPct val="90000"/>
              </a:lnSpc>
            </a:pPr>
            <a:r>
              <a:rPr lang="tr-TR" sz="2800" smtClean="0"/>
              <a:t>Kalp atım hızı egzersiz sırasında artan enerji ihtiyacını karşılamak için vücudun ne kadar çalışması gerektiğinin bir göstergesidir.</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type="body" idx="1"/>
          </p:nvPr>
        </p:nvSpPr>
        <p:spPr/>
        <p:txBody>
          <a:bodyPr/>
          <a:lstStyle/>
          <a:p>
            <a:pPr eaLnBrk="1" hangingPunct="1"/>
            <a:r>
              <a:rPr lang="tr-TR" smtClean="0"/>
              <a:t>Dinlenmede sağlıklı bir kişinin ortalama kalp atım sayısı 60-80 atım/dak.dır.</a:t>
            </a:r>
          </a:p>
          <a:p>
            <a:pPr eaLnBrk="1" hangingPunct="1"/>
            <a:r>
              <a:rPr lang="tr-TR" smtClean="0"/>
              <a:t>Orta yaşta antrenmansız ve sedanter(hareketsiz) kişinin kalp atım sayısı 100 atım/dak.dır.</a:t>
            </a:r>
          </a:p>
          <a:p>
            <a:pPr eaLnBrk="1" hangingPunct="1"/>
            <a:r>
              <a:rPr lang="tr-TR" smtClean="0"/>
              <a:t>İyi dayanıklılık antrenmanı yapmış bir kişinin kalp atım sayısı 30-40 atım/dak ya düşebilir.</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pPr algn="ctr" eaLnBrk="1" hangingPunct="1"/>
            <a:r>
              <a:rPr lang="tr-TR" sz="3000" smtClean="0">
                <a:solidFill>
                  <a:srgbClr val="CC00CC"/>
                </a:solidFill>
              </a:rPr>
              <a:t>EGZERSİZDEN SONRA </a:t>
            </a:r>
            <a:br>
              <a:rPr lang="tr-TR" sz="3000" smtClean="0">
                <a:solidFill>
                  <a:srgbClr val="CC00CC"/>
                </a:solidFill>
              </a:rPr>
            </a:br>
            <a:r>
              <a:rPr lang="tr-TR" sz="3000" smtClean="0">
                <a:solidFill>
                  <a:srgbClr val="CC00CC"/>
                </a:solidFill>
              </a:rPr>
              <a:t>NABZIN NORMALE DÖNÜŞÜ</a:t>
            </a:r>
            <a:r>
              <a:rPr lang="tr-TR" sz="3400" smtClean="0"/>
              <a:t/>
            </a:r>
            <a:br>
              <a:rPr lang="tr-TR" sz="3400" smtClean="0"/>
            </a:br>
            <a:endParaRPr lang="tr-TR" sz="3400" smtClean="0"/>
          </a:p>
        </p:txBody>
      </p:sp>
      <p:sp>
        <p:nvSpPr>
          <p:cNvPr id="59395" name="Rectangle 3"/>
          <p:cNvSpPr>
            <a:spLocks noGrp="1" noChangeArrowheads="1"/>
          </p:cNvSpPr>
          <p:nvPr>
            <p:ph type="body" idx="1"/>
          </p:nvPr>
        </p:nvSpPr>
        <p:spPr>
          <a:xfrm>
            <a:off x="838200" y="1484313"/>
            <a:ext cx="8007350" cy="5040312"/>
          </a:xfrm>
        </p:spPr>
        <p:txBody>
          <a:bodyPr/>
          <a:lstStyle/>
          <a:p>
            <a:pPr eaLnBrk="1" hangingPunct="1">
              <a:lnSpc>
                <a:spcPct val="90000"/>
              </a:lnSpc>
            </a:pPr>
            <a:r>
              <a:rPr lang="tr-TR" sz="2800" smtClean="0"/>
              <a:t>Efordan sonra nabzın normale dönmesi iki faktöre bağlıdır.</a:t>
            </a:r>
          </a:p>
          <a:p>
            <a:pPr eaLnBrk="1" hangingPunct="1">
              <a:lnSpc>
                <a:spcPct val="90000"/>
              </a:lnSpc>
              <a:buFont typeface="Wingdings" pitchFamily="2" charset="2"/>
              <a:buNone/>
            </a:pPr>
            <a:r>
              <a:rPr lang="tr-TR" sz="2800" smtClean="0"/>
              <a:t>		a)Egzersiz sırasındaki iş yükü</a:t>
            </a:r>
          </a:p>
          <a:p>
            <a:pPr eaLnBrk="1" hangingPunct="1">
              <a:lnSpc>
                <a:spcPct val="90000"/>
              </a:lnSpc>
              <a:buFont typeface="Wingdings" pitchFamily="2" charset="2"/>
              <a:buNone/>
            </a:pPr>
            <a:r>
              <a:rPr lang="tr-TR" sz="2800" smtClean="0"/>
              <a:t>		b)Şahsın kondisyon derecesi</a:t>
            </a:r>
          </a:p>
          <a:p>
            <a:pPr eaLnBrk="1" hangingPunct="1">
              <a:lnSpc>
                <a:spcPct val="90000"/>
              </a:lnSpc>
              <a:buFont typeface="Wingdings" pitchFamily="2" charset="2"/>
              <a:buNone/>
            </a:pPr>
            <a:endParaRPr lang="tr-TR" sz="2800" smtClean="0"/>
          </a:p>
          <a:p>
            <a:pPr eaLnBrk="1" hangingPunct="1">
              <a:lnSpc>
                <a:spcPct val="90000"/>
              </a:lnSpc>
            </a:pPr>
            <a:r>
              <a:rPr lang="tr-TR" sz="2800" smtClean="0"/>
              <a:t>Kondisyonu yüksek olan kimselerde egzersizden sonra nabzın normale dönüşü daha süratli olur.</a:t>
            </a:r>
          </a:p>
          <a:p>
            <a:pPr eaLnBrk="1" hangingPunct="1">
              <a:lnSpc>
                <a:spcPct val="90000"/>
              </a:lnSpc>
              <a:buFont typeface="Wingdings" pitchFamily="2" charset="2"/>
              <a:buNone/>
            </a:pPr>
            <a:endParaRPr lang="tr-TR" sz="2800" smtClean="0"/>
          </a:p>
          <a:p>
            <a:pPr eaLnBrk="1" hangingPunct="1">
              <a:lnSpc>
                <a:spcPct val="90000"/>
              </a:lnSpc>
            </a:pPr>
            <a:r>
              <a:rPr lang="tr-TR" sz="2800" smtClean="0"/>
              <a:t>Çok yorucu ağır egzersizlerden sonra nabız normale çok geç bazen 1-2 saatte dönebilir.</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457200" y="274638"/>
            <a:ext cx="8229600" cy="533400"/>
          </a:xfrm>
        </p:spPr>
        <p:txBody>
          <a:bodyPr/>
          <a:lstStyle/>
          <a:p>
            <a:pPr eaLnBrk="1" hangingPunct="1"/>
            <a:r>
              <a:rPr lang="tr-TR" sz="2100" b="1" smtClean="0">
                <a:solidFill>
                  <a:schemeClr val="folHlink"/>
                </a:solidFill>
              </a:rPr>
              <a:t>Vücutta bulunan moleküllerin sınıflandırılması</a:t>
            </a:r>
          </a:p>
        </p:txBody>
      </p:sp>
      <p:graphicFrame>
        <p:nvGraphicFramePr>
          <p:cNvPr id="115715" name="Group 3"/>
          <p:cNvGraphicFramePr>
            <a:graphicFrameLocks noGrp="1"/>
          </p:cNvGraphicFramePr>
          <p:nvPr/>
        </p:nvGraphicFramePr>
        <p:xfrm>
          <a:off x="838200" y="1600200"/>
          <a:ext cx="3200400" cy="4508247"/>
        </p:xfrm>
        <a:graphic>
          <a:graphicData uri="http://schemas.openxmlformats.org/drawingml/2006/table">
            <a:tbl>
              <a:tblPr/>
              <a:tblGrid>
                <a:gridCol w="1600200"/>
                <a:gridCol w="1600200"/>
              </a:tblGrid>
              <a:tr h="6270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MOLEKÜL</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VÜCUT AĞIRLIĞINA GÖRE YÜZDESİ</a:t>
                      </a:r>
                      <a:r>
                        <a:rPr kumimoji="0" lang="tr-TR" sz="1600" b="1"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SU</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60</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70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PROTEİN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17</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LİPİD</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70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MİNERAL </a:t>
                      </a:r>
                    </a:p>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a:t>
                      </a:r>
                      <a:r>
                        <a:rPr kumimoji="0" lang="tr-TR" sz="1200" b="1" i="0" u="none" strike="noStrike" cap="none" normalizeH="0" baseline="0" smtClean="0">
                          <a:ln>
                            <a:noFill/>
                          </a:ln>
                          <a:solidFill>
                            <a:schemeClr val="tx1"/>
                          </a:solidFill>
                          <a:effectLst/>
                          <a:latin typeface="Arial" charset="0"/>
                          <a:cs typeface="Times New Roman" pitchFamily="18" charset="0"/>
                        </a:rPr>
                        <a:t>Na</a:t>
                      </a:r>
                      <a:r>
                        <a:rPr kumimoji="0" lang="tr-TR" sz="1200" b="1" i="0" u="none" strike="noStrike" cap="none" normalizeH="0" baseline="30000" smtClean="0">
                          <a:ln>
                            <a:noFill/>
                          </a:ln>
                          <a:solidFill>
                            <a:schemeClr val="tx1"/>
                          </a:solidFill>
                          <a:effectLst/>
                          <a:latin typeface="Arial" charset="0"/>
                          <a:cs typeface="Times New Roman" pitchFamily="18" charset="0"/>
                        </a:rPr>
                        <a:t>+</a:t>
                      </a:r>
                      <a:r>
                        <a:rPr kumimoji="0" lang="tr-TR" sz="1200" b="1" i="0" u="none" strike="noStrike" cap="none" normalizeH="0" baseline="0" smtClean="0">
                          <a:ln>
                            <a:noFill/>
                          </a:ln>
                          <a:solidFill>
                            <a:schemeClr val="tx1"/>
                          </a:solidFill>
                          <a:effectLst/>
                          <a:latin typeface="Arial" charset="0"/>
                          <a:cs typeface="Times New Roman" pitchFamily="18" charset="0"/>
                        </a:rPr>
                        <a:t>, K</a:t>
                      </a:r>
                      <a:r>
                        <a:rPr kumimoji="0" lang="tr-TR" sz="1200" b="1" i="0" u="none" strike="noStrike" cap="none" normalizeH="0" baseline="30000" smtClean="0">
                          <a:ln>
                            <a:noFill/>
                          </a:ln>
                          <a:solidFill>
                            <a:schemeClr val="tx1"/>
                          </a:solidFill>
                          <a:effectLst/>
                          <a:latin typeface="Arial" charset="0"/>
                          <a:cs typeface="Times New Roman" pitchFamily="18" charset="0"/>
                        </a:rPr>
                        <a:t>+</a:t>
                      </a:r>
                      <a:r>
                        <a:rPr kumimoji="0" lang="tr-TR" sz="1200" b="1" i="0" u="none" strike="noStrike" cap="none" normalizeH="0" baseline="0" smtClean="0">
                          <a:ln>
                            <a:noFill/>
                          </a:ln>
                          <a:solidFill>
                            <a:schemeClr val="tx1"/>
                          </a:solidFill>
                          <a:effectLst/>
                          <a:latin typeface="Arial" charset="0"/>
                          <a:cs typeface="Times New Roman" pitchFamily="18" charset="0"/>
                        </a:rPr>
                        <a:t>, Cl</a:t>
                      </a:r>
                      <a:r>
                        <a:rPr kumimoji="0" lang="tr-TR" sz="1200" b="1" i="0" u="none" strike="noStrike" cap="none" normalizeH="0" baseline="30000" smtClean="0">
                          <a:ln>
                            <a:noFill/>
                          </a:ln>
                          <a:solidFill>
                            <a:schemeClr val="tx1"/>
                          </a:solidFill>
                          <a:effectLst/>
                          <a:latin typeface="Arial" charset="0"/>
                          <a:cs typeface="Times New Roman" pitchFamily="18" charset="0"/>
                        </a:rPr>
                        <a:t>+</a:t>
                      </a:r>
                      <a:r>
                        <a:rPr kumimoji="0" lang="tr-TR" sz="1200" b="1" i="0" u="none" strike="noStrike" cap="none" normalizeH="0" baseline="0" smtClean="0">
                          <a:ln>
                            <a:noFill/>
                          </a:ln>
                          <a:solidFill>
                            <a:schemeClr val="tx1"/>
                          </a:solidFill>
                          <a:effectLst/>
                          <a:latin typeface="Arial" charset="0"/>
                          <a:cs typeface="Times New Roman" pitchFamily="18" charset="0"/>
                        </a:rPr>
                        <a:t>, Mg</a:t>
                      </a:r>
                      <a:r>
                        <a:rPr kumimoji="0" lang="tr-TR" sz="1200" b="1" i="0" u="none" strike="noStrike" cap="none" normalizeH="0" baseline="30000" smtClean="0">
                          <a:ln>
                            <a:noFill/>
                          </a:ln>
                          <a:solidFill>
                            <a:schemeClr val="tx1"/>
                          </a:solidFill>
                          <a:effectLst/>
                          <a:latin typeface="Arial" charset="0"/>
                          <a:cs typeface="Times New Roman" pitchFamily="18" charset="0"/>
                        </a:rPr>
                        <a:t>+</a:t>
                      </a:r>
                      <a:r>
                        <a:rPr kumimoji="0" lang="tr-TR" sz="1200" b="1" i="0" u="none" strike="noStrike" cap="none" normalizeH="0" baseline="0" smtClean="0">
                          <a:ln>
                            <a:noFill/>
                          </a:ln>
                          <a:solidFill>
                            <a:schemeClr val="tx1"/>
                          </a:solidFill>
                          <a:effectLst/>
                          <a:latin typeface="Arial" charset="0"/>
                          <a:cs typeface="Times New Roman" pitchFamily="18" charset="0"/>
                        </a:rPr>
                        <a:t>, v.b.</a:t>
                      </a:r>
                      <a:r>
                        <a:rPr kumimoji="0" lang="tr-TR" sz="1200" b="1" i="0" u="none" strike="noStrike" cap="none" normalizeH="0" baseline="0" smtClean="0">
                          <a:ln>
                            <a:noFill/>
                          </a:ln>
                          <a:solidFill>
                            <a:schemeClr val="tx1"/>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5475">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Diğer bileşik ve nükleik asitler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r h="627063">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200" b="1" i="0" u="none" strike="noStrike" cap="none" normalizeH="0" baseline="0" smtClean="0">
                          <a:ln>
                            <a:noFill/>
                          </a:ln>
                          <a:solidFill>
                            <a:schemeClr val="tx1"/>
                          </a:solidFill>
                          <a:effectLst/>
                          <a:latin typeface="Arial" charset="0"/>
                        </a:rPr>
                        <a:t>Karbonhidratlar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itchFamily="2" charset="2"/>
                        <a:buNone/>
                        <a:tabLst/>
                      </a:pPr>
                      <a:r>
                        <a:rPr kumimoji="0" lang="tr-TR" sz="16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folHlink"/>
                    </a:solidFill>
                  </a:tcPr>
                </a:tc>
              </a:tr>
            </a:tbl>
          </a:graphicData>
        </a:graphic>
      </p:graphicFrame>
      <p:graphicFrame>
        <p:nvGraphicFramePr>
          <p:cNvPr id="1026" name="Object 29"/>
          <p:cNvGraphicFramePr>
            <a:graphicFrameLocks noChangeAspect="1"/>
          </p:cNvGraphicFramePr>
          <p:nvPr>
            <p:ph type="clipArt" sz="half" idx="2"/>
          </p:nvPr>
        </p:nvGraphicFramePr>
        <p:xfrm>
          <a:off x="4191000" y="1600200"/>
          <a:ext cx="4724400" cy="4127500"/>
        </p:xfrm>
        <a:graphic>
          <a:graphicData uri="http://schemas.openxmlformats.org/presentationml/2006/ole">
            <p:oleObj spid="_x0000_s1026" name="Bit Eşlem Resmi" r:id="rId3" imgW="4723810" imgH="4191585" progId="PBrush">
              <p:embed/>
            </p:oleObj>
          </a:graphicData>
        </a:graphic>
      </p:graphicFrame>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ormAutofit fontScale="90000"/>
          </a:bodyPr>
          <a:lstStyle/>
          <a:p>
            <a:pPr algn="ctr" eaLnBrk="1" hangingPunct="1"/>
            <a:r>
              <a:rPr lang="tr-TR" sz="2500" b="1" smtClean="0">
                <a:solidFill>
                  <a:srgbClr val="CC00CC"/>
                </a:solidFill>
              </a:rPr>
              <a:t>EGZERSİZ SIRASINDA</a:t>
            </a:r>
            <a:br>
              <a:rPr lang="tr-TR" sz="2500" b="1" smtClean="0">
                <a:solidFill>
                  <a:srgbClr val="CC00CC"/>
                </a:solidFill>
              </a:rPr>
            </a:br>
            <a:r>
              <a:rPr lang="tr-TR" sz="2500" b="1" smtClean="0">
                <a:solidFill>
                  <a:srgbClr val="CC00CC"/>
                </a:solidFill>
              </a:rPr>
              <a:t> KALP ATIM HIZININ KONTROLÜ</a:t>
            </a:r>
            <a:br>
              <a:rPr lang="tr-TR" sz="2500" b="1" smtClean="0">
                <a:solidFill>
                  <a:srgbClr val="CC00CC"/>
                </a:solidFill>
              </a:rPr>
            </a:br>
            <a:endParaRPr lang="tr-TR" sz="2500" b="1" smtClean="0">
              <a:solidFill>
                <a:srgbClr val="CC00CC"/>
              </a:solidFill>
            </a:endParaRPr>
          </a:p>
        </p:txBody>
      </p:sp>
      <p:sp>
        <p:nvSpPr>
          <p:cNvPr id="60419" name="Rectangle 3"/>
          <p:cNvSpPr>
            <a:spLocks noGrp="1" noChangeArrowheads="1"/>
          </p:cNvSpPr>
          <p:nvPr>
            <p:ph type="body" idx="1"/>
          </p:nvPr>
        </p:nvSpPr>
        <p:spPr>
          <a:xfrm>
            <a:off x="323850" y="1484313"/>
            <a:ext cx="8521700" cy="5373687"/>
          </a:xfrm>
        </p:spPr>
        <p:txBody>
          <a:bodyPr/>
          <a:lstStyle/>
          <a:p>
            <a:pPr eaLnBrk="1" hangingPunct="1">
              <a:lnSpc>
                <a:spcPct val="90000"/>
              </a:lnSpc>
            </a:pPr>
            <a:r>
              <a:rPr lang="tr-TR" dirty="0" smtClean="0"/>
              <a:t>Egzersiz sırasında kalpten pompalanan kan miktarı, iskelet kaslarının artan O</a:t>
            </a:r>
            <a:r>
              <a:rPr lang="tr-TR" sz="2400" dirty="0" smtClean="0"/>
              <a:t>2</a:t>
            </a:r>
            <a:r>
              <a:rPr lang="tr-TR" dirty="0" smtClean="0"/>
              <a:t>  ihtiyacına göre değişir.</a:t>
            </a:r>
          </a:p>
          <a:p>
            <a:pPr eaLnBrk="1" hangingPunct="1">
              <a:lnSpc>
                <a:spcPct val="90000"/>
              </a:lnSpc>
              <a:buFont typeface="Wingdings" pitchFamily="2" charset="2"/>
              <a:buNone/>
            </a:pPr>
            <a:endParaRPr lang="tr-TR" dirty="0" smtClean="0"/>
          </a:p>
          <a:p>
            <a:pPr eaLnBrk="1" hangingPunct="1">
              <a:lnSpc>
                <a:spcPct val="90000"/>
              </a:lnSpc>
            </a:pPr>
            <a:r>
              <a:rPr lang="tr-TR" dirty="0" smtClean="0"/>
              <a:t>Kalp atım hızı kalbin sağ </a:t>
            </a:r>
            <a:r>
              <a:rPr lang="tr-TR" dirty="0" err="1" smtClean="0"/>
              <a:t>atriumunda</a:t>
            </a:r>
            <a:r>
              <a:rPr lang="tr-TR" dirty="0" smtClean="0"/>
              <a:t> bulunan SA düğüm tarafından kontrol edilir.</a:t>
            </a:r>
          </a:p>
          <a:p>
            <a:pPr eaLnBrk="1" hangingPunct="1">
              <a:lnSpc>
                <a:spcPct val="90000"/>
              </a:lnSpc>
              <a:buFont typeface="Wingdings" pitchFamily="2" charset="2"/>
              <a:buNone/>
            </a:pPr>
            <a:endParaRPr lang="tr-TR" dirty="0" smtClean="0"/>
          </a:p>
          <a:p>
            <a:pPr eaLnBrk="1" hangingPunct="1">
              <a:lnSpc>
                <a:spcPct val="90000"/>
              </a:lnSpc>
            </a:pPr>
            <a:r>
              <a:rPr lang="tr-TR" dirty="0" smtClean="0"/>
              <a:t>Bu nedenle kalp atım hızındaki değişimler SA düğümü etkileyen faktörlerden(sinirsel ve hormonal faktörler) etkilenir</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p:txBody>
          <a:bodyPr/>
          <a:lstStyle/>
          <a:p>
            <a:pPr eaLnBrk="1" hangingPunct="1"/>
            <a:r>
              <a:rPr lang="tr-TR" smtClean="0"/>
              <a:t>Kalp sempatik ve parasempatik otonom sinir sistemine ait sinirlerle çevrelenmiştir.</a:t>
            </a:r>
            <a:endParaRPr lang="tr-TR" b="1" smtClean="0"/>
          </a:p>
          <a:p>
            <a:pPr eaLnBrk="1" hangingPunct="1"/>
            <a:r>
              <a:rPr lang="tr-TR" b="1" smtClean="0"/>
              <a:t>Sempatik sinirler </a:t>
            </a:r>
            <a:r>
              <a:rPr lang="tr-TR" smtClean="0"/>
              <a:t>noradrenalin ve adrenalin salgılayarak kalp atım sayısının artmasına neden olurlar.</a:t>
            </a:r>
            <a:endParaRPr lang="tr-TR" b="1" smtClean="0"/>
          </a:p>
          <a:p>
            <a:pPr eaLnBrk="1" hangingPunct="1"/>
            <a:r>
              <a:rPr lang="tr-TR" b="1" smtClean="0"/>
              <a:t>Parasempatik sinirler </a:t>
            </a:r>
            <a:r>
              <a:rPr lang="tr-TR" smtClean="0"/>
              <a:t>ise asetilkolin salgılar ve SA düğümü etkileyerek kalp atım hızını düşürürler.</a:t>
            </a:r>
            <a:endParaRPr lang="tr-TR" b="1" smtClean="0"/>
          </a:p>
          <a:p>
            <a:pPr eaLnBrk="1" hangingPunct="1"/>
            <a:endParaRPr lang="tr-TR" smtClean="0"/>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eaLnBrk="1" hangingPunct="1"/>
            <a:r>
              <a:rPr lang="tr-TR" sz="2500" b="1" smtClean="0">
                <a:solidFill>
                  <a:schemeClr val="folHlink"/>
                </a:solidFill>
              </a:rPr>
              <a:t>EGZERSİZ SIRASINDA </a:t>
            </a:r>
            <a:br>
              <a:rPr lang="tr-TR" sz="2500" b="1" smtClean="0">
                <a:solidFill>
                  <a:schemeClr val="folHlink"/>
                </a:solidFill>
              </a:rPr>
            </a:br>
            <a:r>
              <a:rPr lang="tr-TR" sz="2500" b="1" smtClean="0">
                <a:solidFill>
                  <a:schemeClr val="folHlink"/>
                </a:solidFill>
              </a:rPr>
              <a:t>KALP ATIM HIZININ KONTROLÜ</a:t>
            </a:r>
          </a:p>
        </p:txBody>
      </p:sp>
      <p:sp>
        <p:nvSpPr>
          <p:cNvPr id="62467" name="Rectangle 3"/>
          <p:cNvSpPr>
            <a:spLocks noGrp="1" noChangeArrowheads="1"/>
          </p:cNvSpPr>
          <p:nvPr>
            <p:ph type="body" idx="1"/>
          </p:nvPr>
        </p:nvSpPr>
        <p:spPr/>
        <p:txBody>
          <a:bodyPr/>
          <a:lstStyle/>
          <a:p>
            <a:pPr eaLnBrk="1" hangingPunct="1"/>
            <a:r>
              <a:rPr lang="tr-TR" smtClean="0"/>
              <a:t>Hem sempatik hem de parasempatik sinir sistemleri beyindeki medulla  tarafından yönetilir.</a:t>
            </a:r>
          </a:p>
          <a:p>
            <a:pPr eaLnBrk="1" hangingPunct="1"/>
            <a:r>
              <a:rPr lang="tr-TR" smtClean="0"/>
              <a:t>Duygusal heyecanlar, kas kimyası ve kan basıncındaki değişiklikler bu bölge tarafından algılanır, sempatik hem de parasempatik sinir sistemler uyarılarak kalp atım sayısı arttırılır yada azaltılır.</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1"/>
          </p:nvPr>
        </p:nvSpPr>
        <p:spPr/>
        <p:txBody>
          <a:bodyPr/>
          <a:lstStyle/>
          <a:p>
            <a:pPr eaLnBrk="1" hangingPunct="1"/>
            <a:r>
              <a:rPr lang="tr-TR" smtClean="0"/>
              <a:t>Kalpten bir defada pompalanan  kan miktarı arttığında kalp atım sayısı düşer.</a:t>
            </a:r>
          </a:p>
          <a:p>
            <a:pPr eaLnBrk="1" hangingPunct="1">
              <a:buFont typeface="Wingdings" pitchFamily="2" charset="2"/>
              <a:buNone/>
            </a:pPr>
            <a:endParaRPr lang="tr-TR" smtClean="0"/>
          </a:p>
          <a:p>
            <a:pPr eaLnBrk="1" hangingPunct="1"/>
            <a:r>
              <a:rPr lang="tr-TR" smtClean="0"/>
              <a:t>Antrenmanlı bir kalbin yüksek kalp atımı volümü, verilen iş yükündeki düşük kalp atımıyla birleştiğinde </a:t>
            </a:r>
            <a:r>
              <a:rPr lang="tr-TR" b="1" smtClean="0"/>
              <a:t>verimli bir dolaşım sistemini </a:t>
            </a:r>
            <a:r>
              <a:rPr lang="tr-TR" smtClean="0"/>
              <a:t>ifade  eder.</a:t>
            </a:r>
          </a:p>
          <a:p>
            <a:pPr eaLnBrk="1" hangingPunct="1"/>
            <a:endParaRPr lang="tr-TR" smtClean="0"/>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4213" y="1268413"/>
            <a:ext cx="8229600" cy="1143000"/>
          </a:xfrm>
        </p:spPr>
        <p:txBody>
          <a:bodyPr>
            <a:normAutofit fontScale="90000"/>
          </a:bodyPr>
          <a:lstStyle/>
          <a:p>
            <a:pPr eaLnBrk="1" hangingPunct="1"/>
            <a:r>
              <a:rPr lang="tr-TR" sz="3400" smtClean="0"/>
              <a:t/>
            </a:r>
            <a:br>
              <a:rPr lang="tr-TR" sz="3400" smtClean="0"/>
            </a:br>
            <a:r>
              <a:rPr lang="tr-TR" sz="3400" smtClean="0"/>
              <a:t/>
            </a:r>
            <a:br>
              <a:rPr lang="tr-TR" sz="3400" smtClean="0"/>
            </a:br>
            <a:r>
              <a:rPr lang="tr-TR" sz="3400" smtClean="0"/>
              <a:t/>
            </a:r>
            <a:br>
              <a:rPr lang="tr-TR" sz="3400" smtClean="0"/>
            </a:br>
            <a:r>
              <a:rPr lang="tr-TR" sz="2500" smtClean="0">
                <a:solidFill>
                  <a:srgbClr val="CC00CC"/>
                </a:solidFill>
              </a:rPr>
              <a:t>Bir antrenör ve beden eğitimci kalp atım sayısını kullanarak;</a:t>
            </a:r>
            <a:br>
              <a:rPr lang="tr-TR" sz="2500" smtClean="0">
                <a:solidFill>
                  <a:srgbClr val="CC00CC"/>
                </a:solidFill>
              </a:rPr>
            </a:br>
            <a:r>
              <a:rPr lang="tr-TR" sz="3400" smtClean="0">
                <a:solidFill>
                  <a:srgbClr val="CC00CC"/>
                </a:solidFill>
              </a:rPr>
              <a:t/>
            </a:r>
            <a:br>
              <a:rPr lang="tr-TR" sz="3400" smtClean="0">
                <a:solidFill>
                  <a:srgbClr val="CC00CC"/>
                </a:solidFill>
              </a:rPr>
            </a:br>
            <a:endParaRPr lang="tr-TR" sz="3400" smtClean="0">
              <a:solidFill>
                <a:srgbClr val="CC00CC"/>
              </a:solidFill>
            </a:endParaRPr>
          </a:p>
        </p:txBody>
      </p:sp>
      <p:sp>
        <p:nvSpPr>
          <p:cNvPr id="64515" name="Rectangle 3"/>
          <p:cNvSpPr>
            <a:spLocks noGrp="1" noChangeArrowheads="1"/>
          </p:cNvSpPr>
          <p:nvPr>
            <p:ph type="body" idx="1"/>
          </p:nvPr>
        </p:nvSpPr>
        <p:spPr>
          <a:xfrm>
            <a:off x="755650" y="2524125"/>
            <a:ext cx="7772400" cy="3530600"/>
          </a:xfrm>
        </p:spPr>
        <p:txBody>
          <a:bodyPr/>
          <a:lstStyle/>
          <a:p>
            <a:pPr eaLnBrk="1" hangingPunct="1">
              <a:lnSpc>
                <a:spcPct val="90000"/>
              </a:lnSpc>
              <a:buFont typeface="Wingdings" pitchFamily="2" charset="2"/>
              <a:buNone/>
            </a:pPr>
            <a:r>
              <a:rPr lang="tr-TR" sz="2800" smtClean="0"/>
              <a:t>1)Egzersizin şiddetini belirleyebilir.</a:t>
            </a:r>
          </a:p>
          <a:p>
            <a:pPr eaLnBrk="1" hangingPunct="1">
              <a:lnSpc>
                <a:spcPct val="90000"/>
              </a:lnSpc>
              <a:buFont typeface="Wingdings" pitchFamily="2" charset="2"/>
              <a:buNone/>
            </a:pPr>
            <a:endParaRPr lang="tr-TR" sz="2800" smtClean="0"/>
          </a:p>
          <a:p>
            <a:pPr eaLnBrk="1" hangingPunct="1">
              <a:lnSpc>
                <a:spcPct val="90000"/>
              </a:lnSpc>
              <a:buFont typeface="Wingdings" pitchFamily="2" charset="2"/>
              <a:buNone/>
            </a:pPr>
            <a:r>
              <a:rPr lang="tr-TR" sz="2800" smtClean="0"/>
              <a:t>2)Antrenmanın etkisini belirleyebilir.</a:t>
            </a:r>
          </a:p>
          <a:p>
            <a:pPr eaLnBrk="1" hangingPunct="1">
              <a:lnSpc>
                <a:spcPct val="90000"/>
              </a:lnSpc>
              <a:buFont typeface="Wingdings" pitchFamily="2" charset="2"/>
              <a:buNone/>
            </a:pPr>
            <a:endParaRPr lang="tr-TR" sz="2800" smtClean="0"/>
          </a:p>
          <a:p>
            <a:pPr eaLnBrk="1" hangingPunct="1">
              <a:lnSpc>
                <a:spcPct val="90000"/>
              </a:lnSpc>
              <a:buFont typeface="Wingdings" pitchFamily="2" charset="2"/>
              <a:buNone/>
            </a:pPr>
            <a:r>
              <a:rPr lang="tr-TR" sz="2800" smtClean="0"/>
              <a:t>3)İki maddenin sonuçlarına dayanarak, yükleme prensibine göre en etkili antrenman programını geliştirebilir.</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tr-TR" sz="2500" b="1" smtClean="0">
                <a:solidFill>
                  <a:schemeClr val="folHlink"/>
                </a:solidFill>
              </a:rPr>
              <a:t>EGZERSİZİN DOLAŞIM SİSTEMİNE KRONİK ETKİLERİ</a:t>
            </a:r>
            <a:r>
              <a:rPr lang="tr-TR" sz="3000" smtClean="0">
                <a:solidFill>
                  <a:schemeClr val="folHlink"/>
                </a:solidFill>
              </a:rPr>
              <a:t/>
            </a:r>
            <a:br>
              <a:rPr lang="tr-TR" sz="3000" smtClean="0">
                <a:solidFill>
                  <a:schemeClr val="folHlink"/>
                </a:solidFill>
              </a:rPr>
            </a:br>
            <a:endParaRPr lang="tr-TR" sz="3000" smtClean="0">
              <a:solidFill>
                <a:schemeClr val="folHlink"/>
              </a:solidFill>
            </a:endParaRPr>
          </a:p>
        </p:txBody>
      </p:sp>
      <p:sp>
        <p:nvSpPr>
          <p:cNvPr id="95235" name="Rectangle 3"/>
          <p:cNvSpPr>
            <a:spLocks noGrp="1" noChangeArrowheads="1"/>
          </p:cNvSpPr>
          <p:nvPr>
            <p:ph type="body" idx="1"/>
          </p:nvPr>
        </p:nvSpPr>
        <p:spPr/>
        <p:txBody>
          <a:bodyPr/>
          <a:lstStyle/>
          <a:p>
            <a:pPr eaLnBrk="1" hangingPunct="1">
              <a:buFont typeface="Wingdings" pitchFamily="2" charset="2"/>
              <a:buNone/>
            </a:pPr>
            <a:r>
              <a:rPr lang="tr-TR" dirty="0" smtClean="0"/>
              <a:t>      1-Düzenli dinamik antrenman ile meydana gelen önemli fizyolojik değişikliklerden biri </a:t>
            </a:r>
            <a:r>
              <a:rPr lang="tr-TR" dirty="0" err="1" smtClean="0"/>
              <a:t>max</a:t>
            </a:r>
            <a:r>
              <a:rPr lang="tr-TR" dirty="0" smtClean="0"/>
              <a:t> VO</a:t>
            </a:r>
            <a:r>
              <a:rPr lang="tr-TR" baseline="-25000" dirty="0" smtClean="0"/>
              <a:t>2</a:t>
            </a:r>
            <a:r>
              <a:rPr lang="tr-TR" dirty="0" smtClean="0"/>
              <a:t> de artmadır.Kişinin 1 dakikada kullanabildiği maksimal oksijen miktarının artması, fonksiyonel kapasitenin artması, daha büyük yüklerle daha uzun bir zaman yorgunluk duymadan efor sarf edilebilmesi demektir.</a:t>
            </a:r>
          </a:p>
          <a:p>
            <a:pPr eaLnBrk="1" hangingPunct="1">
              <a:buFont typeface="Wingdings" pitchFamily="2" charset="2"/>
              <a:buNone/>
            </a:pPr>
            <a:endParaRPr lang="tr-TR" dirty="0" smtClean="0"/>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tr-TR" sz="2500" b="1" smtClean="0"/>
              <a:t>EGZERSİZİN DOLAŞIM SİSTEMİNE KRONİK ETKİLERİ</a:t>
            </a:r>
            <a:r>
              <a:rPr lang="tr-TR" sz="3000" smtClean="0"/>
              <a:t/>
            </a:r>
            <a:br>
              <a:rPr lang="tr-TR" sz="3000" smtClean="0"/>
            </a:br>
            <a:endParaRPr lang="tr-TR" sz="3000" smtClean="0"/>
          </a:p>
        </p:txBody>
      </p:sp>
      <p:sp>
        <p:nvSpPr>
          <p:cNvPr id="96259" name="Rectangle 3"/>
          <p:cNvSpPr>
            <a:spLocks noGrp="1" noChangeArrowheads="1"/>
          </p:cNvSpPr>
          <p:nvPr>
            <p:ph type="body" idx="1"/>
          </p:nvPr>
        </p:nvSpPr>
        <p:spPr/>
        <p:txBody>
          <a:bodyPr/>
          <a:lstStyle/>
          <a:p>
            <a:pPr eaLnBrk="1" hangingPunct="1"/>
            <a:endParaRPr lang="tr-TR" smtClean="0"/>
          </a:p>
          <a:p>
            <a:pPr eaLnBrk="1" hangingPunct="1"/>
            <a:r>
              <a:rPr lang="tr-TR" smtClean="0"/>
              <a:t>Max VO</a:t>
            </a:r>
            <a:r>
              <a:rPr lang="tr-TR" baseline="-25000" smtClean="0"/>
              <a:t>2</a:t>
            </a:r>
            <a:r>
              <a:rPr lang="tr-TR" smtClean="0"/>
              <a:t> artması birinci planda pompa olarak kalp performansındaki artmanın ikinci planda kan dağılımındaki etkinliğin ve kasın O</a:t>
            </a:r>
            <a:r>
              <a:rPr lang="tr-TR" baseline="-25000" smtClean="0"/>
              <a:t>2</a:t>
            </a:r>
            <a:r>
              <a:rPr lang="tr-TR" smtClean="0"/>
              <a:t> kullanımındaki etkinliğin bir sonucudur.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tr-TR" sz="2500" b="1" smtClean="0"/>
              <a:t>EGZERSİZİN DOLAŞIM SİSTEMİNE KRONİK ETKİLERİ</a:t>
            </a:r>
            <a:r>
              <a:rPr lang="tr-TR" sz="2500" smtClean="0"/>
              <a:t/>
            </a:r>
            <a:br>
              <a:rPr lang="tr-TR" sz="2500" smtClean="0"/>
            </a:br>
            <a:endParaRPr lang="tr-TR" sz="2500" smtClean="0"/>
          </a:p>
        </p:txBody>
      </p:sp>
      <p:sp>
        <p:nvSpPr>
          <p:cNvPr id="97283" name="Rectangle 3"/>
          <p:cNvSpPr>
            <a:spLocks noGrp="1" noChangeArrowheads="1"/>
          </p:cNvSpPr>
          <p:nvPr>
            <p:ph type="body" idx="1"/>
          </p:nvPr>
        </p:nvSpPr>
        <p:spPr/>
        <p:txBody>
          <a:bodyPr/>
          <a:lstStyle/>
          <a:p>
            <a:pPr eaLnBrk="1" hangingPunct="1">
              <a:buFont typeface="Wingdings" pitchFamily="2" charset="2"/>
              <a:buNone/>
            </a:pPr>
            <a:r>
              <a:rPr lang="tr-TR" smtClean="0"/>
              <a:t>      2-Düzenli antrenmanlar sonucu kalbin maksimal dakika volümü (Vm) de artar.</a:t>
            </a:r>
          </a:p>
          <a:p>
            <a:pPr eaLnBrk="1" hangingPunct="1"/>
            <a:r>
              <a:rPr lang="tr-TR" smtClean="0"/>
              <a:t>Bazılarında 18-20 L/dk ile 20-25 L/dk.ya kadar çıkar.</a:t>
            </a:r>
          </a:p>
          <a:p>
            <a:pPr eaLnBrk="1" hangingPunct="1"/>
            <a:r>
              <a:rPr lang="tr-TR" smtClean="0"/>
              <a:t>Bu artmada ventriküllerin daha iyi olması, ventrikül kasının daha iyi kasılmasının önemli rolü vardır.</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Grp="1" noChangeArrowheads="1"/>
          </p:cNvSpPr>
          <p:nvPr>
            <p:ph type="body" idx="1"/>
          </p:nvPr>
        </p:nvSpPr>
        <p:spPr>
          <a:xfrm>
            <a:off x="685800" y="1557338"/>
            <a:ext cx="7772400" cy="4967287"/>
          </a:xfrm>
        </p:spPr>
        <p:txBody>
          <a:bodyPr/>
          <a:lstStyle/>
          <a:p>
            <a:pPr eaLnBrk="1" hangingPunct="1"/>
            <a:r>
              <a:rPr lang="tr-TR" smtClean="0"/>
              <a:t>3-Belirli bir O</a:t>
            </a:r>
            <a:r>
              <a:rPr lang="tr-TR" baseline="-25000" smtClean="0"/>
              <a:t>2</a:t>
            </a:r>
            <a:r>
              <a:rPr lang="tr-TR" smtClean="0"/>
              <a:t> kullanımı gerektiren submaksimal eforda Vm(maksimal dakika volümü) pek değişmez.</a:t>
            </a:r>
          </a:p>
          <a:p>
            <a:pPr eaLnBrk="1" hangingPunct="1"/>
            <a:r>
              <a:rPr lang="tr-TR" smtClean="0"/>
              <a:t>Submaksimal eforlarda kalp atım sayısı sempatik aktivitenin ve epinefrin salınımının daha az olması sonucu antrene olanlarda olmayanlara göre daha düşüktür.</a:t>
            </a:r>
          </a:p>
          <a:p>
            <a:pPr eaLnBrk="1" hangingPunct="1"/>
            <a:r>
              <a:rPr lang="tr-TR" smtClean="0"/>
              <a:t>Bu düşüklük atım volümündeki artma ile telafi edilir.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3"/>
          <p:cNvSpPr>
            <a:spLocks noGrp="1" noChangeArrowheads="1"/>
          </p:cNvSpPr>
          <p:nvPr>
            <p:ph type="body" idx="1"/>
          </p:nvPr>
        </p:nvSpPr>
        <p:spPr>
          <a:xfrm>
            <a:off x="323850" y="1268413"/>
            <a:ext cx="8569325" cy="5329237"/>
          </a:xfrm>
        </p:spPr>
        <p:txBody>
          <a:bodyPr/>
          <a:lstStyle/>
          <a:p>
            <a:pPr eaLnBrk="1" hangingPunct="1"/>
            <a:r>
              <a:rPr lang="tr-TR" smtClean="0"/>
              <a:t>4-Kan basıncı da daha az yükselir. Submaksimal bir eforun antrenmanlar sonucu daha düşük bir nabızla ve kan basıncında daha az bir yükselmeyle yapılmış olması kalbe daha az yük binmesi, kalbin daha az yorulması demektir.</a:t>
            </a:r>
          </a:p>
          <a:p>
            <a:pPr eaLnBrk="1" hangingPunct="1"/>
            <a:endParaRPr lang="tr-TR" smtClean="0"/>
          </a:p>
          <a:p>
            <a:pPr eaLnBrk="1" hangingPunct="1"/>
            <a:r>
              <a:rPr lang="tr-TR" smtClean="0"/>
              <a:t>Bu durum özellikle koronerlerinde herhangi bir bozukluk olan orta yaşlılarda çok faydalı bir etkidir.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1506538" y="109538"/>
            <a:ext cx="6626225" cy="646112"/>
          </a:xfrm>
          <a:prstGeom prst="rect">
            <a:avLst/>
          </a:prstGeom>
          <a:noFill/>
          <a:ln w="12700">
            <a:noFill/>
            <a:miter lim="800000"/>
            <a:headEnd type="none" w="sm" len="sm"/>
            <a:tailEnd type="none" w="sm" len="sm"/>
          </a:ln>
        </p:spPr>
        <p:txBody>
          <a:bodyPr wrap="none">
            <a:spAutoFit/>
          </a:bodyPr>
          <a:lstStyle/>
          <a:p>
            <a:pPr algn="ctr" eaLnBrk="0" hangingPunct="0"/>
            <a:r>
              <a:rPr lang="tr-TR" sz="3600" b="1">
                <a:solidFill>
                  <a:srgbClr val="CC3300"/>
                </a:solidFill>
                <a:latin typeface="Times New Roman" pitchFamily="18" charset="0"/>
              </a:rPr>
              <a:t>BAĞ VE DESTEK DOKULAR</a:t>
            </a:r>
          </a:p>
        </p:txBody>
      </p:sp>
      <p:sp>
        <p:nvSpPr>
          <p:cNvPr id="3076" name="Text Box 3"/>
          <p:cNvSpPr txBox="1">
            <a:spLocks noChangeArrowheads="1"/>
          </p:cNvSpPr>
          <p:nvPr/>
        </p:nvSpPr>
        <p:spPr bwMode="auto">
          <a:xfrm>
            <a:off x="123825" y="792163"/>
            <a:ext cx="3152775" cy="5632450"/>
          </a:xfrm>
          <a:prstGeom prst="rect">
            <a:avLst/>
          </a:prstGeom>
          <a:noFill/>
          <a:ln w="12700">
            <a:noFill/>
            <a:miter lim="800000"/>
            <a:headEnd type="none" w="sm" len="sm"/>
            <a:tailEnd type="none" w="sm" len="sm"/>
          </a:ln>
        </p:spPr>
        <p:txBody>
          <a:bodyPr>
            <a:spAutoFit/>
          </a:bodyPr>
          <a:lstStyle/>
          <a:p>
            <a:pPr eaLnBrk="0" hangingPunct="0">
              <a:lnSpc>
                <a:spcPct val="150000"/>
              </a:lnSpc>
              <a:buFont typeface="Wingdings" pitchFamily="2" charset="2"/>
              <a:buChar char="Ø"/>
            </a:pPr>
            <a:r>
              <a:rPr lang="tr-TR" sz="2400" b="1">
                <a:latin typeface="Times New Roman" pitchFamily="18" charset="0"/>
              </a:rPr>
              <a:t>Gevşek bağ doku</a:t>
            </a:r>
          </a:p>
          <a:p>
            <a:pPr eaLnBrk="0" hangingPunct="0">
              <a:lnSpc>
                <a:spcPct val="150000"/>
              </a:lnSpc>
              <a:buFont typeface="Wingdings" pitchFamily="2" charset="2"/>
              <a:buChar char="Ø"/>
            </a:pPr>
            <a:r>
              <a:rPr lang="tr-TR" sz="2400" b="1">
                <a:latin typeface="Times New Roman" pitchFamily="18" charset="0"/>
              </a:rPr>
              <a:t>Yağ doku</a:t>
            </a:r>
          </a:p>
          <a:p>
            <a:pPr eaLnBrk="0" hangingPunct="0">
              <a:lnSpc>
                <a:spcPct val="150000"/>
              </a:lnSpc>
              <a:buFont typeface="Wingdings" pitchFamily="2" charset="2"/>
              <a:buChar char="Ø"/>
            </a:pPr>
            <a:r>
              <a:rPr lang="tr-TR" sz="2400" b="1">
                <a:latin typeface="Times New Roman" pitchFamily="18" charset="0"/>
              </a:rPr>
              <a:t>Fibroz bağ doku</a:t>
            </a:r>
          </a:p>
          <a:p>
            <a:pPr eaLnBrk="0" hangingPunct="0">
              <a:lnSpc>
                <a:spcPct val="150000"/>
              </a:lnSpc>
              <a:buFont typeface="Wingdings" pitchFamily="2" charset="2"/>
              <a:buChar char="Ø"/>
            </a:pPr>
            <a:r>
              <a:rPr lang="tr-TR" sz="2400" b="1">
                <a:latin typeface="Times New Roman" pitchFamily="18" charset="0"/>
              </a:rPr>
              <a:t>Elastik bağ doku</a:t>
            </a:r>
          </a:p>
          <a:p>
            <a:pPr eaLnBrk="0" hangingPunct="0">
              <a:lnSpc>
                <a:spcPct val="150000"/>
              </a:lnSpc>
              <a:buFont typeface="Wingdings" pitchFamily="2" charset="2"/>
              <a:buChar char="Ø"/>
            </a:pPr>
            <a:r>
              <a:rPr lang="tr-TR" sz="2400" b="1">
                <a:latin typeface="Times New Roman" pitchFamily="18" charset="0"/>
              </a:rPr>
              <a:t>Retiküler bağ doku</a:t>
            </a:r>
          </a:p>
          <a:p>
            <a:pPr eaLnBrk="0" hangingPunct="0">
              <a:lnSpc>
                <a:spcPct val="150000"/>
              </a:lnSpc>
              <a:buFont typeface="Wingdings" pitchFamily="2" charset="2"/>
              <a:buChar char="Ø"/>
            </a:pPr>
            <a:r>
              <a:rPr lang="tr-TR" sz="2400" b="1">
                <a:latin typeface="Times New Roman" pitchFamily="18" charset="0"/>
              </a:rPr>
              <a:t>Kıkırdak doku</a:t>
            </a:r>
          </a:p>
          <a:p>
            <a:pPr eaLnBrk="0" hangingPunct="0">
              <a:lnSpc>
                <a:spcPct val="150000"/>
              </a:lnSpc>
              <a:buFont typeface="Wingdings" pitchFamily="2" charset="2"/>
              <a:buChar char="Ø"/>
            </a:pPr>
            <a:r>
              <a:rPr lang="tr-TR" sz="2400" b="1">
                <a:latin typeface="Times New Roman" pitchFamily="18" charset="0"/>
              </a:rPr>
              <a:t>Kemik dokusu</a:t>
            </a:r>
          </a:p>
          <a:p>
            <a:pPr eaLnBrk="0" hangingPunct="0">
              <a:lnSpc>
                <a:spcPct val="150000"/>
              </a:lnSpc>
              <a:buFont typeface="Wingdings" pitchFamily="2" charset="2"/>
              <a:buChar char="Ø"/>
            </a:pPr>
            <a:r>
              <a:rPr lang="tr-TR" sz="2400" b="1">
                <a:latin typeface="Times New Roman" pitchFamily="18" charset="0"/>
              </a:rPr>
              <a:t>Kas doku</a:t>
            </a:r>
          </a:p>
          <a:p>
            <a:pPr eaLnBrk="0" hangingPunct="0">
              <a:lnSpc>
                <a:spcPct val="150000"/>
              </a:lnSpc>
              <a:buFont typeface="Wingdings" pitchFamily="2" charset="2"/>
              <a:buChar char="Ø"/>
            </a:pPr>
            <a:r>
              <a:rPr lang="tr-TR" sz="2400" b="1">
                <a:latin typeface="Times New Roman" pitchFamily="18" charset="0"/>
              </a:rPr>
              <a:t>Sinir doku</a:t>
            </a:r>
          </a:p>
          <a:p>
            <a:pPr eaLnBrk="0" hangingPunct="0">
              <a:lnSpc>
                <a:spcPct val="150000"/>
              </a:lnSpc>
              <a:buFont typeface="Wingdings" pitchFamily="2" charset="2"/>
              <a:buChar char="Ø"/>
            </a:pPr>
            <a:endParaRPr lang="tr-TR" sz="2400" b="1">
              <a:latin typeface="Times New Roman" pitchFamily="18" charset="0"/>
            </a:endParaRPr>
          </a:p>
        </p:txBody>
      </p:sp>
      <p:graphicFrame>
        <p:nvGraphicFramePr>
          <p:cNvPr id="3074" name="Object 5"/>
          <p:cNvGraphicFramePr>
            <a:graphicFrameLocks noChangeAspect="1"/>
          </p:cNvGraphicFramePr>
          <p:nvPr/>
        </p:nvGraphicFramePr>
        <p:xfrm>
          <a:off x="4211638" y="758825"/>
          <a:ext cx="4932362" cy="5494338"/>
        </p:xfrm>
        <a:graphic>
          <a:graphicData uri="http://schemas.openxmlformats.org/presentationml/2006/ole">
            <p:oleObj spid="_x0000_s2050" r:id="rId3" imgW="2523749" imgH="4846330" progId="">
              <p:embed/>
            </p:oleObj>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1"/>
          </p:nvPr>
        </p:nvSpPr>
        <p:spPr/>
        <p:txBody>
          <a:bodyPr/>
          <a:lstStyle/>
          <a:p>
            <a:pPr eaLnBrk="1" hangingPunct="1">
              <a:buFont typeface="Wingdings" pitchFamily="2" charset="2"/>
              <a:buNone/>
            </a:pPr>
            <a:endParaRPr lang="tr-TR" smtClean="0"/>
          </a:p>
          <a:p>
            <a:pPr eaLnBrk="1" hangingPunct="1">
              <a:buFont typeface="Wingdings" pitchFamily="2" charset="2"/>
              <a:buNone/>
            </a:pPr>
            <a:r>
              <a:rPr lang="tr-TR" smtClean="0"/>
              <a:t>5-Zamanla sinuzal bradikardi oluşur.Bu güne kadar tespit elden en düşük kalp atımı kondisyonu çok yüksek bir güreşçide nabız 25 olarak bulunmuştur.</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3"/>
          <p:cNvSpPr>
            <a:spLocks noGrp="1" noChangeArrowheads="1"/>
          </p:cNvSpPr>
          <p:nvPr>
            <p:ph type="body" idx="1"/>
          </p:nvPr>
        </p:nvSpPr>
        <p:spPr/>
        <p:txBody>
          <a:bodyPr/>
          <a:lstStyle/>
          <a:p>
            <a:pPr eaLnBrk="1" hangingPunct="1">
              <a:buFont typeface="Wingdings" pitchFamily="2" charset="2"/>
              <a:buNone/>
            </a:pPr>
            <a:r>
              <a:rPr lang="tr-TR" smtClean="0"/>
              <a:t>6-Efordan sonra nabzın normale dönüşü yani kalbin toparlanması hızlı olur.</a:t>
            </a:r>
          </a:p>
          <a:p>
            <a:pPr eaLnBrk="1" hangingPunct="1"/>
            <a:endParaRPr lang="tr-TR" smtClean="0"/>
          </a:p>
          <a:p>
            <a:pPr eaLnBrk="1" hangingPunct="1">
              <a:buFont typeface="Wingdings" pitchFamily="2" charset="2"/>
              <a:buNone/>
            </a:pPr>
            <a:r>
              <a:rPr lang="tr-TR" smtClean="0"/>
              <a:t>7-Egzersiz esnasında kanın aktif ve inaktif organlar arasındaki dağılımı, antrenmanlı olanlarda daha mükemmeldir.</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3"/>
          <p:cNvSpPr>
            <a:spLocks noGrp="1" noChangeArrowheads="1"/>
          </p:cNvSpPr>
          <p:nvPr>
            <p:ph type="body" idx="1"/>
          </p:nvPr>
        </p:nvSpPr>
        <p:spPr>
          <a:xfrm>
            <a:off x="468313" y="1341438"/>
            <a:ext cx="8377237" cy="4754562"/>
          </a:xfrm>
        </p:spPr>
        <p:txBody>
          <a:bodyPr/>
          <a:lstStyle/>
          <a:p>
            <a:pPr eaLnBrk="1" hangingPunct="1"/>
            <a:r>
              <a:rPr lang="tr-TR" smtClean="0"/>
              <a:t>8-Kişiden kişiye değişik boyutlarda ama özellikle endurans sporcularında hipertrofi görülür. Bu hipertrofi özellikle ventrikül boşluğu büyümesi şeklindedir.Bu durum patolojik olmayıp endurans antrenmanlarına kronik fizyolojik bir uyum durumudur.</a:t>
            </a:r>
          </a:p>
          <a:p>
            <a:pPr eaLnBrk="1" hangingPunct="1"/>
            <a:r>
              <a:rPr lang="tr-TR" smtClean="0"/>
              <a:t>Antrenmanların kesilmesiyle hipertrofinin kaybolması, fizyolojik olduğunun kanıtıdır.</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body" idx="1"/>
          </p:nvPr>
        </p:nvSpPr>
        <p:spPr/>
        <p:txBody>
          <a:bodyPr/>
          <a:lstStyle/>
          <a:p>
            <a:pPr eaLnBrk="1" hangingPunct="1"/>
            <a:endParaRPr lang="tr-TR" smtClean="0"/>
          </a:p>
          <a:p>
            <a:pPr eaLnBrk="1" hangingPunct="1"/>
            <a:r>
              <a:rPr lang="tr-TR" smtClean="0"/>
              <a:t>9-Submaksimal bir efor daha uzun süre devam ettirilebilir.Yani dayanıklılık artar.</a:t>
            </a:r>
          </a:p>
          <a:p>
            <a:pPr eaLnBrk="1" hangingPunct="1"/>
            <a:endParaRPr lang="tr-TR" smtClean="0"/>
          </a:p>
          <a:p>
            <a:pPr eaLnBrk="1" hangingPunct="1"/>
            <a:r>
              <a:rPr lang="tr-TR" smtClean="0"/>
              <a:t>10-Zamanla kaslar içlerinden geçen damarlardan daha fazla miktarda O2alabilecek hale gelir.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22350" y="274638"/>
            <a:ext cx="7664450" cy="1249362"/>
          </a:xfrm>
          <a:solidFill>
            <a:srgbClr val="000082"/>
          </a:solidFill>
          <a:ln>
            <a:solidFill>
              <a:srgbClr val="FFFF00"/>
            </a:solidFill>
          </a:ln>
        </p:spPr>
        <p:txBody>
          <a:bodyPr/>
          <a:lstStyle/>
          <a:p>
            <a:pPr eaLnBrk="1" hangingPunct="1"/>
            <a:r>
              <a:rPr lang="tr-TR" smtClean="0">
                <a:solidFill>
                  <a:srgbClr val="00FF00"/>
                </a:solidFill>
              </a:rPr>
              <a:t>Biyolojik Enerji Devri</a:t>
            </a:r>
          </a:p>
        </p:txBody>
      </p:sp>
      <p:sp>
        <p:nvSpPr>
          <p:cNvPr id="13315" name="Rectangle 3"/>
          <p:cNvSpPr>
            <a:spLocks noGrp="1" noChangeArrowheads="1"/>
          </p:cNvSpPr>
          <p:nvPr>
            <p:ph type="body" idx="1"/>
          </p:nvPr>
        </p:nvSpPr>
        <p:spPr>
          <a:xfrm>
            <a:off x="838200" y="1600200"/>
            <a:ext cx="7467600" cy="4648200"/>
          </a:xfrm>
        </p:spPr>
        <p:txBody>
          <a:bodyPr/>
          <a:lstStyle/>
          <a:p>
            <a:pPr algn="just" eaLnBrk="1" hangingPunct="1">
              <a:buFont typeface="Wingdings" pitchFamily="2" charset="2"/>
              <a:buNone/>
            </a:pPr>
            <a:r>
              <a:rPr lang="tr-TR" sz="2400" smtClean="0">
                <a:solidFill>
                  <a:schemeClr val="bg1"/>
                </a:solidFill>
              </a:rPr>
              <a:t>	</a:t>
            </a:r>
            <a:r>
              <a:rPr lang="tr-TR" sz="1800" smtClean="0">
                <a:cs typeface="Times New Roman" pitchFamily="18" charset="0"/>
              </a:rPr>
              <a:t>Yediğimiz besinler, solunum dediğimiz metabolik işlem sırasında O</a:t>
            </a:r>
            <a:r>
              <a:rPr lang="tr-TR" sz="1200" smtClean="0">
                <a:cs typeface="Times New Roman" pitchFamily="18" charset="0"/>
              </a:rPr>
              <a:t>2</a:t>
            </a:r>
            <a:r>
              <a:rPr lang="tr-TR" sz="1800" smtClean="0">
                <a:cs typeface="Times New Roman" pitchFamily="18" charset="0"/>
              </a:rPr>
              <a:t> tarafından parçalanarak CO</a:t>
            </a:r>
            <a:r>
              <a:rPr lang="tr-TR" sz="1200" smtClean="0">
                <a:cs typeface="Times New Roman" pitchFamily="18" charset="0"/>
              </a:rPr>
              <a:t>2</a:t>
            </a:r>
            <a:r>
              <a:rPr lang="tr-TR" sz="1800" smtClean="0">
                <a:cs typeface="Times New Roman" pitchFamily="18" charset="0"/>
              </a:rPr>
              <a:t>, H</a:t>
            </a:r>
            <a:r>
              <a:rPr lang="tr-TR" sz="1200" smtClean="0">
                <a:cs typeface="Times New Roman" pitchFamily="18" charset="0"/>
              </a:rPr>
              <a:t>2</a:t>
            </a:r>
            <a:r>
              <a:rPr lang="tr-TR" sz="1800" smtClean="0">
                <a:cs typeface="Times New Roman" pitchFamily="18" charset="0"/>
              </a:rPr>
              <a:t>O ve kimyasal enerjiye dönüşürler.</a:t>
            </a:r>
            <a:r>
              <a:rPr lang="tr-TR" sz="1800" smtClean="0"/>
              <a:t> </a:t>
            </a:r>
            <a:r>
              <a:rPr lang="tr-TR" sz="1800" smtClean="0">
                <a:cs typeface="Times New Roman" pitchFamily="18" charset="0"/>
              </a:rPr>
              <a:t>Büyüme ve kasların mekanik çalışması gibi biyolojik etkinliğin oluşması için gerekli enerji bu metabolik solunum aracılığı ile elde edilir. Bütün bu işlemlere </a:t>
            </a:r>
            <a:r>
              <a:rPr lang="tr-TR" sz="1800" smtClean="0">
                <a:solidFill>
                  <a:srgbClr val="FF3300"/>
                </a:solidFill>
                <a:cs typeface="Times New Roman" pitchFamily="18" charset="0"/>
              </a:rPr>
              <a:t>BİYOLOJİK ENERJİ DEVRİ</a:t>
            </a:r>
            <a:r>
              <a:rPr lang="tr-TR" sz="1800" smtClean="0">
                <a:cs typeface="Times New Roman" pitchFamily="18" charset="0"/>
              </a:rPr>
              <a:t> denir.</a:t>
            </a:r>
          </a:p>
          <a:p>
            <a:pPr algn="just" eaLnBrk="1" hangingPunct="1">
              <a:spcBef>
                <a:spcPct val="50000"/>
              </a:spcBef>
              <a:buFont typeface="Wingdings" pitchFamily="2" charset="2"/>
              <a:buNone/>
            </a:pPr>
            <a:r>
              <a:rPr lang="tr-TR" sz="2400" smtClean="0">
                <a:cs typeface="Times New Roman" pitchFamily="18" charset="0"/>
              </a:rPr>
              <a:t> </a:t>
            </a:r>
          </a:p>
          <a:p>
            <a:pPr eaLnBrk="1" hangingPunct="1">
              <a:buFont typeface="Wingdings" pitchFamily="2" charset="2"/>
              <a:buNone/>
            </a:pPr>
            <a:endParaRPr lang="tr-TR" sz="2400" smtClean="0"/>
          </a:p>
        </p:txBody>
      </p:sp>
      <p:sp>
        <p:nvSpPr>
          <p:cNvPr id="13316" name="Oval 4"/>
          <p:cNvSpPr>
            <a:spLocks noChangeArrowheads="1"/>
          </p:cNvSpPr>
          <p:nvPr/>
        </p:nvSpPr>
        <p:spPr bwMode="auto">
          <a:xfrm>
            <a:off x="2362200" y="4191000"/>
            <a:ext cx="800100" cy="914400"/>
          </a:xfrm>
          <a:prstGeom prst="ellipse">
            <a:avLst/>
          </a:prstGeom>
          <a:solidFill>
            <a:schemeClr val="hlink"/>
          </a:solidFill>
          <a:ln w="28575">
            <a:solidFill>
              <a:schemeClr val="accent2"/>
            </a:solidFill>
            <a:round/>
            <a:headEnd/>
            <a:tailEnd/>
          </a:ln>
        </p:spPr>
        <p:txBody>
          <a:bodyPr/>
          <a:lstStyle/>
          <a:p>
            <a:pPr algn="ctr" eaLnBrk="0" hangingPunct="0"/>
            <a:r>
              <a:rPr lang="tr-TR" sz="1600" b="1">
                <a:latin typeface="Times New Roman" pitchFamily="18" charset="0"/>
              </a:rPr>
              <a:t>CO</a:t>
            </a:r>
            <a:r>
              <a:rPr lang="tr-TR" sz="1600" b="1" baseline="-25000">
                <a:latin typeface="Times New Roman" pitchFamily="18" charset="0"/>
              </a:rPr>
              <a:t>2</a:t>
            </a:r>
            <a:endParaRPr lang="tr-TR" sz="1600" b="1">
              <a:latin typeface="Times New Roman" pitchFamily="18" charset="0"/>
            </a:endParaRPr>
          </a:p>
          <a:p>
            <a:pPr algn="ctr" eaLnBrk="0" hangingPunct="0"/>
            <a:r>
              <a:rPr lang="tr-TR" sz="1600" b="1">
                <a:latin typeface="Times New Roman" pitchFamily="18" charset="0"/>
              </a:rPr>
              <a:t>H</a:t>
            </a:r>
            <a:r>
              <a:rPr lang="tr-TR" sz="1600" b="1" baseline="-25000">
                <a:latin typeface="Times New Roman" pitchFamily="18" charset="0"/>
              </a:rPr>
              <a:t>2</a:t>
            </a:r>
            <a:r>
              <a:rPr lang="tr-TR" sz="1600" b="1">
                <a:latin typeface="Times New Roman" pitchFamily="18" charset="0"/>
              </a:rPr>
              <a:t>O</a:t>
            </a:r>
          </a:p>
        </p:txBody>
      </p:sp>
      <p:sp>
        <p:nvSpPr>
          <p:cNvPr id="13317" name="Oval 5"/>
          <p:cNvSpPr>
            <a:spLocks noChangeArrowheads="1"/>
          </p:cNvSpPr>
          <p:nvPr/>
        </p:nvSpPr>
        <p:spPr bwMode="auto">
          <a:xfrm>
            <a:off x="6400800" y="4191000"/>
            <a:ext cx="800100" cy="800100"/>
          </a:xfrm>
          <a:prstGeom prst="ellipse">
            <a:avLst/>
          </a:prstGeom>
          <a:solidFill>
            <a:schemeClr val="hlink"/>
          </a:solidFill>
          <a:ln w="28575">
            <a:solidFill>
              <a:schemeClr val="accent2"/>
            </a:solidFill>
            <a:round/>
            <a:headEnd/>
            <a:tailEnd/>
          </a:ln>
        </p:spPr>
        <p:txBody>
          <a:bodyPr/>
          <a:lstStyle/>
          <a:p>
            <a:pPr algn="ctr" eaLnBrk="0" hangingPunct="0"/>
            <a:r>
              <a:rPr lang="tr-TR" sz="2400" b="1">
                <a:latin typeface="Times New Roman" pitchFamily="18" charset="0"/>
              </a:rPr>
              <a:t>O</a:t>
            </a:r>
            <a:r>
              <a:rPr lang="tr-TR" sz="2400" b="1" baseline="-25000">
                <a:latin typeface="Times New Roman" pitchFamily="18" charset="0"/>
              </a:rPr>
              <a:t>2</a:t>
            </a:r>
            <a:endParaRPr lang="tr-TR" sz="2400" b="1">
              <a:latin typeface="Times New Roman" pitchFamily="18" charset="0"/>
            </a:endParaRPr>
          </a:p>
        </p:txBody>
      </p:sp>
      <p:sp>
        <p:nvSpPr>
          <p:cNvPr id="13318" name="Text Box 6"/>
          <p:cNvSpPr txBox="1">
            <a:spLocks noChangeArrowheads="1"/>
          </p:cNvSpPr>
          <p:nvPr/>
        </p:nvSpPr>
        <p:spPr bwMode="auto">
          <a:xfrm>
            <a:off x="1295400" y="4419600"/>
            <a:ext cx="990600" cy="609600"/>
          </a:xfrm>
          <a:prstGeom prst="rect">
            <a:avLst/>
          </a:prstGeom>
          <a:solidFill>
            <a:srgbClr val="FF6600"/>
          </a:solidFill>
          <a:ln w="28575">
            <a:solidFill>
              <a:srgbClr val="F2101B"/>
            </a:solidFill>
            <a:miter lim="800000"/>
            <a:headEnd/>
            <a:tailEnd/>
          </a:ln>
        </p:spPr>
        <p:txBody>
          <a:bodyPr/>
          <a:lstStyle/>
          <a:p>
            <a:pPr algn="ctr" eaLnBrk="0" hangingPunct="0"/>
            <a:r>
              <a:rPr lang="tr-TR" sz="1200" b="1">
                <a:solidFill>
                  <a:schemeClr val="hlink"/>
                </a:solidFill>
                <a:latin typeface="Times New Roman" pitchFamily="18" charset="0"/>
              </a:rPr>
              <a:t>Kullanılan enerji</a:t>
            </a:r>
          </a:p>
        </p:txBody>
      </p:sp>
      <p:sp>
        <p:nvSpPr>
          <p:cNvPr id="13319" name="Text Box 7"/>
          <p:cNvSpPr txBox="1">
            <a:spLocks noChangeArrowheads="1"/>
          </p:cNvSpPr>
          <p:nvPr/>
        </p:nvSpPr>
        <p:spPr bwMode="auto">
          <a:xfrm>
            <a:off x="4038600" y="5410200"/>
            <a:ext cx="1447800" cy="609600"/>
          </a:xfrm>
          <a:prstGeom prst="rect">
            <a:avLst/>
          </a:prstGeom>
          <a:solidFill>
            <a:srgbClr val="FF9900"/>
          </a:solidFill>
          <a:ln w="28575">
            <a:solidFill>
              <a:srgbClr val="FFFF00"/>
            </a:solidFill>
            <a:miter lim="800000"/>
            <a:headEnd/>
            <a:tailEnd/>
          </a:ln>
        </p:spPr>
        <p:txBody>
          <a:bodyPr/>
          <a:lstStyle/>
          <a:p>
            <a:pPr algn="ctr" eaLnBrk="0" hangingPunct="0"/>
            <a:r>
              <a:rPr lang="tr-TR" sz="1200" b="1">
                <a:latin typeface="Times New Roman" pitchFamily="18" charset="0"/>
              </a:rPr>
              <a:t>İNSANLAR </a:t>
            </a:r>
          </a:p>
          <a:p>
            <a:pPr algn="ctr" eaLnBrk="0" hangingPunct="0"/>
            <a:r>
              <a:rPr lang="tr-TR" sz="1200" b="1">
                <a:latin typeface="Times New Roman" pitchFamily="18" charset="0"/>
              </a:rPr>
              <a:t>VE HAYVANLAR</a:t>
            </a:r>
          </a:p>
        </p:txBody>
      </p:sp>
      <p:sp>
        <p:nvSpPr>
          <p:cNvPr id="13320" name="Text Box 8"/>
          <p:cNvSpPr txBox="1">
            <a:spLocks noChangeArrowheads="1"/>
          </p:cNvSpPr>
          <p:nvPr/>
        </p:nvSpPr>
        <p:spPr bwMode="auto">
          <a:xfrm>
            <a:off x="4038600" y="4419600"/>
            <a:ext cx="1371600" cy="457200"/>
          </a:xfrm>
          <a:prstGeom prst="rect">
            <a:avLst/>
          </a:prstGeom>
          <a:solidFill>
            <a:srgbClr val="6699FF"/>
          </a:solidFill>
          <a:ln w="28575">
            <a:solidFill>
              <a:srgbClr val="0000FF"/>
            </a:solidFill>
            <a:miter lim="800000"/>
            <a:headEnd/>
            <a:tailEnd/>
          </a:ln>
        </p:spPr>
        <p:txBody>
          <a:bodyPr/>
          <a:lstStyle/>
          <a:p>
            <a:pPr algn="ctr" eaLnBrk="0" hangingPunct="0"/>
            <a:r>
              <a:rPr lang="tr-TR" sz="1200" b="1">
                <a:latin typeface="Times New Roman" pitchFamily="18" charset="0"/>
              </a:rPr>
              <a:t>YİYECEKLER</a:t>
            </a:r>
          </a:p>
        </p:txBody>
      </p:sp>
      <p:sp>
        <p:nvSpPr>
          <p:cNvPr id="13321" name="Text Box 9"/>
          <p:cNvSpPr txBox="1">
            <a:spLocks noChangeArrowheads="1"/>
          </p:cNvSpPr>
          <p:nvPr/>
        </p:nvSpPr>
        <p:spPr bwMode="auto">
          <a:xfrm>
            <a:off x="4038600" y="3429000"/>
            <a:ext cx="1295400" cy="457200"/>
          </a:xfrm>
          <a:prstGeom prst="rect">
            <a:avLst/>
          </a:prstGeom>
          <a:solidFill>
            <a:srgbClr val="CCFF99"/>
          </a:solidFill>
          <a:ln w="28575">
            <a:solidFill>
              <a:srgbClr val="187A08"/>
            </a:solidFill>
            <a:miter lim="800000"/>
            <a:headEnd/>
            <a:tailEnd/>
          </a:ln>
        </p:spPr>
        <p:txBody>
          <a:bodyPr/>
          <a:lstStyle/>
          <a:p>
            <a:pPr algn="ctr" eaLnBrk="0" hangingPunct="0"/>
            <a:r>
              <a:rPr lang="tr-TR" sz="1200" b="1">
                <a:latin typeface="Times New Roman" pitchFamily="18" charset="0"/>
              </a:rPr>
              <a:t>YEŞİL</a:t>
            </a:r>
          </a:p>
          <a:p>
            <a:pPr algn="ctr" eaLnBrk="0" hangingPunct="0"/>
            <a:r>
              <a:rPr lang="tr-TR" sz="1200" b="1">
                <a:latin typeface="Times New Roman" pitchFamily="18" charset="0"/>
              </a:rPr>
              <a:t>BİTKİLER</a:t>
            </a:r>
          </a:p>
        </p:txBody>
      </p:sp>
      <p:sp>
        <p:nvSpPr>
          <p:cNvPr id="13322" name="AutoShape 10"/>
          <p:cNvSpPr>
            <a:spLocks noChangeArrowheads="1"/>
          </p:cNvSpPr>
          <p:nvPr/>
        </p:nvSpPr>
        <p:spPr bwMode="auto">
          <a:xfrm>
            <a:off x="7315200" y="2971800"/>
            <a:ext cx="1143000" cy="1143000"/>
          </a:xfrm>
          <a:prstGeom prst="star16">
            <a:avLst>
              <a:gd name="adj" fmla="val 37500"/>
            </a:avLst>
          </a:prstGeom>
          <a:solidFill>
            <a:srgbClr val="FFFF00"/>
          </a:solidFill>
          <a:ln w="9525">
            <a:solidFill>
              <a:srgbClr val="F2101B"/>
            </a:solidFill>
            <a:miter lim="800000"/>
            <a:headEnd/>
            <a:tailEnd/>
          </a:ln>
        </p:spPr>
        <p:txBody>
          <a:bodyPr wrap="none" anchor="ctr"/>
          <a:lstStyle/>
          <a:p>
            <a:pPr algn="ctr"/>
            <a:r>
              <a:rPr lang="tr-TR" sz="1600" b="1">
                <a:solidFill>
                  <a:srgbClr val="FF0000"/>
                </a:solidFill>
                <a:latin typeface="Times New Roman" pitchFamily="18" charset="0"/>
              </a:rPr>
              <a:t>GÜNEŞ</a:t>
            </a:r>
          </a:p>
        </p:txBody>
      </p:sp>
      <p:sp>
        <p:nvSpPr>
          <p:cNvPr id="13323" name="Line 11"/>
          <p:cNvSpPr>
            <a:spLocks noChangeShapeType="1"/>
          </p:cNvSpPr>
          <p:nvPr/>
        </p:nvSpPr>
        <p:spPr bwMode="auto">
          <a:xfrm flipV="1">
            <a:off x="2971800" y="3657600"/>
            <a:ext cx="990600" cy="609600"/>
          </a:xfrm>
          <a:prstGeom prst="line">
            <a:avLst/>
          </a:prstGeom>
          <a:noFill/>
          <a:ln w="38100">
            <a:solidFill>
              <a:srgbClr val="00FF00"/>
            </a:solidFill>
            <a:round/>
            <a:headEnd type="triangle" w="med" len="med"/>
            <a:tailEnd type="triangle" w="med" len="med"/>
          </a:ln>
        </p:spPr>
        <p:txBody>
          <a:bodyPr/>
          <a:lstStyle/>
          <a:p>
            <a:endParaRPr lang="tr-TR"/>
          </a:p>
        </p:txBody>
      </p:sp>
      <p:sp>
        <p:nvSpPr>
          <p:cNvPr id="13324" name="Line 12"/>
          <p:cNvSpPr>
            <a:spLocks noChangeShapeType="1"/>
          </p:cNvSpPr>
          <p:nvPr/>
        </p:nvSpPr>
        <p:spPr bwMode="auto">
          <a:xfrm>
            <a:off x="2895600" y="5105400"/>
            <a:ext cx="990600" cy="685800"/>
          </a:xfrm>
          <a:prstGeom prst="line">
            <a:avLst/>
          </a:prstGeom>
          <a:noFill/>
          <a:ln w="38100">
            <a:solidFill>
              <a:srgbClr val="00FF00"/>
            </a:solidFill>
            <a:round/>
            <a:headEnd type="triangle" w="med" len="med"/>
            <a:tailEnd type="triangle" w="med" len="med"/>
          </a:ln>
        </p:spPr>
        <p:txBody>
          <a:bodyPr/>
          <a:lstStyle/>
          <a:p>
            <a:endParaRPr lang="tr-TR"/>
          </a:p>
        </p:txBody>
      </p:sp>
      <p:sp>
        <p:nvSpPr>
          <p:cNvPr id="13325" name="Line 13"/>
          <p:cNvSpPr>
            <a:spLocks noChangeShapeType="1"/>
          </p:cNvSpPr>
          <p:nvPr/>
        </p:nvSpPr>
        <p:spPr bwMode="auto">
          <a:xfrm flipV="1">
            <a:off x="5562600" y="5029200"/>
            <a:ext cx="990600" cy="685800"/>
          </a:xfrm>
          <a:prstGeom prst="line">
            <a:avLst/>
          </a:prstGeom>
          <a:noFill/>
          <a:ln w="38100">
            <a:solidFill>
              <a:srgbClr val="00FF00"/>
            </a:solidFill>
            <a:round/>
            <a:headEnd type="triangle" w="med" len="med"/>
            <a:tailEnd type="triangle" w="med" len="med"/>
          </a:ln>
        </p:spPr>
        <p:txBody>
          <a:bodyPr/>
          <a:lstStyle/>
          <a:p>
            <a:endParaRPr lang="tr-TR"/>
          </a:p>
        </p:txBody>
      </p:sp>
      <p:sp>
        <p:nvSpPr>
          <p:cNvPr id="13326" name="Line 14"/>
          <p:cNvSpPr>
            <a:spLocks noChangeShapeType="1"/>
          </p:cNvSpPr>
          <p:nvPr/>
        </p:nvSpPr>
        <p:spPr bwMode="auto">
          <a:xfrm>
            <a:off x="5486400" y="3657600"/>
            <a:ext cx="990600" cy="685800"/>
          </a:xfrm>
          <a:prstGeom prst="line">
            <a:avLst/>
          </a:prstGeom>
          <a:noFill/>
          <a:ln w="38100">
            <a:solidFill>
              <a:srgbClr val="00FF00"/>
            </a:solidFill>
            <a:round/>
            <a:headEnd type="triangle" w="med" len="med"/>
            <a:tailEnd type="triangle" w="med" len="med"/>
          </a:ln>
        </p:spPr>
        <p:txBody>
          <a:bodyPr/>
          <a:lstStyle/>
          <a:p>
            <a:endParaRPr lang="tr-T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304800"/>
            <a:ext cx="7696200" cy="1524000"/>
          </a:xfrm>
          <a:solidFill>
            <a:srgbClr val="000082"/>
          </a:solidFill>
          <a:ln>
            <a:solidFill>
              <a:srgbClr val="FFFF00"/>
            </a:solidFill>
          </a:ln>
        </p:spPr>
        <p:txBody>
          <a:bodyPr/>
          <a:lstStyle/>
          <a:p>
            <a:pPr eaLnBrk="1" hangingPunct="1"/>
            <a:r>
              <a:rPr lang="tr-TR" smtClean="0">
                <a:solidFill>
                  <a:schemeClr val="bg1"/>
                </a:solidFill>
              </a:rPr>
              <a:t>Adenozin Trifosfat </a:t>
            </a:r>
            <a:r>
              <a:rPr lang="tr-TR" smtClean="0">
                <a:solidFill>
                  <a:srgbClr val="FF3300"/>
                </a:solidFill>
              </a:rPr>
              <a:t>ATP</a:t>
            </a:r>
            <a:r>
              <a:rPr lang="tr-TR" smtClean="0">
                <a:solidFill>
                  <a:schemeClr val="bg1"/>
                </a:solidFill>
              </a:rPr>
              <a:t> </a:t>
            </a:r>
          </a:p>
        </p:txBody>
      </p:sp>
      <p:sp>
        <p:nvSpPr>
          <p:cNvPr id="18435" name="Rectangle 3"/>
          <p:cNvSpPr>
            <a:spLocks noGrp="1" noChangeArrowheads="1"/>
          </p:cNvSpPr>
          <p:nvPr>
            <p:ph type="body" idx="1"/>
          </p:nvPr>
        </p:nvSpPr>
        <p:spPr>
          <a:xfrm>
            <a:off x="838200" y="1905000"/>
            <a:ext cx="7826375" cy="4446588"/>
          </a:xfrm>
        </p:spPr>
        <p:txBody>
          <a:bodyPr/>
          <a:lstStyle/>
          <a:p>
            <a:pPr eaLnBrk="1" hangingPunct="1">
              <a:buFont typeface="Wingdings" pitchFamily="2" charset="2"/>
              <a:buNone/>
            </a:pPr>
            <a:r>
              <a:rPr lang="tr-TR" sz="2800" smtClean="0">
                <a:solidFill>
                  <a:schemeClr val="bg1"/>
                </a:solidFill>
              </a:rPr>
              <a:t>		</a:t>
            </a:r>
            <a:r>
              <a:rPr lang="tr-TR" sz="2800" smtClean="0"/>
              <a:t>Kas kasılması enerji gerektiren bir olaydır ve kas kimyasal enerjiyi mekanik enerjiye çeviren bir mekanizmadır. Besin maddelerinin parçalanması ile oluşan enerji iş yapımında kullanılmaz, yani direkt olarak mekanik enerjiye dönüştürülemez. Besin maddelerinden elde edilen enerji kasta depo edilebilen bir madde olan </a:t>
            </a:r>
            <a:r>
              <a:rPr lang="tr-TR" sz="2800" u="sng" smtClean="0"/>
              <a:t>ATP</a:t>
            </a:r>
            <a:r>
              <a:rPr lang="tr-TR" sz="2800" smtClean="0"/>
              <a:t> nin yapımında görev alır.</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val 2"/>
          <p:cNvSpPr>
            <a:spLocks noChangeArrowheads="1"/>
          </p:cNvSpPr>
          <p:nvPr/>
        </p:nvSpPr>
        <p:spPr bwMode="auto">
          <a:xfrm>
            <a:off x="4278313" y="2590800"/>
            <a:ext cx="2979737" cy="2514600"/>
          </a:xfrm>
          <a:prstGeom prst="ellipse">
            <a:avLst/>
          </a:prstGeom>
          <a:noFill/>
          <a:ln w="38100">
            <a:solidFill>
              <a:srgbClr val="CCFFFF"/>
            </a:solidFill>
            <a:round/>
            <a:headEnd type="none" w="sm" len="sm"/>
            <a:tailEnd type="none" w="sm" len="sm"/>
          </a:ln>
        </p:spPr>
        <p:txBody>
          <a:bodyPr anchor="ctr">
            <a:spAutoFit/>
          </a:bodyPr>
          <a:lstStyle/>
          <a:p>
            <a:endParaRPr lang="tr-TR"/>
          </a:p>
        </p:txBody>
      </p:sp>
      <p:sp>
        <p:nvSpPr>
          <p:cNvPr id="31747" name="Oval 3"/>
          <p:cNvSpPr>
            <a:spLocks noChangeArrowheads="1"/>
          </p:cNvSpPr>
          <p:nvPr/>
        </p:nvSpPr>
        <p:spPr bwMode="auto">
          <a:xfrm>
            <a:off x="4352925" y="3140075"/>
            <a:ext cx="1993900" cy="1689100"/>
          </a:xfrm>
          <a:prstGeom prst="ellipse">
            <a:avLst/>
          </a:prstGeom>
          <a:solidFill>
            <a:schemeClr val="bg1"/>
          </a:solidFill>
          <a:ln w="12700">
            <a:solidFill>
              <a:schemeClr val="tx1"/>
            </a:solidFill>
            <a:round/>
            <a:headEnd type="none" w="sm" len="sm"/>
            <a:tailEnd type="none" w="sm" len="sm"/>
          </a:ln>
        </p:spPr>
        <p:txBody>
          <a:bodyPr anchor="ctr">
            <a:spAutoFit/>
          </a:bodyPr>
          <a:lstStyle/>
          <a:p>
            <a:pPr algn="ctr" eaLnBrk="0" hangingPunct="0"/>
            <a:r>
              <a:rPr lang="tr-TR" sz="2400" b="1">
                <a:latin typeface="Times New Roman" pitchFamily="18" charset="0"/>
              </a:rPr>
              <a:t>KREPS</a:t>
            </a:r>
          </a:p>
          <a:p>
            <a:pPr algn="ctr" eaLnBrk="0" hangingPunct="0"/>
            <a:r>
              <a:rPr lang="tr-TR" sz="2400" b="1">
                <a:latin typeface="Times New Roman" pitchFamily="18" charset="0"/>
              </a:rPr>
              <a:t>DEVRİ</a:t>
            </a:r>
          </a:p>
          <a:p>
            <a:pPr algn="ctr" eaLnBrk="0" hangingPunct="0"/>
            <a:r>
              <a:rPr lang="tr-TR" sz="2400" b="1">
                <a:latin typeface="Times New Roman" pitchFamily="18" charset="0"/>
              </a:rPr>
              <a:t>CO</a:t>
            </a:r>
            <a:r>
              <a:rPr lang="tr-TR" sz="1600" b="1">
                <a:latin typeface="Times New Roman" pitchFamily="18" charset="0"/>
              </a:rPr>
              <a:t>2</a:t>
            </a:r>
            <a:endParaRPr lang="tr-TR" sz="2400" b="1">
              <a:latin typeface="Times New Roman" pitchFamily="18" charset="0"/>
            </a:endParaRPr>
          </a:p>
        </p:txBody>
      </p:sp>
      <p:sp>
        <p:nvSpPr>
          <p:cNvPr id="31748" name="Line 4"/>
          <p:cNvSpPr>
            <a:spLocks noChangeShapeType="1"/>
          </p:cNvSpPr>
          <p:nvPr/>
        </p:nvSpPr>
        <p:spPr bwMode="auto">
          <a:xfrm>
            <a:off x="5867400" y="4095750"/>
            <a:ext cx="466725" cy="323850"/>
          </a:xfrm>
          <a:prstGeom prst="line">
            <a:avLst/>
          </a:prstGeom>
          <a:noFill/>
          <a:ln w="12700">
            <a:solidFill>
              <a:schemeClr val="tx1"/>
            </a:solidFill>
            <a:round/>
            <a:headEnd type="none" w="sm" len="sm"/>
            <a:tailEnd type="triangle" w="sm" len="sm"/>
          </a:ln>
        </p:spPr>
        <p:txBody>
          <a:bodyPr anchor="ctr">
            <a:spAutoFit/>
          </a:bodyPr>
          <a:lstStyle/>
          <a:p>
            <a:endParaRPr lang="tr-TR"/>
          </a:p>
        </p:txBody>
      </p:sp>
      <p:sp>
        <p:nvSpPr>
          <p:cNvPr id="31749" name="Line 5"/>
          <p:cNvSpPr>
            <a:spLocks noChangeShapeType="1"/>
          </p:cNvSpPr>
          <p:nvPr/>
        </p:nvSpPr>
        <p:spPr bwMode="auto">
          <a:xfrm>
            <a:off x="5715000" y="4114800"/>
            <a:ext cx="381000" cy="304800"/>
          </a:xfrm>
          <a:prstGeom prst="line">
            <a:avLst/>
          </a:prstGeom>
          <a:noFill/>
          <a:ln w="12700">
            <a:solidFill>
              <a:schemeClr val="tx1"/>
            </a:solidFill>
            <a:round/>
            <a:headEnd type="none" w="sm" len="sm"/>
            <a:tailEnd type="triangle" w="sm" len="sm"/>
          </a:ln>
        </p:spPr>
        <p:txBody>
          <a:bodyPr anchor="ctr">
            <a:spAutoFit/>
          </a:bodyPr>
          <a:lstStyle/>
          <a:p>
            <a:endParaRPr lang="tr-TR"/>
          </a:p>
        </p:txBody>
      </p:sp>
      <p:sp>
        <p:nvSpPr>
          <p:cNvPr id="31750" name="Line 6"/>
          <p:cNvSpPr>
            <a:spLocks noChangeShapeType="1"/>
          </p:cNvSpPr>
          <p:nvPr/>
        </p:nvSpPr>
        <p:spPr bwMode="auto">
          <a:xfrm>
            <a:off x="5638800" y="4495800"/>
            <a:ext cx="381000" cy="228600"/>
          </a:xfrm>
          <a:prstGeom prst="line">
            <a:avLst/>
          </a:prstGeom>
          <a:noFill/>
          <a:ln w="12700">
            <a:solidFill>
              <a:schemeClr val="tx1"/>
            </a:solidFill>
            <a:round/>
            <a:headEnd type="none" w="sm" len="sm"/>
            <a:tailEnd type="triangle" w="sm" len="sm"/>
          </a:ln>
        </p:spPr>
        <p:txBody>
          <a:bodyPr anchor="ctr">
            <a:spAutoFit/>
          </a:bodyPr>
          <a:lstStyle/>
          <a:p>
            <a:endParaRPr lang="tr-TR"/>
          </a:p>
        </p:txBody>
      </p:sp>
      <p:sp>
        <p:nvSpPr>
          <p:cNvPr id="31751" name="Line 7"/>
          <p:cNvSpPr>
            <a:spLocks noChangeShapeType="1"/>
          </p:cNvSpPr>
          <p:nvPr/>
        </p:nvSpPr>
        <p:spPr bwMode="auto">
          <a:xfrm>
            <a:off x="5562600" y="4572000"/>
            <a:ext cx="304800" cy="304800"/>
          </a:xfrm>
          <a:prstGeom prst="line">
            <a:avLst/>
          </a:prstGeom>
          <a:noFill/>
          <a:ln w="12700">
            <a:solidFill>
              <a:schemeClr val="tx1"/>
            </a:solidFill>
            <a:round/>
            <a:headEnd type="none" w="sm" len="sm"/>
            <a:tailEnd type="triangle" w="sm" len="sm"/>
          </a:ln>
        </p:spPr>
        <p:txBody>
          <a:bodyPr anchor="ctr">
            <a:spAutoFit/>
          </a:bodyPr>
          <a:lstStyle/>
          <a:p>
            <a:endParaRPr lang="tr-TR"/>
          </a:p>
        </p:txBody>
      </p:sp>
      <p:sp>
        <p:nvSpPr>
          <p:cNvPr id="31752" name="Text Box 8"/>
          <p:cNvSpPr txBox="1">
            <a:spLocks noChangeArrowheads="1"/>
          </p:cNvSpPr>
          <p:nvPr/>
        </p:nvSpPr>
        <p:spPr bwMode="auto">
          <a:xfrm>
            <a:off x="6521450" y="5311775"/>
            <a:ext cx="901700" cy="5492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ELEKTRON</a:t>
            </a:r>
          </a:p>
          <a:p>
            <a:pPr eaLnBrk="0" hangingPunct="0"/>
            <a:r>
              <a:rPr lang="tr-TR" sz="1000" b="1">
                <a:latin typeface="Times New Roman" pitchFamily="18" charset="0"/>
              </a:rPr>
              <a:t>TAŞIMA</a:t>
            </a:r>
          </a:p>
          <a:p>
            <a:pPr eaLnBrk="0" hangingPunct="0"/>
            <a:r>
              <a:rPr lang="tr-TR" sz="1000" b="1">
                <a:latin typeface="Times New Roman" pitchFamily="18" charset="0"/>
              </a:rPr>
              <a:t>SİSTEMİ</a:t>
            </a:r>
          </a:p>
        </p:txBody>
      </p:sp>
      <p:sp>
        <p:nvSpPr>
          <p:cNvPr id="31753" name="AutoShape 9"/>
          <p:cNvSpPr>
            <a:spLocks noChangeArrowheads="1"/>
          </p:cNvSpPr>
          <p:nvPr/>
        </p:nvSpPr>
        <p:spPr bwMode="auto">
          <a:xfrm>
            <a:off x="7562850" y="5084763"/>
            <a:ext cx="74613" cy="915987"/>
          </a:xfrm>
          <a:prstGeom prst="downArrow">
            <a:avLst>
              <a:gd name="adj1" fmla="val 50000"/>
              <a:gd name="adj2" fmla="val 306913"/>
            </a:avLst>
          </a:prstGeom>
          <a:solidFill>
            <a:schemeClr val="accent1"/>
          </a:solidFill>
          <a:ln w="12700">
            <a:solidFill>
              <a:schemeClr val="tx1"/>
            </a:solidFill>
            <a:miter lim="800000"/>
            <a:headEnd type="none" w="sm" len="sm"/>
            <a:tailEnd type="none" w="sm" len="sm"/>
          </a:ln>
        </p:spPr>
        <p:txBody>
          <a:bodyPr wrap="none" anchor="ctr">
            <a:spAutoFit/>
          </a:bodyPr>
          <a:lstStyle/>
          <a:p>
            <a:endParaRPr lang="tr-TR"/>
          </a:p>
        </p:txBody>
      </p:sp>
      <p:sp>
        <p:nvSpPr>
          <p:cNvPr id="31754" name="Oval 10"/>
          <p:cNvSpPr>
            <a:spLocks noChangeArrowheads="1"/>
          </p:cNvSpPr>
          <p:nvPr/>
        </p:nvSpPr>
        <p:spPr bwMode="auto">
          <a:xfrm>
            <a:off x="7153275" y="6081713"/>
            <a:ext cx="820738" cy="320675"/>
          </a:xfrm>
          <a:prstGeom prst="ellipse">
            <a:avLst/>
          </a:prstGeom>
          <a:solidFill>
            <a:schemeClr val="accent1"/>
          </a:solidFill>
          <a:ln w="12700">
            <a:solidFill>
              <a:schemeClr val="tx1"/>
            </a:solidFill>
            <a:round/>
            <a:headEnd type="none" w="sm" len="sm"/>
            <a:tailEnd type="none" w="sm" len="sm"/>
          </a:ln>
        </p:spPr>
        <p:txBody>
          <a:bodyPr anchor="ctr">
            <a:spAutoFit/>
          </a:bodyPr>
          <a:lstStyle/>
          <a:p>
            <a:pPr algn="ctr" eaLnBrk="0" hangingPunct="0"/>
            <a:r>
              <a:rPr lang="tr-TR" sz="1000" b="1">
                <a:latin typeface="Times New Roman" pitchFamily="18" charset="0"/>
              </a:rPr>
              <a:t>H2O</a:t>
            </a:r>
          </a:p>
        </p:txBody>
      </p:sp>
      <p:sp>
        <p:nvSpPr>
          <p:cNvPr id="31755" name="Line 11"/>
          <p:cNvSpPr>
            <a:spLocks noChangeShapeType="1"/>
          </p:cNvSpPr>
          <p:nvPr/>
        </p:nvSpPr>
        <p:spPr bwMode="auto">
          <a:xfrm>
            <a:off x="7727950" y="5192713"/>
            <a:ext cx="395288" cy="71437"/>
          </a:xfrm>
          <a:prstGeom prst="line">
            <a:avLst/>
          </a:prstGeom>
          <a:noFill/>
          <a:ln w="12700">
            <a:solidFill>
              <a:schemeClr val="tx1"/>
            </a:solidFill>
            <a:round/>
            <a:headEnd type="none" w="sm" len="sm"/>
            <a:tailEnd type="triangle" w="sm" len="sm"/>
          </a:ln>
        </p:spPr>
        <p:txBody>
          <a:bodyPr wrap="none" anchor="ctr">
            <a:spAutoFit/>
          </a:bodyPr>
          <a:lstStyle/>
          <a:p>
            <a:endParaRPr lang="tr-TR"/>
          </a:p>
        </p:txBody>
      </p:sp>
      <p:sp>
        <p:nvSpPr>
          <p:cNvPr id="31756" name="Line 12"/>
          <p:cNvSpPr>
            <a:spLocks noChangeShapeType="1"/>
          </p:cNvSpPr>
          <p:nvPr/>
        </p:nvSpPr>
        <p:spPr bwMode="auto">
          <a:xfrm>
            <a:off x="7708900" y="5445125"/>
            <a:ext cx="414338" cy="125413"/>
          </a:xfrm>
          <a:prstGeom prst="line">
            <a:avLst/>
          </a:prstGeom>
          <a:noFill/>
          <a:ln w="12700">
            <a:solidFill>
              <a:schemeClr val="tx1"/>
            </a:solidFill>
            <a:round/>
            <a:headEnd type="none" w="sm" len="sm"/>
            <a:tailEnd type="triangle" w="sm" len="sm"/>
          </a:ln>
        </p:spPr>
        <p:txBody>
          <a:bodyPr wrap="none" anchor="ctr">
            <a:spAutoFit/>
          </a:bodyPr>
          <a:lstStyle/>
          <a:p>
            <a:endParaRPr lang="tr-TR"/>
          </a:p>
        </p:txBody>
      </p:sp>
      <p:sp>
        <p:nvSpPr>
          <p:cNvPr id="31757" name="Line 13"/>
          <p:cNvSpPr>
            <a:spLocks noChangeShapeType="1"/>
          </p:cNvSpPr>
          <p:nvPr/>
        </p:nvSpPr>
        <p:spPr bwMode="auto">
          <a:xfrm>
            <a:off x="7691438" y="5695950"/>
            <a:ext cx="466725" cy="144463"/>
          </a:xfrm>
          <a:prstGeom prst="line">
            <a:avLst/>
          </a:prstGeom>
          <a:noFill/>
          <a:ln w="12700">
            <a:solidFill>
              <a:schemeClr val="tx1"/>
            </a:solidFill>
            <a:round/>
            <a:headEnd type="none" w="sm" len="sm"/>
            <a:tailEnd type="triangle" w="sm" len="sm"/>
          </a:ln>
        </p:spPr>
        <p:txBody>
          <a:bodyPr wrap="none" anchor="ctr">
            <a:spAutoFit/>
          </a:bodyPr>
          <a:lstStyle/>
          <a:p>
            <a:endParaRPr lang="tr-TR"/>
          </a:p>
        </p:txBody>
      </p:sp>
      <p:sp>
        <p:nvSpPr>
          <p:cNvPr id="31758" name="Text Box 14"/>
          <p:cNvSpPr txBox="1">
            <a:spLocks noChangeArrowheads="1"/>
          </p:cNvSpPr>
          <p:nvPr/>
        </p:nvSpPr>
        <p:spPr bwMode="auto">
          <a:xfrm>
            <a:off x="8193088" y="5168900"/>
            <a:ext cx="646112" cy="1006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ADP+Pİ</a:t>
            </a:r>
          </a:p>
          <a:p>
            <a:pPr eaLnBrk="0" hangingPunct="0"/>
            <a:r>
              <a:rPr lang="tr-TR" sz="1000" b="1">
                <a:latin typeface="Times New Roman" pitchFamily="18" charset="0"/>
              </a:rPr>
              <a:t>  ATP</a:t>
            </a:r>
          </a:p>
          <a:p>
            <a:pPr eaLnBrk="0" hangingPunct="0"/>
            <a:r>
              <a:rPr lang="tr-TR" sz="1000" b="1">
                <a:latin typeface="Times New Roman" pitchFamily="18" charset="0"/>
              </a:rPr>
              <a:t>ADP+Pİ</a:t>
            </a:r>
          </a:p>
          <a:p>
            <a:pPr eaLnBrk="0" hangingPunct="0"/>
            <a:r>
              <a:rPr lang="tr-TR" sz="1000" b="1">
                <a:latin typeface="Times New Roman" pitchFamily="18" charset="0"/>
              </a:rPr>
              <a:t>  ATP</a:t>
            </a:r>
          </a:p>
          <a:p>
            <a:pPr eaLnBrk="0" hangingPunct="0"/>
            <a:r>
              <a:rPr lang="tr-TR" sz="1000" b="1">
                <a:latin typeface="Times New Roman" pitchFamily="18" charset="0"/>
              </a:rPr>
              <a:t>ADP+Pİ</a:t>
            </a:r>
          </a:p>
          <a:p>
            <a:pPr eaLnBrk="0" hangingPunct="0"/>
            <a:r>
              <a:rPr lang="tr-TR" sz="1000" b="1">
                <a:latin typeface="Times New Roman" pitchFamily="18" charset="0"/>
              </a:rPr>
              <a:t> ATP</a:t>
            </a:r>
          </a:p>
        </p:txBody>
      </p:sp>
      <p:sp>
        <p:nvSpPr>
          <p:cNvPr id="31759" name="Text Box 15"/>
          <p:cNvSpPr txBox="1">
            <a:spLocks noChangeArrowheads="1"/>
          </p:cNvSpPr>
          <p:nvPr/>
        </p:nvSpPr>
        <p:spPr bwMode="auto">
          <a:xfrm>
            <a:off x="6376988" y="4341813"/>
            <a:ext cx="4127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H+e</a:t>
            </a:r>
          </a:p>
        </p:txBody>
      </p:sp>
      <p:sp>
        <p:nvSpPr>
          <p:cNvPr id="31760" name="Text Box 16"/>
          <p:cNvSpPr txBox="1">
            <a:spLocks noChangeArrowheads="1"/>
          </p:cNvSpPr>
          <p:nvPr/>
        </p:nvSpPr>
        <p:spPr bwMode="auto">
          <a:xfrm>
            <a:off x="6143625" y="4503738"/>
            <a:ext cx="4127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H+e</a:t>
            </a:r>
          </a:p>
        </p:txBody>
      </p:sp>
      <p:sp>
        <p:nvSpPr>
          <p:cNvPr id="31761" name="Text Box 17"/>
          <p:cNvSpPr txBox="1">
            <a:spLocks noChangeArrowheads="1"/>
          </p:cNvSpPr>
          <p:nvPr/>
        </p:nvSpPr>
        <p:spPr bwMode="auto">
          <a:xfrm>
            <a:off x="5981700" y="4665663"/>
            <a:ext cx="4127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H+e</a:t>
            </a:r>
          </a:p>
        </p:txBody>
      </p:sp>
      <p:sp>
        <p:nvSpPr>
          <p:cNvPr id="31762" name="Text Box 18"/>
          <p:cNvSpPr txBox="1">
            <a:spLocks noChangeArrowheads="1"/>
          </p:cNvSpPr>
          <p:nvPr/>
        </p:nvSpPr>
        <p:spPr bwMode="auto">
          <a:xfrm>
            <a:off x="5867400" y="4860925"/>
            <a:ext cx="4127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H+e</a:t>
            </a:r>
          </a:p>
        </p:txBody>
      </p:sp>
      <p:sp>
        <p:nvSpPr>
          <p:cNvPr id="31763" name="Oval 19"/>
          <p:cNvSpPr>
            <a:spLocks noChangeArrowheads="1"/>
          </p:cNvSpPr>
          <p:nvPr/>
        </p:nvSpPr>
        <p:spPr bwMode="auto">
          <a:xfrm>
            <a:off x="5553075" y="4151313"/>
            <a:ext cx="3355975" cy="2706687"/>
          </a:xfrm>
          <a:prstGeom prst="ellipse">
            <a:avLst/>
          </a:prstGeom>
          <a:noFill/>
          <a:ln w="38100">
            <a:solidFill>
              <a:srgbClr val="CCFFFF"/>
            </a:solidFill>
            <a:round/>
            <a:headEnd type="none" w="sm" len="sm"/>
            <a:tailEnd type="none" w="sm" len="sm"/>
          </a:ln>
        </p:spPr>
        <p:txBody>
          <a:bodyPr anchor="ctr">
            <a:spAutoFit/>
          </a:bodyPr>
          <a:lstStyle/>
          <a:p>
            <a:endParaRPr lang="tr-TR"/>
          </a:p>
        </p:txBody>
      </p:sp>
      <p:sp>
        <p:nvSpPr>
          <p:cNvPr id="31764" name="Rectangle 20"/>
          <p:cNvSpPr>
            <a:spLocks noChangeArrowheads="1"/>
          </p:cNvSpPr>
          <p:nvPr/>
        </p:nvSpPr>
        <p:spPr bwMode="auto">
          <a:xfrm>
            <a:off x="6361113" y="4329113"/>
            <a:ext cx="447675" cy="220662"/>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65" name="Rectangle 21"/>
          <p:cNvSpPr>
            <a:spLocks noChangeArrowheads="1"/>
          </p:cNvSpPr>
          <p:nvPr/>
        </p:nvSpPr>
        <p:spPr bwMode="auto">
          <a:xfrm>
            <a:off x="6146800" y="4510088"/>
            <a:ext cx="463550" cy="177800"/>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66" name="Rectangle 22"/>
          <p:cNvSpPr>
            <a:spLocks noChangeArrowheads="1"/>
          </p:cNvSpPr>
          <p:nvPr/>
        </p:nvSpPr>
        <p:spPr bwMode="auto">
          <a:xfrm>
            <a:off x="6056313" y="4708525"/>
            <a:ext cx="303212" cy="147638"/>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67" name="Rectangle 23"/>
          <p:cNvSpPr>
            <a:spLocks noChangeArrowheads="1"/>
          </p:cNvSpPr>
          <p:nvPr/>
        </p:nvSpPr>
        <p:spPr bwMode="auto">
          <a:xfrm>
            <a:off x="5867400" y="4876800"/>
            <a:ext cx="376238" cy="149225"/>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68" name="Line 24"/>
          <p:cNvSpPr>
            <a:spLocks noChangeShapeType="1"/>
          </p:cNvSpPr>
          <p:nvPr/>
        </p:nvSpPr>
        <p:spPr bwMode="auto">
          <a:xfrm>
            <a:off x="6218238" y="3521075"/>
            <a:ext cx="287337" cy="0"/>
          </a:xfrm>
          <a:prstGeom prst="line">
            <a:avLst/>
          </a:prstGeom>
          <a:noFill/>
          <a:ln w="12700">
            <a:solidFill>
              <a:schemeClr val="tx1"/>
            </a:solidFill>
            <a:round/>
            <a:headEnd type="none" w="sm" len="sm"/>
            <a:tailEnd type="triangle" w="sm" len="sm"/>
          </a:ln>
        </p:spPr>
        <p:txBody>
          <a:bodyPr wrap="none" anchor="ctr">
            <a:spAutoFit/>
          </a:bodyPr>
          <a:lstStyle/>
          <a:p>
            <a:endParaRPr lang="tr-TR"/>
          </a:p>
        </p:txBody>
      </p:sp>
      <p:sp>
        <p:nvSpPr>
          <p:cNvPr id="31769" name="Text Box 25"/>
          <p:cNvSpPr txBox="1">
            <a:spLocks noChangeArrowheads="1"/>
          </p:cNvSpPr>
          <p:nvPr/>
        </p:nvSpPr>
        <p:spPr bwMode="auto">
          <a:xfrm>
            <a:off x="6556375" y="3443288"/>
            <a:ext cx="4381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CO2</a:t>
            </a:r>
          </a:p>
        </p:txBody>
      </p:sp>
      <p:sp>
        <p:nvSpPr>
          <p:cNvPr id="31770" name="Rectangle 26"/>
          <p:cNvSpPr>
            <a:spLocks noChangeArrowheads="1"/>
          </p:cNvSpPr>
          <p:nvPr/>
        </p:nvSpPr>
        <p:spPr bwMode="auto">
          <a:xfrm>
            <a:off x="6542088" y="3468688"/>
            <a:ext cx="428625" cy="231775"/>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71" name="AutoShape 27"/>
          <p:cNvSpPr>
            <a:spLocks noChangeArrowheads="1"/>
          </p:cNvSpPr>
          <p:nvPr/>
        </p:nvSpPr>
        <p:spPr bwMode="auto">
          <a:xfrm>
            <a:off x="5408613" y="358775"/>
            <a:ext cx="74612" cy="593725"/>
          </a:xfrm>
          <a:prstGeom prst="downArrow">
            <a:avLst>
              <a:gd name="adj1" fmla="val 50000"/>
              <a:gd name="adj2" fmla="val 198938"/>
            </a:avLst>
          </a:prstGeom>
          <a:solidFill>
            <a:schemeClr val="accent1"/>
          </a:solidFill>
          <a:ln w="12700">
            <a:solidFill>
              <a:schemeClr val="tx1"/>
            </a:solidFill>
            <a:miter lim="800000"/>
            <a:headEnd type="none" w="sm" len="sm"/>
            <a:tailEnd type="none" w="sm" len="sm"/>
          </a:ln>
        </p:spPr>
        <p:txBody>
          <a:bodyPr wrap="none" anchor="ctr">
            <a:spAutoFit/>
          </a:bodyPr>
          <a:lstStyle/>
          <a:p>
            <a:endParaRPr lang="tr-TR"/>
          </a:p>
        </p:txBody>
      </p:sp>
      <p:sp>
        <p:nvSpPr>
          <p:cNvPr id="31772" name="Text Box 28"/>
          <p:cNvSpPr txBox="1">
            <a:spLocks noChangeArrowheads="1"/>
          </p:cNvSpPr>
          <p:nvPr/>
        </p:nvSpPr>
        <p:spPr bwMode="auto">
          <a:xfrm>
            <a:off x="4957763" y="60325"/>
            <a:ext cx="852487"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GLİKOJEN</a:t>
            </a:r>
          </a:p>
        </p:txBody>
      </p:sp>
      <p:sp>
        <p:nvSpPr>
          <p:cNvPr id="31773" name="Rectangle 29"/>
          <p:cNvSpPr>
            <a:spLocks noChangeArrowheads="1"/>
          </p:cNvSpPr>
          <p:nvPr/>
        </p:nvSpPr>
        <p:spPr bwMode="auto">
          <a:xfrm>
            <a:off x="4926013" y="0"/>
            <a:ext cx="914400" cy="303213"/>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74" name="Text Box 30"/>
          <p:cNvSpPr txBox="1">
            <a:spLocks noChangeArrowheads="1"/>
          </p:cNvSpPr>
          <p:nvPr/>
        </p:nvSpPr>
        <p:spPr bwMode="auto">
          <a:xfrm>
            <a:off x="5083175" y="1000125"/>
            <a:ext cx="696913"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GLİKOZ</a:t>
            </a:r>
          </a:p>
        </p:txBody>
      </p:sp>
      <p:sp>
        <p:nvSpPr>
          <p:cNvPr id="31775" name="Rectangle 31"/>
          <p:cNvSpPr>
            <a:spLocks noChangeArrowheads="1"/>
          </p:cNvSpPr>
          <p:nvPr/>
        </p:nvSpPr>
        <p:spPr bwMode="auto">
          <a:xfrm>
            <a:off x="4976813" y="987425"/>
            <a:ext cx="914400" cy="303213"/>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76" name="AutoShape 32"/>
          <p:cNvSpPr>
            <a:spLocks noChangeArrowheads="1"/>
          </p:cNvSpPr>
          <p:nvPr/>
        </p:nvSpPr>
        <p:spPr bwMode="auto">
          <a:xfrm>
            <a:off x="5408613" y="1330325"/>
            <a:ext cx="74612" cy="881063"/>
          </a:xfrm>
          <a:prstGeom prst="downArrow">
            <a:avLst>
              <a:gd name="adj1" fmla="val 50000"/>
              <a:gd name="adj2" fmla="val 295215"/>
            </a:avLst>
          </a:prstGeom>
          <a:solidFill>
            <a:schemeClr val="accent1"/>
          </a:solidFill>
          <a:ln w="12700">
            <a:solidFill>
              <a:schemeClr val="tx1"/>
            </a:solidFill>
            <a:miter lim="800000"/>
            <a:headEnd type="none" w="sm" len="sm"/>
            <a:tailEnd type="none" w="sm" len="sm"/>
          </a:ln>
        </p:spPr>
        <p:txBody>
          <a:bodyPr wrap="none" anchor="ctr">
            <a:spAutoFit/>
          </a:bodyPr>
          <a:lstStyle/>
          <a:p>
            <a:endParaRPr lang="tr-TR"/>
          </a:p>
        </p:txBody>
      </p:sp>
      <p:sp>
        <p:nvSpPr>
          <p:cNvPr id="31777" name="Text Box 33"/>
          <p:cNvSpPr txBox="1">
            <a:spLocks noChangeArrowheads="1"/>
          </p:cNvSpPr>
          <p:nvPr/>
        </p:nvSpPr>
        <p:spPr bwMode="auto">
          <a:xfrm>
            <a:off x="4994275" y="2220913"/>
            <a:ext cx="1062038"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PİRÜVİK ASİT</a:t>
            </a:r>
          </a:p>
        </p:txBody>
      </p:sp>
      <p:sp>
        <p:nvSpPr>
          <p:cNvPr id="31778" name="Line 34"/>
          <p:cNvSpPr>
            <a:spLocks noChangeShapeType="1"/>
          </p:cNvSpPr>
          <p:nvPr/>
        </p:nvSpPr>
        <p:spPr bwMode="auto">
          <a:xfrm>
            <a:off x="5445125" y="2408238"/>
            <a:ext cx="0" cy="484187"/>
          </a:xfrm>
          <a:prstGeom prst="line">
            <a:avLst/>
          </a:prstGeom>
          <a:noFill/>
          <a:ln w="12700">
            <a:solidFill>
              <a:schemeClr val="tx1"/>
            </a:solidFill>
            <a:round/>
            <a:headEnd type="none" w="sm" len="sm"/>
            <a:tailEnd type="none" w="sm" len="sm"/>
          </a:ln>
        </p:spPr>
        <p:txBody>
          <a:bodyPr wrap="none" anchor="ctr">
            <a:spAutoFit/>
          </a:bodyPr>
          <a:lstStyle/>
          <a:p>
            <a:endParaRPr lang="tr-TR"/>
          </a:p>
        </p:txBody>
      </p:sp>
      <p:sp>
        <p:nvSpPr>
          <p:cNvPr id="31779" name="AutoShape 35"/>
          <p:cNvSpPr>
            <a:spLocks noChangeArrowheads="1"/>
          </p:cNvSpPr>
          <p:nvPr/>
        </p:nvSpPr>
        <p:spPr bwMode="auto">
          <a:xfrm>
            <a:off x="5407025" y="2874963"/>
            <a:ext cx="74613" cy="269875"/>
          </a:xfrm>
          <a:prstGeom prst="downArrow">
            <a:avLst>
              <a:gd name="adj1" fmla="val 50000"/>
              <a:gd name="adj2" fmla="val 90425"/>
            </a:avLst>
          </a:prstGeom>
          <a:solidFill>
            <a:schemeClr val="accent1"/>
          </a:solidFill>
          <a:ln w="12700">
            <a:solidFill>
              <a:schemeClr val="tx1"/>
            </a:solidFill>
            <a:miter lim="800000"/>
            <a:headEnd type="none" w="sm" len="sm"/>
            <a:tailEnd type="none" w="sm" len="sm"/>
          </a:ln>
        </p:spPr>
        <p:txBody>
          <a:bodyPr wrap="none" anchor="ctr">
            <a:spAutoFit/>
          </a:bodyPr>
          <a:lstStyle/>
          <a:p>
            <a:endParaRPr lang="tr-TR"/>
          </a:p>
        </p:txBody>
      </p:sp>
      <p:sp>
        <p:nvSpPr>
          <p:cNvPr id="31780" name="AutoShape 36"/>
          <p:cNvSpPr>
            <a:spLocks noChangeArrowheads="1"/>
          </p:cNvSpPr>
          <p:nvPr/>
        </p:nvSpPr>
        <p:spPr bwMode="auto">
          <a:xfrm>
            <a:off x="5499100" y="2911475"/>
            <a:ext cx="412750" cy="74613"/>
          </a:xfrm>
          <a:prstGeom prst="rightArrow">
            <a:avLst>
              <a:gd name="adj1" fmla="val 50000"/>
              <a:gd name="adj2" fmla="val 138297"/>
            </a:avLst>
          </a:prstGeom>
          <a:solidFill>
            <a:schemeClr val="accent1"/>
          </a:solidFill>
          <a:ln w="12700">
            <a:solidFill>
              <a:schemeClr val="tx1"/>
            </a:solidFill>
            <a:miter lim="800000"/>
            <a:headEnd type="none" w="sm" len="sm"/>
            <a:tailEnd type="none" w="sm" len="sm"/>
          </a:ln>
        </p:spPr>
        <p:txBody>
          <a:bodyPr wrap="none" anchor="ctr">
            <a:spAutoFit/>
          </a:bodyPr>
          <a:lstStyle/>
          <a:p>
            <a:endParaRPr lang="tr-TR"/>
          </a:p>
        </p:txBody>
      </p:sp>
      <p:sp>
        <p:nvSpPr>
          <p:cNvPr id="31781" name="Text Box 37"/>
          <p:cNvSpPr txBox="1">
            <a:spLocks noChangeArrowheads="1"/>
          </p:cNvSpPr>
          <p:nvPr/>
        </p:nvSpPr>
        <p:spPr bwMode="auto">
          <a:xfrm>
            <a:off x="5981700" y="2868613"/>
            <a:ext cx="438150" cy="244475"/>
          </a:xfrm>
          <a:prstGeom prst="rect">
            <a:avLst/>
          </a:prstGeom>
          <a:noFill/>
          <a:ln w="12700">
            <a:noFill/>
            <a:miter lim="800000"/>
            <a:headEnd type="none" w="sm" len="sm"/>
            <a:tailEnd type="none" w="sm" len="sm"/>
          </a:ln>
        </p:spPr>
        <p:txBody>
          <a:bodyPr wrap="none">
            <a:spAutoFit/>
          </a:bodyPr>
          <a:lstStyle/>
          <a:p>
            <a:pPr eaLnBrk="0" hangingPunct="0"/>
            <a:r>
              <a:rPr lang="tr-TR" sz="1000" b="1">
                <a:latin typeface="Times New Roman" pitchFamily="18" charset="0"/>
              </a:rPr>
              <a:t>CO2</a:t>
            </a:r>
          </a:p>
        </p:txBody>
      </p:sp>
      <p:sp>
        <p:nvSpPr>
          <p:cNvPr id="31782" name="Rectangle 38"/>
          <p:cNvSpPr>
            <a:spLocks noChangeArrowheads="1"/>
          </p:cNvSpPr>
          <p:nvPr/>
        </p:nvSpPr>
        <p:spPr bwMode="auto">
          <a:xfrm>
            <a:off x="5949950" y="2838450"/>
            <a:ext cx="661988" cy="265113"/>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83" name="AutoShape 39"/>
          <p:cNvSpPr>
            <a:spLocks/>
          </p:cNvSpPr>
          <p:nvPr/>
        </p:nvSpPr>
        <p:spPr bwMode="auto">
          <a:xfrm>
            <a:off x="3844925" y="0"/>
            <a:ext cx="414338" cy="2570163"/>
          </a:xfrm>
          <a:prstGeom prst="leftBrace">
            <a:avLst>
              <a:gd name="adj1" fmla="val 51692"/>
              <a:gd name="adj2" fmla="val 50000"/>
            </a:avLst>
          </a:prstGeom>
          <a:noFill/>
          <a:ln w="50800">
            <a:solidFill>
              <a:schemeClr val="tx1"/>
            </a:solidFill>
            <a:round/>
            <a:headEnd type="none" w="sm" len="sm"/>
            <a:tailEnd type="none" w="sm" len="sm"/>
          </a:ln>
        </p:spPr>
        <p:txBody>
          <a:bodyPr wrap="none" anchor="ctr">
            <a:spAutoFit/>
          </a:bodyPr>
          <a:lstStyle/>
          <a:p>
            <a:endParaRPr lang="tr-TR"/>
          </a:p>
        </p:txBody>
      </p:sp>
      <p:sp>
        <p:nvSpPr>
          <p:cNvPr id="31784" name="Rectangle 40"/>
          <p:cNvSpPr>
            <a:spLocks noChangeArrowheads="1"/>
          </p:cNvSpPr>
          <p:nvPr/>
        </p:nvSpPr>
        <p:spPr bwMode="auto">
          <a:xfrm>
            <a:off x="5048250" y="2192338"/>
            <a:ext cx="914400" cy="304800"/>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85" name="AutoShape 41"/>
          <p:cNvSpPr>
            <a:spLocks noChangeArrowheads="1"/>
          </p:cNvSpPr>
          <p:nvPr/>
        </p:nvSpPr>
        <p:spPr bwMode="auto">
          <a:xfrm>
            <a:off x="6970713" y="1365250"/>
            <a:ext cx="301625" cy="747713"/>
          </a:xfrm>
          <a:prstGeom prst="curvedRightArrow">
            <a:avLst>
              <a:gd name="adj1" fmla="val 49579"/>
              <a:gd name="adj2" fmla="val 99158"/>
              <a:gd name="adj3" fmla="val 33333"/>
            </a:avLst>
          </a:prstGeom>
          <a:solidFill>
            <a:schemeClr val="accent1"/>
          </a:solidFill>
          <a:ln w="12700">
            <a:solidFill>
              <a:schemeClr val="tx1"/>
            </a:solidFill>
            <a:miter lim="800000"/>
            <a:headEnd type="none" w="sm" len="sm"/>
            <a:tailEnd type="none" w="sm" len="sm"/>
          </a:ln>
        </p:spPr>
        <p:txBody>
          <a:bodyPr anchor="ctr">
            <a:spAutoFit/>
          </a:bodyPr>
          <a:lstStyle/>
          <a:p>
            <a:endParaRPr lang="tr-TR"/>
          </a:p>
        </p:txBody>
      </p:sp>
      <p:sp>
        <p:nvSpPr>
          <p:cNvPr id="31786" name="Text Box 42"/>
          <p:cNvSpPr txBox="1">
            <a:spLocks noChangeArrowheads="1"/>
          </p:cNvSpPr>
          <p:nvPr/>
        </p:nvSpPr>
        <p:spPr bwMode="auto">
          <a:xfrm>
            <a:off x="7346950" y="1255713"/>
            <a:ext cx="917575" cy="942975"/>
          </a:xfrm>
          <a:prstGeom prst="rect">
            <a:avLst/>
          </a:prstGeom>
          <a:noFill/>
          <a:ln w="12700">
            <a:noFill/>
            <a:miter lim="800000"/>
            <a:headEnd type="none" w="sm" len="sm"/>
            <a:tailEnd type="none" w="sm" len="sm"/>
          </a:ln>
        </p:spPr>
        <p:txBody>
          <a:bodyPr wrap="none">
            <a:spAutoFit/>
          </a:bodyPr>
          <a:lstStyle/>
          <a:p>
            <a:pPr eaLnBrk="0" hangingPunct="0"/>
            <a:r>
              <a:rPr lang="tr-TR" sz="1400" b="1">
                <a:latin typeface="Times New Roman" pitchFamily="18" charset="0"/>
              </a:rPr>
              <a:t>ADP + Pİ</a:t>
            </a:r>
          </a:p>
          <a:p>
            <a:pPr eaLnBrk="0" hangingPunct="0"/>
            <a:endParaRPr lang="tr-TR" sz="1400" b="1">
              <a:latin typeface="Times New Roman" pitchFamily="18" charset="0"/>
            </a:endParaRPr>
          </a:p>
          <a:p>
            <a:pPr eaLnBrk="0" hangingPunct="0"/>
            <a:endParaRPr lang="tr-TR" sz="1400" b="1">
              <a:latin typeface="Times New Roman" pitchFamily="18" charset="0"/>
            </a:endParaRPr>
          </a:p>
          <a:p>
            <a:pPr eaLnBrk="0" hangingPunct="0"/>
            <a:r>
              <a:rPr lang="tr-TR" sz="1400" b="1">
                <a:latin typeface="Times New Roman" pitchFamily="18" charset="0"/>
              </a:rPr>
              <a:t>    ATP</a:t>
            </a:r>
          </a:p>
        </p:txBody>
      </p:sp>
      <p:sp>
        <p:nvSpPr>
          <p:cNvPr id="31787" name="Rectangle 43"/>
          <p:cNvSpPr>
            <a:spLocks noChangeArrowheads="1"/>
          </p:cNvSpPr>
          <p:nvPr/>
        </p:nvSpPr>
        <p:spPr bwMode="auto">
          <a:xfrm>
            <a:off x="7367588" y="1814513"/>
            <a:ext cx="914400" cy="411162"/>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88" name="Rectangle 44"/>
          <p:cNvSpPr>
            <a:spLocks noChangeArrowheads="1"/>
          </p:cNvSpPr>
          <p:nvPr/>
        </p:nvSpPr>
        <p:spPr bwMode="auto">
          <a:xfrm>
            <a:off x="7348538" y="1239838"/>
            <a:ext cx="914400" cy="357187"/>
          </a:xfrm>
          <a:prstGeom prst="rect">
            <a:avLst/>
          </a:prstGeom>
          <a:noFill/>
          <a:ln w="12700">
            <a:solidFill>
              <a:schemeClr val="tx1"/>
            </a:solidFill>
            <a:miter lim="800000"/>
            <a:headEnd type="none" w="sm" len="sm"/>
            <a:tailEnd type="none" w="sm" len="sm"/>
          </a:ln>
        </p:spPr>
        <p:txBody>
          <a:bodyPr anchor="ctr">
            <a:spAutoFit/>
          </a:bodyPr>
          <a:lstStyle/>
          <a:p>
            <a:endParaRPr lang="tr-TR"/>
          </a:p>
        </p:txBody>
      </p:sp>
      <p:sp>
        <p:nvSpPr>
          <p:cNvPr id="31789" name="Rectangle 45"/>
          <p:cNvSpPr>
            <a:spLocks noChangeArrowheads="1"/>
          </p:cNvSpPr>
          <p:nvPr/>
        </p:nvSpPr>
        <p:spPr bwMode="auto">
          <a:xfrm>
            <a:off x="2133600" y="966788"/>
            <a:ext cx="1295400" cy="530225"/>
          </a:xfrm>
          <a:prstGeom prst="rect">
            <a:avLst/>
          </a:prstGeom>
          <a:solidFill>
            <a:srgbClr val="800080"/>
          </a:solidFill>
          <a:ln w="12700">
            <a:solidFill>
              <a:schemeClr val="tx1"/>
            </a:solidFill>
            <a:miter lim="800000"/>
            <a:headEnd type="none" w="sm" len="sm"/>
            <a:tailEnd type="none" w="sm" len="sm"/>
          </a:ln>
        </p:spPr>
        <p:txBody>
          <a:bodyPr wrap="none" anchor="ctr">
            <a:spAutoFit/>
          </a:bodyPr>
          <a:lstStyle/>
          <a:p>
            <a:pPr algn="ctr" eaLnBrk="0" hangingPunct="0">
              <a:defRPr/>
            </a:pPr>
            <a:r>
              <a:rPr lang="tr-TR" sz="1400" b="1" dirty="0">
                <a:solidFill>
                  <a:schemeClr val="accent3"/>
                </a:solidFill>
                <a:latin typeface="Times New Roman" charset="0"/>
              </a:rPr>
              <a:t>ANAEROBİK</a:t>
            </a:r>
          </a:p>
          <a:p>
            <a:pPr algn="ctr" eaLnBrk="0" hangingPunct="0">
              <a:defRPr/>
            </a:pPr>
            <a:r>
              <a:rPr lang="tr-TR" sz="1400" b="1" dirty="0">
                <a:solidFill>
                  <a:schemeClr val="accent3"/>
                </a:solidFill>
                <a:latin typeface="Times New Roman" charset="0"/>
              </a:rPr>
              <a:t>GLİKOZ</a:t>
            </a:r>
          </a:p>
        </p:txBody>
      </p:sp>
      <p:sp>
        <p:nvSpPr>
          <p:cNvPr id="31790" name="Rectangle 46"/>
          <p:cNvSpPr>
            <a:spLocks noChangeArrowheads="1"/>
          </p:cNvSpPr>
          <p:nvPr/>
        </p:nvSpPr>
        <p:spPr bwMode="auto">
          <a:xfrm>
            <a:off x="2347913" y="2814638"/>
            <a:ext cx="1008062" cy="317500"/>
          </a:xfrm>
          <a:prstGeom prst="rect">
            <a:avLst/>
          </a:prstGeom>
          <a:solidFill>
            <a:srgbClr val="003300"/>
          </a:solidFill>
          <a:ln w="12700">
            <a:solidFill>
              <a:schemeClr val="tx1"/>
            </a:solidFill>
            <a:miter lim="800000"/>
            <a:headEnd type="none" w="sm" len="sm"/>
            <a:tailEnd type="none" w="sm" len="sm"/>
          </a:ln>
        </p:spPr>
        <p:txBody>
          <a:bodyPr wrap="none" anchor="ctr">
            <a:spAutoFit/>
          </a:bodyPr>
          <a:lstStyle/>
          <a:p>
            <a:pPr algn="ctr" eaLnBrk="0" hangingPunct="0">
              <a:defRPr/>
            </a:pPr>
            <a:r>
              <a:rPr lang="tr-TR" sz="1400" b="1" dirty="0">
                <a:solidFill>
                  <a:schemeClr val="accent3"/>
                </a:solidFill>
                <a:latin typeface="Times New Roman" charset="0"/>
              </a:rPr>
              <a:t>PROTEİN</a:t>
            </a:r>
          </a:p>
        </p:txBody>
      </p:sp>
      <p:sp>
        <p:nvSpPr>
          <p:cNvPr id="31791" name="Rectangle 47"/>
          <p:cNvSpPr>
            <a:spLocks noChangeArrowheads="1"/>
          </p:cNvSpPr>
          <p:nvPr/>
        </p:nvSpPr>
        <p:spPr bwMode="auto">
          <a:xfrm>
            <a:off x="2205038" y="3694113"/>
            <a:ext cx="968375" cy="317500"/>
          </a:xfrm>
          <a:prstGeom prst="rect">
            <a:avLst/>
          </a:prstGeom>
          <a:solidFill>
            <a:srgbClr val="FF6600"/>
          </a:solidFill>
          <a:ln w="12700">
            <a:solidFill>
              <a:schemeClr val="tx1"/>
            </a:solidFill>
            <a:miter lim="800000"/>
            <a:headEnd type="none" w="sm" len="sm"/>
            <a:tailEnd type="none" w="sm" len="sm"/>
          </a:ln>
        </p:spPr>
        <p:txBody>
          <a:bodyPr wrap="none" anchor="ctr">
            <a:spAutoFit/>
          </a:bodyPr>
          <a:lstStyle/>
          <a:p>
            <a:pPr algn="ctr" eaLnBrk="0" hangingPunct="0"/>
            <a:r>
              <a:rPr lang="tr-TR" sz="1400" b="1">
                <a:latin typeface="Times New Roman" pitchFamily="18" charset="0"/>
              </a:rPr>
              <a:t>YAĞLAR</a:t>
            </a:r>
          </a:p>
        </p:txBody>
      </p:sp>
      <p:sp>
        <p:nvSpPr>
          <p:cNvPr id="31792" name="Line 48"/>
          <p:cNvSpPr>
            <a:spLocks noChangeShapeType="1"/>
          </p:cNvSpPr>
          <p:nvPr/>
        </p:nvSpPr>
        <p:spPr bwMode="auto">
          <a:xfrm>
            <a:off x="3395663" y="3000375"/>
            <a:ext cx="1295400" cy="468313"/>
          </a:xfrm>
          <a:prstGeom prst="line">
            <a:avLst/>
          </a:prstGeom>
          <a:noFill/>
          <a:ln w="44450">
            <a:solidFill>
              <a:schemeClr val="tx1"/>
            </a:solidFill>
            <a:round/>
            <a:headEnd type="none" w="sm" len="sm"/>
            <a:tailEnd type="triangle" w="sm" len="sm"/>
          </a:ln>
        </p:spPr>
        <p:txBody>
          <a:bodyPr anchor="ctr">
            <a:spAutoFit/>
          </a:bodyPr>
          <a:lstStyle/>
          <a:p>
            <a:endParaRPr lang="tr-TR"/>
          </a:p>
        </p:txBody>
      </p:sp>
      <p:sp>
        <p:nvSpPr>
          <p:cNvPr id="31793" name="Line 49"/>
          <p:cNvSpPr>
            <a:spLocks noChangeShapeType="1"/>
          </p:cNvSpPr>
          <p:nvPr/>
        </p:nvSpPr>
        <p:spPr bwMode="auto">
          <a:xfrm>
            <a:off x="3551238" y="3844925"/>
            <a:ext cx="646112" cy="1588"/>
          </a:xfrm>
          <a:prstGeom prst="line">
            <a:avLst/>
          </a:prstGeom>
          <a:noFill/>
          <a:ln w="44450">
            <a:solidFill>
              <a:schemeClr val="tx1"/>
            </a:solidFill>
            <a:round/>
            <a:headEnd type="none" w="sm" len="sm"/>
            <a:tailEnd type="triangle" w="sm" len="sm"/>
          </a:ln>
        </p:spPr>
        <p:txBody>
          <a:bodyPr anchor="ctr">
            <a:spAutoFit/>
          </a:bodyPr>
          <a:lstStyle/>
          <a:p>
            <a:endParaRPr lang="tr-TR"/>
          </a:p>
        </p:txBody>
      </p:sp>
      <p:sp>
        <p:nvSpPr>
          <p:cNvPr id="31794" name="Text Box 50"/>
          <p:cNvSpPr txBox="1">
            <a:spLocks noChangeArrowheads="1"/>
          </p:cNvSpPr>
          <p:nvPr/>
        </p:nvSpPr>
        <p:spPr bwMode="auto">
          <a:xfrm>
            <a:off x="66675" y="5392738"/>
            <a:ext cx="4291013" cy="830262"/>
          </a:xfrm>
          <a:prstGeom prst="rect">
            <a:avLst/>
          </a:prstGeom>
          <a:noFill/>
          <a:ln w="12700">
            <a:noFill/>
            <a:miter lim="800000"/>
            <a:headEnd type="none" w="sm" len="sm"/>
            <a:tailEnd type="none" w="sm" len="sm"/>
          </a:ln>
        </p:spPr>
        <p:txBody>
          <a:bodyPr wrap="none">
            <a:spAutoFit/>
          </a:bodyPr>
          <a:lstStyle/>
          <a:p>
            <a:pPr eaLnBrk="0" hangingPunct="0"/>
            <a:r>
              <a:rPr lang="tr-TR" sz="2400" b="1">
                <a:latin typeface="Times New Roman" pitchFamily="18" charset="0"/>
              </a:rPr>
              <a:t>O</a:t>
            </a:r>
            <a:r>
              <a:rPr lang="tr-TR" sz="1600" b="1">
                <a:latin typeface="Times New Roman" pitchFamily="18" charset="0"/>
              </a:rPr>
              <a:t>2</a:t>
            </a:r>
            <a:r>
              <a:rPr lang="tr-TR" sz="2400" b="1">
                <a:latin typeface="Times New Roman" pitchFamily="18" charset="0"/>
              </a:rPr>
              <a:t> (AEROBİK) SİSTEMİNİN </a:t>
            </a:r>
          </a:p>
          <a:p>
            <a:pPr eaLnBrk="0" hangingPunct="0"/>
            <a:r>
              <a:rPr lang="tr-TR" sz="2400" b="1">
                <a:latin typeface="Times New Roman" pitchFamily="18" charset="0"/>
              </a:rPr>
              <a:t>BİR ÖZETİ</a:t>
            </a:r>
          </a:p>
        </p:txBody>
      </p:sp>
      <p:sp>
        <p:nvSpPr>
          <p:cNvPr id="31795" name="Oval 51"/>
          <p:cNvSpPr>
            <a:spLocks noChangeArrowheads="1"/>
          </p:cNvSpPr>
          <p:nvPr/>
        </p:nvSpPr>
        <p:spPr bwMode="auto">
          <a:xfrm>
            <a:off x="658813" y="3148013"/>
            <a:ext cx="701675" cy="561975"/>
          </a:xfrm>
          <a:prstGeom prst="ellipse">
            <a:avLst/>
          </a:prstGeom>
          <a:solidFill>
            <a:schemeClr val="accent1"/>
          </a:solidFill>
          <a:ln w="12700">
            <a:solidFill>
              <a:schemeClr val="tx1"/>
            </a:solidFill>
            <a:round/>
            <a:headEnd type="none" w="sm" len="sm"/>
            <a:tailEnd type="none" w="sm" len="sm"/>
          </a:ln>
        </p:spPr>
        <p:txBody>
          <a:bodyPr wrap="none" anchor="ctr">
            <a:spAutoFit/>
          </a:bodyPr>
          <a:lstStyle/>
          <a:p>
            <a:pPr algn="ctr" eaLnBrk="0" hangingPunct="0"/>
            <a:r>
              <a:rPr lang="tr-TR" sz="2000" b="1">
                <a:latin typeface="Times New Roman" pitchFamily="18" charset="0"/>
              </a:rPr>
              <a:t>O</a:t>
            </a:r>
            <a:r>
              <a:rPr lang="tr-TR" sz="1600" b="1">
                <a:latin typeface="Times New Roman" pitchFamily="18" charset="0"/>
              </a:rPr>
              <a:t>2</a:t>
            </a:r>
            <a:endParaRPr lang="tr-TR" sz="2000" b="1">
              <a:latin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1066800" y="1143000"/>
            <a:ext cx="7315200" cy="4572000"/>
          </a:xfrm>
        </p:spPr>
        <p:txBody>
          <a:bodyPr/>
          <a:lstStyle/>
          <a:p>
            <a:pPr algn="just" eaLnBrk="1" hangingPunct="1">
              <a:lnSpc>
                <a:spcPct val="90000"/>
              </a:lnSpc>
              <a:buFont typeface="Wingdings" pitchFamily="2" charset="2"/>
              <a:buNone/>
            </a:pPr>
            <a:r>
              <a:rPr lang="tr-TR" smtClean="0"/>
              <a:t>		</a:t>
            </a:r>
            <a:r>
              <a:rPr lang="tr-TR" sz="3600" smtClean="0">
                <a:cs typeface="Times New Roman" pitchFamily="18" charset="0"/>
              </a:rPr>
              <a:t>Dinlenme ve antrenman koşullarında anaerobik ve aerobik sistemlerin belirlenmesi aşağıdaki üç önemli faktörle ilişkilidir</a:t>
            </a:r>
            <a:r>
              <a:rPr lang="tr-TR" sz="3600" smtClean="0"/>
              <a:t>;</a:t>
            </a:r>
          </a:p>
          <a:p>
            <a:pPr algn="just" eaLnBrk="1" hangingPunct="1">
              <a:lnSpc>
                <a:spcPct val="90000"/>
              </a:lnSpc>
              <a:buFont typeface="Wingdings" pitchFamily="2" charset="2"/>
              <a:buNone/>
            </a:pPr>
            <a:endParaRPr lang="tr-TR" sz="3600" smtClean="0"/>
          </a:p>
          <a:p>
            <a:pPr algn="just" eaLnBrk="1" hangingPunct="1">
              <a:lnSpc>
                <a:spcPct val="90000"/>
              </a:lnSpc>
            </a:pPr>
            <a:r>
              <a:rPr lang="tr-TR" smtClean="0"/>
              <a:t>Parçalanan</a:t>
            </a:r>
            <a:r>
              <a:rPr lang="tr-TR" smtClean="0">
                <a:cs typeface="Times New Roman" pitchFamily="18" charset="0"/>
              </a:rPr>
              <a:t> besinlerin türü</a:t>
            </a:r>
            <a:endParaRPr lang="tr-TR" smtClean="0"/>
          </a:p>
          <a:p>
            <a:pPr algn="just" eaLnBrk="1" hangingPunct="1">
              <a:lnSpc>
                <a:spcPct val="90000"/>
              </a:lnSpc>
            </a:pPr>
            <a:r>
              <a:rPr lang="tr-TR" smtClean="0">
                <a:cs typeface="Times New Roman" pitchFamily="18" charset="0"/>
              </a:rPr>
              <a:t>Bunların her iki sistemde oynadığı rol</a:t>
            </a:r>
            <a:endParaRPr lang="tr-TR" smtClean="0"/>
          </a:p>
          <a:p>
            <a:pPr algn="just" eaLnBrk="1" hangingPunct="1">
              <a:lnSpc>
                <a:spcPct val="90000"/>
              </a:lnSpc>
            </a:pPr>
            <a:r>
              <a:rPr lang="tr-TR" smtClean="0">
                <a:cs typeface="Times New Roman" pitchFamily="18" charset="0"/>
              </a:rPr>
              <a:t>Kandaki laktik asit oranı</a:t>
            </a:r>
            <a:r>
              <a:rPr lang="tr-TR" smtClean="0"/>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1699</Words>
  <Application>Microsoft Office PowerPoint</Application>
  <PresentationFormat>Ekran Gösterisi (4:3)</PresentationFormat>
  <Paragraphs>345</Paragraphs>
  <Slides>53</Slides>
  <Notes>16</Notes>
  <HiddenSlides>0</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53</vt:i4>
      </vt:variant>
    </vt:vector>
  </HeadingPairs>
  <TitlesOfParts>
    <vt:vector size="56" baseType="lpstr">
      <vt:lpstr>Ofis Teması</vt:lpstr>
      <vt:lpstr>Bit Eşlem Resmi</vt:lpstr>
      <vt:lpstr>Document</vt:lpstr>
      <vt:lpstr>EGZERSİZ FİZYOLOJİSİ</vt:lpstr>
      <vt:lpstr>Slayt 2</vt:lpstr>
      <vt:lpstr>Egzersiz ve Spor Fizyolojisi </vt:lpstr>
      <vt:lpstr>Vücutta bulunan moleküllerin sınıflandırılması</vt:lpstr>
      <vt:lpstr>Slayt 5</vt:lpstr>
      <vt:lpstr>Biyolojik Enerji Devri</vt:lpstr>
      <vt:lpstr>Adenozin Trifosfat ATP </vt:lpstr>
      <vt:lpstr>Slayt 8</vt:lpstr>
      <vt:lpstr>Slayt 9</vt:lpstr>
      <vt:lpstr>ANTRENMAN (Egzersiz)</vt:lpstr>
      <vt:lpstr>Kısa Süreli Egzersizler</vt:lpstr>
      <vt:lpstr>Uzun Süreli Egzersizler</vt:lpstr>
      <vt:lpstr>Koşu Ekonomisi</vt:lpstr>
      <vt:lpstr>KAYAN FLAMENTLER TEORİSİ</vt:lpstr>
      <vt:lpstr>Kas lifi sınıflandırılması ve özellikleri :</vt:lpstr>
      <vt:lpstr>Lif tipleri ve performans</vt:lpstr>
      <vt:lpstr>Slayt 17</vt:lpstr>
      <vt:lpstr>KAS HİPERTROFİSİ</vt:lpstr>
      <vt:lpstr>Hipertrofi ile liflerde;</vt:lpstr>
      <vt:lpstr>KAS ATROFİSİ</vt:lpstr>
      <vt:lpstr>Sinir sisteminin temel fonksiyonları</vt:lpstr>
      <vt:lpstr>Nöronların Sınıflandırılması</vt:lpstr>
      <vt:lpstr>Kasın Duyu Reseptörleri</vt:lpstr>
      <vt:lpstr>VESTİBULAR ORGAN  (iç Kulak Denge Organı)</vt:lpstr>
      <vt:lpstr>KİNESTETİK DUYU</vt:lpstr>
      <vt:lpstr>Kasın Duyu Organları </vt:lpstr>
      <vt:lpstr>Slayt 27</vt:lpstr>
      <vt:lpstr>   Solunum sisteminin en önemli görevleri ise;</vt:lpstr>
      <vt:lpstr>Slayt 29</vt:lpstr>
      <vt:lpstr>Sabit bir yük altında egzersize solunumsal cevap üç safhada oluşur:</vt:lpstr>
      <vt:lpstr> 2 ) Birinci safhayı takiben yavaş bir artış (yavaş    komponent),</vt:lpstr>
      <vt:lpstr>Egzersizde solunumun yanıtı ve ventilasyonda değişme</vt:lpstr>
      <vt:lpstr>Egzersizden Sonra Ventilasyon</vt:lpstr>
      <vt:lpstr>Anaerobik Eşik</vt:lpstr>
      <vt:lpstr>Slayt 35</vt:lpstr>
      <vt:lpstr>Slayt 36</vt:lpstr>
      <vt:lpstr>KALP ATIM HIZI ve EGZERSİZ</vt:lpstr>
      <vt:lpstr>Slayt 38</vt:lpstr>
      <vt:lpstr>EGZERSİZDEN SONRA  NABZIN NORMALE DÖNÜŞÜ </vt:lpstr>
      <vt:lpstr>EGZERSİZ SIRASINDA  KALP ATIM HIZININ KONTROLÜ </vt:lpstr>
      <vt:lpstr>Slayt 41</vt:lpstr>
      <vt:lpstr>EGZERSİZ SIRASINDA  KALP ATIM HIZININ KONTROLÜ</vt:lpstr>
      <vt:lpstr>Slayt 43</vt:lpstr>
      <vt:lpstr>   Bir antrenör ve beden eğitimci kalp atım sayısını kullanarak;  </vt:lpstr>
      <vt:lpstr>EGZERSİZİN DOLAŞIM SİSTEMİNE KRONİK ETKİLERİ </vt:lpstr>
      <vt:lpstr>EGZERSİZİN DOLAŞIM SİSTEMİNE KRONİK ETKİLERİ </vt:lpstr>
      <vt:lpstr>EGZERSİZİN DOLAŞIM SİSTEMİNE KRONİK ETKİLERİ </vt:lpstr>
      <vt:lpstr>Slayt 48</vt:lpstr>
      <vt:lpstr>Slayt 49</vt:lpstr>
      <vt:lpstr>Slayt 50</vt:lpstr>
      <vt:lpstr>Slayt 51</vt:lpstr>
      <vt:lpstr>Slayt 52</vt:lpstr>
      <vt:lpstr>Slayt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 FİZYOLOJİSİ</dc:title>
  <dc:creator>hbvneu</dc:creator>
  <cp:lastModifiedBy>hbvneu</cp:lastModifiedBy>
  <cp:revision>10</cp:revision>
  <dcterms:created xsi:type="dcterms:W3CDTF">2015-12-14T07:18:37Z</dcterms:created>
  <dcterms:modified xsi:type="dcterms:W3CDTF">2016-11-03T10:29:33Z</dcterms:modified>
</cp:coreProperties>
</file>