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6" d="100"/>
          <a:sy n="106" d="100"/>
        </p:scale>
        <p:origin x="-168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66ED2732-2C29-409F-B473-CDBAF11787D4}" type="datetimeFigureOut">
              <a:rPr lang="tr-TR" smtClean="0"/>
              <a:pPr/>
              <a:t>24.04.2017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340F05B9-6B53-43CC-9966-B531321E1796}"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66ED2732-2C29-409F-B473-CDBAF11787D4}" type="datetimeFigureOut">
              <a:rPr lang="tr-TR" smtClean="0"/>
              <a:pPr/>
              <a:t>24.04.2017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340F05B9-6B53-43CC-9966-B531321E1796}"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66ED2732-2C29-409F-B473-CDBAF11787D4}" type="datetimeFigureOut">
              <a:rPr lang="tr-TR" smtClean="0"/>
              <a:pPr/>
              <a:t>24.04.2017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340F05B9-6B53-43CC-9966-B531321E1796}"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66ED2732-2C29-409F-B473-CDBAF11787D4}" type="datetimeFigureOut">
              <a:rPr lang="tr-TR" smtClean="0"/>
              <a:pPr/>
              <a:t>24.04.2017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340F05B9-6B53-43CC-9966-B531321E1796}"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66ED2732-2C29-409F-B473-CDBAF11787D4}" type="datetimeFigureOut">
              <a:rPr lang="tr-TR" smtClean="0"/>
              <a:pPr/>
              <a:t>24.04.2017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340F05B9-6B53-43CC-9966-B531321E1796}"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66ED2732-2C29-409F-B473-CDBAF11787D4}" type="datetimeFigureOut">
              <a:rPr lang="tr-TR" smtClean="0"/>
              <a:pPr/>
              <a:t>24.04.2017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340F05B9-6B53-43CC-9966-B531321E1796}"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66ED2732-2C29-409F-B473-CDBAF11787D4}" type="datetimeFigureOut">
              <a:rPr lang="tr-TR" smtClean="0"/>
              <a:pPr/>
              <a:t>24.04.2017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340F05B9-6B53-43CC-9966-B531321E1796}"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66ED2732-2C29-409F-B473-CDBAF11787D4}" type="datetimeFigureOut">
              <a:rPr lang="tr-TR" smtClean="0"/>
              <a:pPr/>
              <a:t>24.04.2017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340F05B9-6B53-43CC-9966-B531321E1796}"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66ED2732-2C29-409F-B473-CDBAF11787D4}" type="datetimeFigureOut">
              <a:rPr lang="tr-TR" smtClean="0"/>
              <a:pPr/>
              <a:t>24.04.2017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340F05B9-6B53-43CC-9966-B531321E1796}"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66ED2732-2C29-409F-B473-CDBAF11787D4}" type="datetimeFigureOut">
              <a:rPr lang="tr-TR" smtClean="0"/>
              <a:pPr/>
              <a:t>24.04.2017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340F05B9-6B53-43CC-9966-B531321E1796}"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66ED2732-2C29-409F-B473-CDBAF11787D4}" type="datetimeFigureOut">
              <a:rPr lang="tr-TR" smtClean="0"/>
              <a:pPr/>
              <a:t>24.04.2017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340F05B9-6B53-43CC-9966-B531321E1796}"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6ED2732-2C29-409F-B473-CDBAF11787D4}" type="datetimeFigureOut">
              <a:rPr lang="tr-TR" smtClean="0"/>
              <a:pPr/>
              <a:t>24.04.2017</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40F05B9-6B53-43CC-9966-B531321E1796}"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ARAŞTIRMA MODELİ</a:t>
            </a:r>
            <a:endParaRPr lang="tr-TR" dirty="0"/>
          </a:p>
        </p:txBody>
      </p:sp>
      <p:sp>
        <p:nvSpPr>
          <p:cNvPr id="3" name="2 Alt Başlık"/>
          <p:cNvSpPr>
            <a:spLocks noGrp="1"/>
          </p:cNvSpPr>
          <p:nvPr>
            <p:ph type="subTitle" idx="1"/>
          </p:nvPr>
        </p:nvSpPr>
        <p:spPr/>
        <p:txBody>
          <a:bodyPr/>
          <a:lstStyle/>
          <a:p>
            <a:r>
              <a:rPr lang="tr-TR" dirty="0" smtClean="0"/>
              <a:t>9. Hafta</a:t>
            </a: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Örneklem Belirleme Süreci</a:t>
            </a:r>
            <a:endParaRPr lang="tr-TR" dirty="0"/>
          </a:p>
        </p:txBody>
      </p:sp>
      <p:sp>
        <p:nvSpPr>
          <p:cNvPr id="3" name="2 İçerik Yer Tutucusu"/>
          <p:cNvSpPr>
            <a:spLocks noGrp="1"/>
          </p:cNvSpPr>
          <p:nvPr>
            <p:ph idx="1"/>
          </p:nvPr>
        </p:nvSpPr>
        <p:spPr/>
        <p:txBody>
          <a:bodyPr>
            <a:normAutofit fontScale="70000" lnSpcReduction="20000"/>
          </a:bodyPr>
          <a:lstStyle/>
          <a:p>
            <a:pPr>
              <a:lnSpc>
                <a:spcPct val="120000"/>
              </a:lnSpc>
            </a:pPr>
            <a:r>
              <a:rPr lang="tr-TR" dirty="0" smtClean="0"/>
              <a:t>Evrenden örneklem alma işlemidir. Örneklem almanın belli kuralları vardır ve temel kural yansızlıktır.  Seçilmiş ve seçildiği evreni temsil yeterliliği kabul edilen küçük kümedir.</a:t>
            </a:r>
          </a:p>
          <a:p>
            <a:pPr>
              <a:lnSpc>
                <a:spcPct val="120000"/>
              </a:lnSpc>
            </a:pPr>
            <a:r>
              <a:rPr lang="tr-TR" dirty="0" smtClean="0"/>
              <a:t>Elemanları </a:t>
            </a:r>
            <a:r>
              <a:rPr lang="tr-TR" dirty="0" smtClean="0">
                <a:solidFill>
                  <a:srgbClr val="FF00FF"/>
                </a:solidFill>
              </a:rPr>
              <a:t>benzeşik </a:t>
            </a:r>
            <a:r>
              <a:rPr lang="tr-TR" dirty="0" smtClean="0"/>
              <a:t>evrenler için </a:t>
            </a:r>
            <a:r>
              <a:rPr lang="tr-TR" dirty="0" smtClean="0">
                <a:solidFill>
                  <a:srgbClr val="FF00FF"/>
                </a:solidFill>
              </a:rPr>
              <a:t>şans</a:t>
            </a:r>
            <a:r>
              <a:rPr lang="tr-TR" dirty="0" smtClean="0"/>
              <a:t> (</a:t>
            </a:r>
            <a:r>
              <a:rPr lang="tr-TR" dirty="0" err="1" smtClean="0"/>
              <a:t>random</a:t>
            </a:r>
            <a:r>
              <a:rPr lang="tr-TR" dirty="0" smtClean="0"/>
              <a:t>) örnekleme, </a:t>
            </a:r>
          </a:p>
          <a:p>
            <a:pPr>
              <a:lnSpc>
                <a:spcPct val="120000"/>
              </a:lnSpc>
            </a:pPr>
            <a:r>
              <a:rPr lang="tr-TR" dirty="0" smtClean="0"/>
              <a:t>Elemanları </a:t>
            </a:r>
            <a:r>
              <a:rPr lang="tr-TR" dirty="0" smtClean="0">
                <a:solidFill>
                  <a:srgbClr val="FF00FF"/>
                </a:solidFill>
              </a:rPr>
              <a:t>listelemiş</a:t>
            </a:r>
            <a:r>
              <a:rPr lang="tr-TR" dirty="0" smtClean="0"/>
              <a:t> evrenler için </a:t>
            </a:r>
            <a:r>
              <a:rPr lang="tr-TR" dirty="0" smtClean="0">
                <a:solidFill>
                  <a:srgbClr val="FF00FF"/>
                </a:solidFill>
              </a:rPr>
              <a:t>sistematik</a:t>
            </a:r>
            <a:r>
              <a:rPr lang="tr-TR" dirty="0" smtClean="0"/>
              <a:t> örnekleme,</a:t>
            </a:r>
          </a:p>
          <a:p>
            <a:pPr>
              <a:lnSpc>
                <a:spcPct val="120000"/>
              </a:lnSpc>
            </a:pPr>
            <a:r>
              <a:rPr lang="tr-TR" dirty="0" smtClean="0"/>
              <a:t>Elemanları </a:t>
            </a:r>
            <a:r>
              <a:rPr lang="tr-TR" dirty="0" smtClean="0">
                <a:solidFill>
                  <a:srgbClr val="FF00FF"/>
                </a:solidFill>
              </a:rPr>
              <a:t>gruplanmış</a:t>
            </a:r>
            <a:r>
              <a:rPr lang="tr-TR" dirty="0" smtClean="0"/>
              <a:t> evrenler için </a:t>
            </a:r>
            <a:r>
              <a:rPr lang="tr-TR" dirty="0" smtClean="0">
                <a:solidFill>
                  <a:srgbClr val="FF00FF"/>
                </a:solidFill>
              </a:rPr>
              <a:t>küme</a:t>
            </a:r>
            <a:r>
              <a:rPr lang="tr-TR" dirty="0" smtClean="0"/>
              <a:t> örnekleme,</a:t>
            </a:r>
          </a:p>
          <a:p>
            <a:pPr>
              <a:lnSpc>
                <a:spcPct val="120000"/>
              </a:lnSpc>
            </a:pPr>
            <a:r>
              <a:rPr lang="tr-TR" dirty="0" smtClean="0"/>
              <a:t>Elemanları </a:t>
            </a:r>
            <a:r>
              <a:rPr lang="tr-TR" dirty="0" smtClean="0">
                <a:solidFill>
                  <a:srgbClr val="FF00FF"/>
                </a:solidFill>
              </a:rPr>
              <a:t>dağınık</a:t>
            </a:r>
            <a:r>
              <a:rPr lang="tr-TR" dirty="0" smtClean="0"/>
              <a:t> evrenler için </a:t>
            </a:r>
            <a:r>
              <a:rPr lang="tr-TR" dirty="0" smtClean="0">
                <a:solidFill>
                  <a:srgbClr val="FF00FF"/>
                </a:solidFill>
              </a:rPr>
              <a:t>tabakalama</a:t>
            </a:r>
            <a:r>
              <a:rPr lang="tr-TR" dirty="0" smtClean="0"/>
              <a:t> örnekleme</a:t>
            </a:r>
          </a:p>
          <a:p>
            <a:pPr>
              <a:lnSpc>
                <a:spcPct val="120000"/>
              </a:lnSpc>
              <a:buNone/>
            </a:pPr>
            <a:r>
              <a:rPr lang="tr-TR" dirty="0" smtClean="0"/>
              <a:t>tekniklerini kullanmak daha uygun olabilir.</a:t>
            </a:r>
          </a:p>
          <a:p>
            <a:pPr>
              <a:lnSpc>
                <a:spcPct val="120000"/>
              </a:lnSpc>
            </a:pPr>
            <a:r>
              <a:rPr lang="tr-TR" dirty="0" smtClean="0">
                <a:solidFill>
                  <a:srgbClr val="FF0000"/>
                </a:solidFill>
              </a:rPr>
              <a:t>Araştırmacı örnekleme yöntemini mükemmel bir şekilde seçse bile, evreni tam olarak temsil etmesi mümkün değildir. Mutlaka bir şans faktörü işin içerisindedir. Bilimsel bilgilere “kesin” ya da “mutlak” olarak bakamayışımızın temel nedeni de budur.</a:t>
            </a:r>
          </a:p>
          <a:p>
            <a:pPr>
              <a:lnSpc>
                <a:spcPct val="120000"/>
              </a:lnSpc>
            </a:pP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İYİ BİR ÖRNEKLEME YAPILABİLMESİ İÇİN</a:t>
            </a:r>
            <a:endParaRPr lang="tr-TR" dirty="0"/>
          </a:p>
        </p:txBody>
      </p:sp>
      <p:sp>
        <p:nvSpPr>
          <p:cNvPr id="3" name="2 İçerik Yer Tutucusu"/>
          <p:cNvSpPr>
            <a:spLocks noGrp="1"/>
          </p:cNvSpPr>
          <p:nvPr>
            <p:ph idx="1"/>
          </p:nvPr>
        </p:nvSpPr>
        <p:spPr/>
        <p:txBody>
          <a:bodyPr/>
          <a:lstStyle/>
          <a:p>
            <a:r>
              <a:rPr lang="tr-TR" dirty="0" smtClean="0"/>
              <a:t>Çalışma evreninin tanımlanması</a:t>
            </a:r>
          </a:p>
          <a:p>
            <a:r>
              <a:rPr lang="tr-TR" dirty="0" smtClean="0"/>
              <a:t>Evrendekilerin listelenmesi</a:t>
            </a:r>
          </a:p>
          <a:p>
            <a:r>
              <a:rPr lang="tr-TR" dirty="0" smtClean="0"/>
              <a:t>Örnekleme türünün belirlenmesi</a:t>
            </a:r>
          </a:p>
          <a:p>
            <a:r>
              <a:rPr lang="tr-TR" dirty="0" smtClean="0"/>
              <a:t>Örneklem büyüklüğünün kararlaştırılması</a:t>
            </a:r>
          </a:p>
          <a:p>
            <a:r>
              <a:rPr lang="tr-TR" dirty="0" smtClean="0"/>
              <a:t>Örneklemin alınması</a:t>
            </a:r>
          </a:p>
          <a:p>
            <a:r>
              <a:rPr lang="tr-TR" dirty="0" smtClean="0"/>
              <a:t>Temsilliğinin sınanması gerekir.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116632"/>
            <a:ext cx="8229600" cy="1143000"/>
          </a:xfrm>
        </p:spPr>
        <p:txBody>
          <a:bodyPr/>
          <a:lstStyle/>
          <a:p>
            <a:r>
              <a:rPr lang="tr-TR" b="1" dirty="0" smtClean="0"/>
              <a:t>VERİ KAYNAKLARI</a:t>
            </a:r>
            <a:endParaRPr lang="tr-TR" dirty="0"/>
          </a:p>
        </p:txBody>
      </p:sp>
      <p:sp>
        <p:nvSpPr>
          <p:cNvPr id="3" name="2 İçerik Yer Tutucusu"/>
          <p:cNvSpPr>
            <a:spLocks noGrp="1"/>
          </p:cNvSpPr>
          <p:nvPr>
            <p:ph idx="1"/>
          </p:nvPr>
        </p:nvSpPr>
        <p:spPr>
          <a:xfrm>
            <a:off x="179512" y="1124744"/>
            <a:ext cx="8784976" cy="5544616"/>
          </a:xfrm>
        </p:spPr>
        <p:txBody>
          <a:bodyPr>
            <a:normAutofit fontScale="77500" lnSpcReduction="20000"/>
          </a:bodyPr>
          <a:lstStyle/>
          <a:p>
            <a:pPr>
              <a:lnSpc>
                <a:spcPct val="120000"/>
              </a:lnSpc>
            </a:pPr>
            <a:r>
              <a:rPr lang="tr-TR" dirty="0" smtClean="0"/>
              <a:t>Veri, araştırma sürecinde anlam çıkarmak veya sonuca varmak için kullanılan nicelikler, olaylar, kayıtlar veya sayı kümeleri olarak ifade edilebilir.</a:t>
            </a:r>
          </a:p>
          <a:p>
            <a:pPr>
              <a:lnSpc>
                <a:spcPct val="120000"/>
              </a:lnSpc>
            </a:pPr>
            <a:r>
              <a:rPr lang="tr-TR" dirty="0" smtClean="0"/>
              <a:t>Veriler </a:t>
            </a:r>
            <a:r>
              <a:rPr lang="tr-TR" dirty="0" smtClean="0">
                <a:solidFill>
                  <a:srgbClr val="FF0066"/>
                </a:solidFill>
              </a:rPr>
              <a:t>olgusal ve yargısal olmak</a:t>
            </a:r>
            <a:r>
              <a:rPr lang="tr-TR" dirty="0" smtClean="0"/>
              <a:t> üzere iki grupta toplanabilir.</a:t>
            </a:r>
          </a:p>
          <a:p>
            <a:pPr>
              <a:lnSpc>
                <a:spcPct val="120000"/>
              </a:lnSpc>
            </a:pPr>
            <a:r>
              <a:rPr lang="tr-TR" dirty="0" smtClean="0">
                <a:solidFill>
                  <a:srgbClr val="FF0066"/>
                </a:solidFill>
              </a:rPr>
              <a:t>Olgusal veriler;</a:t>
            </a:r>
            <a:r>
              <a:rPr lang="tr-TR" dirty="0" smtClean="0"/>
              <a:t> kişisel yargılardan bağımsız, herkesin üzerinde anlaşabildiği türden gözlenebilir ölçütleri olan gerçeklerdir. Örneğin yaşınız nedir? Eğitim düzeyiniz nedir? gibi sorulara verilecek cevaplar olgusal verileri toplamaya yöneliktir.</a:t>
            </a:r>
          </a:p>
          <a:p>
            <a:pPr>
              <a:lnSpc>
                <a:spcPct val="120000"/>
              </a:lnSpc>
            </a:pPr>
            <a:r>
              <a:rPr lang="tr-TR" dirty="0" smtClean="0">
                <a:solidFill>
                  <a:srgbClr val="FF0066"/>
                </a:solidFill>
              </a:rPr>
              <a:t>Yargısal veriler;</a:t>
            </a:r>
            <a:r>
              <a:rPr lang="tr-TR" dirty="0" smtClean="0"/>
              <a:t> olgusal olmayan diğer verilerdir. Bu veriler öznel olup, ayrıca yorum gerektirir. Örneğin başarı, genel yetenek, kişilik, ilgi, görüş, tutum vb. veriler yargısal verilerdir. Öğretmenlerin eğitimin kalitesi ve sorunlarına ilişkin görüşleri yargısal verilerdir.</a:t>
            </a:r>
          </a:p>
          <a:p>
            <a:pPr>
              <a:lnSpc>
                <a:spcPct val="120000"/>
              </a:lnSpc>
            </a:pPr>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07504" y="332656"/>
            <a:ext cx="8856984" cy="5793507"/>
          </a:xfrm>
        </p:spPr>
        <p:txBody>
          <a:bodyPr>
            <a:normAutofit fontScale="77500" lnSpcReduction="20000"/>
          </a:bodyPr>
          <a:lstStyle/>
          <a:p>
            <a:pPr>
              <a:lnSpc>
                <a:spcPct val="120000"/>
              </a:lnSpc>
            </a:pPr>
            <a:r>
              <a:rPr lang="tr-TR" dirty="0" smtClean="0"/>
              <a:t>Veri kaynaklarını 3 grupta toplama mümkündür. Bunlar;</a:t>
            </a:r>
          </a:p>
          <a:p>
            <a:pPr>
              <a:lnSpc>
                <a:spcPct val="120000"/>
              </a:lnSpc>
              <a:buFont typeface="Wingdings" pitchFamily="2" charset="2"/>
              <a:buAutoNum type="arabicParenR"/>
            </a:pPr>
            <a:r>
              <a:rPr lang="tr-TR" dirty="0" smtClean="0">
                <a:solidFill>
                  <a:srgbClr val="FF0000"/>
                </a:solidFill>
              </a:rPr>
              <a:t>İnsanlar</a:t>
            </a:r>
          </a:p>
          <a:p>
            <a:pPr>
              <a:lnSpc>
                <a:spcPct val="120000"/>
              </a:lnSpc>
              <a:buFont typeface="Wingdings" pitchFamily="2" charset="2"/>
              <a:buAutoNum type="arabicParenR"/>
            </a:pPr>
            <a:r>
              <a:rPr lang="tr-TR" dirty="0" smtClean="0">
                <a:solidFill>
                  <a:srgbClr val="FF0000"/>
                </a:solidFill>
              </a:rPr>
              <a:t>Belgeler</a:t>
            </a:r>
          </a:p>
          <a:p>
            <a:pPr>
              <a:lnSpc>
                <a:spcPct val="120000"/>
              </a:lnSpc>
              <a:buFont typeface="Wingdings" pitchFamily="2" charset="2"/>
              <a:buAutoNum type="arabicParenR"/>
            </a:pPr>
            <a:r>
              <a:rPr lang="tr-TR" dirty="0" smtClean="0">
                <a:solidFill>
                  <a:srgbClr val="FF0000"/>
                </a:solidFill>
              </a:rPr>
              <a:t>Canlı ve cansız diğer varlıklar ve kalıntılar</a:t>
            </a:r>
          </a:p>
          <a:p>
            <a:pPr>
              <a:lnSpc>
                <a:spcPct val="120000"/>
              </a:lnSpc>
            </a:pPr>
            <a:r>
              <a:rPr lang="tr-TR" dirty="0" smtClean="0"/>
              <a:t>Veri kaynaklarını konuya olan fiziki yakınlıklarına göre 2 grupta toplayabiliriz. (1) </a:t>
            </a:r>
            <a:r>
              <a:rPr lang="tr-TR" dirty="0" smtClean="0">
                <a:solidFill>
                  <a:srgbClr val="3333FF"/>
                </a:solidFill>
              </a:rPr>
              <a:t>birincil veri kaynakları</a:t>
            </a:r>
            <a:r>
              <a:rPr lang="tr-TR" dirty="0" smtClean="0"/>
              <a:t>, (2) </a:t>
            </a:r>
            <a:r>
              <a:rPr lang="tr-TR" dirty="0" smtClean="0">
                <a:solidFill>
                  <a:srgbClr val="3333FF"/>
                </a:solidFill>
              </a:rPr>
              <a:t>ikincil veri kaynaklarıdır</a:t>
            </a:r>
            <a:r>
              <a:rPr lang="tr-TR" dirty="0" smtClean="0"/>
              <a:t>.</a:t>
            </a:r>
          </a:p>
          <a:p>
            <a:pPr>
              <a:lnSpc>
                <a:spcPct val="120000"/>
              </a:lnSpc>
            </a:pPr>
            <a:r>
              <a:rPr lang="tr-TR" dirty="0" smtClean="0"/>
              <a:t>Konuyla ilgili doğrudan yaşantısı olanlar, yazılan araştırma raporları ya da eski eser kalıntıları birincil veri kaynaklarıdır. </a:t>
            </a:r>
          </a:p>
          <a:p>
            <a:pPr>
              <a:lnSpc>
                <a:spcPct val="120000"/>
              </a:lnSpc>
            </a:pPr>
            <a:r>
              <a:rPr lang="tr-TR" dirty="0" smtClean="0"/>
              <a:t>Araştırmacı mümkün olduğu kadar orijinal yani birincil veri kaynaklarını kullanmalıdır. Bulamama ya da ulaşamama durumlarında örneğin ders kitapları gibi ikincil veri kaynakları kullanılabilir.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07504" y="1196752"/>
            <a:ext cx="8856984" cy="5400600"/>
          </a:xfrm>
        </p:spPr>
        <p:txBody>
          <a:bodyPr>
            <a:noAutofit/>
          </a:bodyPr>
          <a:lstStyle/>
          <a:p>
            <a:pPr marL="571500" indent="-571500">
              <a:lnSpc>
                <a:spcPct val="120000"/>
              </a:lnSpc>
            </a:pPr>
            <a:r>
              <a:rPr lang="tr-TR" sz="2100" dirty="0" smtClean="0"/>
              <a:t>Veriler doğrudan ve dolaylı ölçümlerle toplanır.</a:t>
            </a:r>
          </a:p>
          <a:p>
            <a:pPr marL="571500" indent="-571500">
              <a:lnSpc>
                <a:spcPct val="120000"/>
              </a:lnSpc>
            </a:pPr>
            <a:r>
              <a:rPr lang="tr-TR" sz="2100" dirty="0" smtClean="0"/>
              <a:t>Doğrudan ölçmelerde; ölçülmek istenen kavram ile onu temsil eden değişken ilgili hatta özdeştir. </a:t>
            </a:r>
          </a:p>
          <a:p>
            <a:pPr marL="571500" indent="-571500">
              <a:lnSpc>
                <a:spcPct val="120000"/>
              </a:lnSpc>
            </a:pPr>
            <a:r>
              <a:rPr lang="tr-TR" sz="2100" dirty="0" smtClean="0"/>
              <a:t>Doğrudan ölçmelerde herkes tarafından üzerinde anlaşılan standart ölçümler yapılır. Örneğin boy ölçülecekse metre, kilo ölçülecekse kg kullanılır. </a:t>
            </a:r>
          </a:p>
          <a:p>
            <a:pPr marL="571500" indent="-571500">
              <a:lnSpc>
                <a:spcPct val="120000"/>
              </a:lnSpc>
            </a:pPr>
            <a:r>
              <a:rPr lang="tr-TR" sz="2100" dirty="0" smtClean="0"/>
              <a:t>Fizik ve tabiat bilimlerinde ölçmeler daha çok doğrudan ölçmelerdir.</a:t>
            </a:r>
          </a:p>
          <a:p>
            <a:pPr marL="571500" indent="-571500">
              <a:lnSpc>
                <a:spcPct val="120000"/>
              </a:lnSpc>
            </a:pPr>
            <a:r>
              <a:rPr lang="tr-TR" sz="2100" dirty="0" smtClean="0"/>
              <a:t>Dolaylı ölçmeler; herkes tarafından üzerinde anlaşılmış standart birimleri olan ölçümleri içermez. Ölçümler dolaylı olarak belirtiler üzerinden yapılır. Örneğin genel yetenek bir problemin çözülmesi yoluyla ölçülür. Toplumsal statü ise eğitim, gelir gibi dolaylı değişkenlerle ölçülür. </a:t>
            </a:r>
          </a:p>
          <a:p>
            <a:pPr marL="571500" indent="-571500">
              <a:lnSpc>
                <a:spcPct val="120000"/>
              </a:lnSpc>
            </a:pPr>
            <a:r>
              <a:rPr lang="tr-TR" sz="2100" dirty="0" smtClean="0"/>
              <a:t>Başarı, ilgi, görüş, tutum vb. değişkenler dolaylı ölçümlerle belirlenmeye çalışılır</a:t>
            </a:r>
          </a:p>
          <a:p>
            <a:pPr>
              <a:lnSpc>
                <a:spcPct val="120000"/>
              </a:lnSpc>
            </a:pPr>
            <a:endParaRPr lang="tr-TR" sz="2100" dirty="0"/>
          </a:p>
        </p:txBody>
      </p:sp>
      <p:sp>
        <p:nvSpPr>
          <p:cNvPr id="4" name="Rectangle 2"/>
          <p:cNvSpPr>
            <a:spLocks noGrp="1" noChangeArrowheads="1"/>
          </p:cNvSpPr>
          <p:nvPr>
            <p:ph type="title"/>
          </p:nvPr>
        </p:nvSpPr>
        <p:spPr>
          <a:xfrm>
            <a:off x="395536" y="116632"/>
            <a:ext cx="8229600" cy="1143000"/>
          </a:xfrm>
        </p:spPr>
        <p:txBody>
          <a:bodyPr/>
          <a:lstStyle/>
          <a:p>
            <a:pPr eaLnBrk="1" hangingPunct="1"/>
            <a:r>
              <a:rPr lang="tr-TR" sz="2800" b="1" dirty="0" smtClean="0"/>
              <a:t>VERİLER VE TOPLANMASI</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ÖLÇEK VE TÜRLERİ</a:t>
            </a:r>
            <a:endParaRPr lang="tr-TR" dirty="0"/>
          </a:p>
        </p:txBody>
      </p:sp>
      <p:sp>
        <p:nvSpPr>
          <p:cNvPr id="3" name="2 İçerik Yer Tutucusu"/>
          <p:cNvSpPr>
            <a:spLocks noGrp="1"/>
          </p:cNvSpPr>
          <p:nvPr>
            <p:ph idx="1"/>
          </p:nvPr>
        </p:nvSpPr>
        <p:spPr/>
        <p:txBody>
          <a:bodyPr/>
          <a:lstStyle/>
          <a:p>
            <a:pPr marL="571500" indent="-571500"/>
            <a:r>
              <a:rPr lang="tr-TR" dirty="0" smtClean="0"/>
              <a:t>Araştırmalarda kullanılan 4 ölçek türü vardır</a:t>
            </a:r>
          </a:p>
          <a:p>
            <a:pPr marL="571500" indent="-571500"/>
            <a:r>
              <a:rPr lang="tr-TR" dirty="0" smtClean="0"/>
              <a:t>Sınıflama ölçeği (yaş, cinsiyet vb.)</a:t>
            </a:r>
          </a:p>
          <a:p>
            <a:pPr marL="571500" indent="-571500"/>
            <a:r>
              <a:rPr lang="tr-TR" dirty="0" smtClean="0"/>
              <a:t>Sıralama ölçeği (boy sırası, puan sırası)</a:t>
            </a:r>
          </a:p>
          <a:p>
            <a:pPr marL="571500" indent="-571500"/>
            <a:r>
              <a:rPr lang="tr-TR" dirty="0" smtClean="0"/>
              <a:t>Eşit aralıklı ölçek (sıcaklık vb.)</a:t>
            </a:r>
          </a:p>
          <a:p>
            <a:pPr marL="571500" indent="-571500"/>
            <a:r>
              <a:rPr lang="tr-TR" dirty="0" smtClean="0"/>
              <a:t>Oranlı ölçek (boy, süre vb.)</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Image result for ölçek türleri"/>
          <p:cNvPicPr>
            <a:picLocks noChangeAspect="1" noChangeArrowheads="1"/>
          </p:cNvPicPr>
          <p:nvPr/>
        </p:nvPicPr>
        <p:blipFill>
          <a:blip r:embed="rId2" cstate="print"/>
          <a:srcRect/>
          <a:stretch>
            <a:fillRect/>
          </a:stretch>
        </p:blipFill>
        <p:spPr bwMode="auto">
          <a:xfrm>
            <a:off x="107504" y="116632"/>
            <a:ext cx="8856984" cy="6480720"/>
          </a:xfrm>
          <a:prstGeom prst="rect">
            <a:avLst/>
          </a:prstGeom>
          <a:noFill/>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VERİ TOPLAMA ARAÇLARI</a:t>
            </a:r>
            <a:endParaRPr lang="tr-TR" dirty="0"/>
          </a:p>
        </p:txBody>
      </p:sp>
      <p:sp>
        <p:nvSpPr>
          <p:cNvPr id="3" name="2 İçerik Yer Tutucusu"/>
          <p:cNvSpPr>
            <a:spLocks noGrp="1"/>
          </p:cNvSpPr>
          <p:nvPr>
            <p:ph idx="1"/>
          </p:nvPr>
        </p:nvSpPr>
        <p:spPr/>
        <p:txBody>
          <a:bodyPr/>
          <a:lstStyle/>
          <a:p>
            <a:pPr marL="571500" indent="-571500"/>
            <a:r>
              <a:rPr lang="tr-TR" dirty="0" smtClean="0"/>
              <a:t>Anket, </a:t>
            </a:r>
          </a:p>
          <a:p>
            <a:pPr marL="571500" indent="-571500"/>
            <a:r>
              <a:rPr lang="tr-TR" dirty="0" smtClean="0"/>
              <a:t>Gözlem </a:t>
            </a:r>
            <a:r>
              <a:rPr lang="tr-TR" dirty="0" smtClean="0"/>
              <a:t>Formu, </a:t>
            </a:r>
          </a:p>
          <a:p>
            <a:pPr marL="571500" indent="-571500"/>
            <a:r>
              <a:rPr lang="tr-TR" dirty="0" smtClean="0"/>
              <a:t>Görüşme </a:t>
            </a:r>
            <a:r>
              <a:rPr lang="tr-TR" dirty="0" smtClean="0"/>
              <a:t>Formu, </a:t>
            </a:r>
          </a:p>
          <a:p>
            <a:pPr marL="571500" indent="-571500"/>
            <a:r>
              <a:rPr lang="tr-TR" dirty="0" smtClean="0"/>
              <a:t>Yazışma, </a:t>
            </a:r>
          </a:p>
          <a:p>
            <a:pPr marL="571500" indent="-571500"/>
            <a:r>
              <a:rPr lang="tr-TR" dirty="0" smtClean="0"/>
              <a:t>Belge Tarama</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95536" y="116632"/>
            <a:ext cx="8229600" cy="1143000"/>
          </a:xfrm>
        </p:spPr>
        <p:txBody>
          <a:bodyPr/>
          <a:lstStyle/>
          <a:p>
            <a:r>
              <a:rPr lang="tr-TR" dirty="0" smtClean="0"/>
              <a:t>ANKET </a:t>
            </a:r>
            <a:endParaRPr lang="tr-TR" dirty="0"/>
          </a:p>
        </p:txBody>
      </p:sp>
      <p:sp>
        <p:nvSpPr>
          <p:cNvPr id="3" name="2 İçerik Yer Tutucusu"/>
          <p:cNvSpPr>
            <a:spLocks noGrp="1"/>
          </p:cNvSpPr>
          <p:nvPr>
            <p:ph idx="1"/>
          </p:nvPr>
        </p:nvSpPr>
        <p:spPr>
          <a:xfrm>
            <a:off x="179512" y="1052736"/>
            <a:ext cx="8784976" cy="5472608"/>
          </a:xfrm>
        </p:spPr>
        <p:txBody>
          <a:bodyPr>
            <a:normAutofit fontScale="70000" lnSpcReduction="20000"/>
          </a:bodyPr>
          <a:lstStyle/>
          <a:p>
            <a:pPr marL="571500" indent="-571500">
              <a:lnSpc>
                <a:spcPct val="120000"/>
              </a:lnSpc>
              <a:buFont typeface="Wingdings" pitchFamily="2" charset="2"/>
              <a:buAutoNum type="arabicParenR"/>
            </a:pPr>
            <a:r>
              <a:rPr lang="tr-TR" dirty="0" smtClean="0"/>
              <a:t>Ankette geniş kitlelere ulaşmak mümkündür. Örneklemin temsil düzeyini yükseltir.</a:t>
            </a:r>
          </a:p>
          <a:p>
            <a:pPr marL="571500" indent="-571500">
              <a:lnSpc>
                <a:spcPct val="120000"/>
              </a:lnSpc>
              <a:buFont typeface="Wingdings" pitchFamily="2" charset="2"/>
              <a:buAutoNum type="arabicParenR"/>
            </a:pPr>
            <a:r>
              <a:rPr lang="tr-TR" dirty="0" smtClean="0"/>
              <a:t>Cevaplarda bir standart sağlar, ancak soru sayısı sınırlıdır</a:t>
            </a:r>
          </a:p>
          <a:p>
            <a:pPr marL="571500" indent="-571500">
              <a:lnSpc>
                <a:spcPct val="120000"/>
              </a:lnSpc>
              <a:buFont typeface="Wingdings" pitchFamily="2" charset="2"/>
              <a:buAutoNum type="arabicParenR"/>
            </a:pPr>
            <a:r>
              <a:rPr lang="tr-TR" dirty="0" smtClean="0"/>
              <a:t>Hem olgusal (yaş, medeni durum vb.) hem de yargısal veriler (derse ilgi, programın yeterliliği vb.) toplanabilir</a:t>
            </a:r>
          </a:p>
          <a:p>
            <a:pPr marL="571500" indent="-571500">
              <a:lnSpc>
                <a:spcPct val="120000"/>
              </a:lnSpc>
              <a:buFont typeface="Wingdings" pitchFamily="2" charset="2"/>
              <a:buAutoNum type="arabicParenR"/>
            </a:pPr>
            <a:r>
              <a:rPr lang="tr-TR" dirty="0" smtClean="0"/>
              <a:t>Veri kaynağı ile araştırmacı arasındaki iletişim yazıyla yapılır</a:t>
            </a:r>
          </a:p>
          <a:p>
            <a:pPr marL="571500" indent="-571500">
              <a:lnSpc>
                <a:spcPct val="120000"/>
              </a:lnSpc>
              <a:buFont typeface="Wingdings" pitchFamily="2" charset="2"/>
              <a:buAutoNum type="arabicParenR"/>
            </a:pPr>
            <a:r>
              <a:rPr lang="tr-TR" dirty="0" smtClean="0"/>
              <a:t>Sosyal bilimlerde en çok kullanılan veri toplama araçlarından birisidir.</a:t>
            </a:r>
          </a:p>
          <a:p>
            <a:pPr marL="571500" indent="-571500">
              <a:lnSpc>
                <a:spcPct val="120000"/>
              </a:lnSpc>
              <a:buFont typeface="Wingdings" pitchFamily="2" charset="2"/>
              <a:buAutoNum type="arabicParenR"/>
            </a:pPr>
            <a:r>
              <a:rPr lang="tr-TR" dirty="0" smtClean="0"/>
              <a:t>Konular arasındaki geçiş ve soruların sırası önemlidir</a:t>
            </a:r>
          </a:p>
          <a:p>
            <a:pPr marL="571500" indent="-571500">
              <a:lnSpc>
                <a:spcPct val="120000"/>
              </a:lnSpc>
              <a:buFont typeface="Wingdings" pitchFamily="2" charset="2"/>
              <a:buAutoNum type="arabicParenR"/>
            </a:pPr>
            <a:r>
              <a:rPr lang="tr-TR" dirty="0" smtClean="0"/>
              <a:t>Anket diğer veri toplama araçlarına göre daha ekonomiktir.</a:t>
            </a:r>
          </a:p>
          <a:p>
            <a:pPr marL="571500" indent="-571500">
              <a:lnSpc>
                <a:spcPct val="120000"/>
              </a:lnSpc>
              <a:buFont typeface="Wingdings" pitchFamily="2" charset="2"/>
              <a:buAutoNum type="arabicParenR"/>
            </a:pPr>
            <a:r>
              <a:rPr lang="tr-TR" dirty="0" smtClean="0"/>
              <a:t>Anketi dolduran kimsenin etkisi altında değildir</a:t>
            </a:r>
          </a:p>
          <a:p>
            <a:pPr marL="571500" indent="-571500">
              <a:lnSpc>
                <a:spcPct val="120000"/>
              </a:lnSpc>
              <a:buFont typeface="Wingdings" pitchFamily="2" charset="2"/>
              <a:buAutoNum type="arabicParenR"/>
            </a:pPr>
            <a:r>
              <a:rPr lang="tr-TR" dirty="0" smtClean="0"/>
              <a:t>Anketi cevaplayanlar, seçenekleri geri dönüp tekrar tekrar inceleme şansına sahiptir.</a:t>
            </a:r>
          </a:p>
          <a:p>
            <a:pPr marL="571500" indent="-571500">
              <a:lnSpc>
                <a:spcPct val="120000"/>
              </a:lnSpc>
              <a:buFont typeface="Wingdings" pitchFamily="2" charset="2"/>
              <a:buAutoNum type="arabicParenR"/>
            </a:pPr>
            <a:r>
              <a:rPr lang="tr-TR" dirty="0" smtClean="0"/>
              <a:t>Anketi cevaplayanların soruları anlaması en önemli husustur</a:t>
            </a:r>
          </a:p>
          <a:p>
            <a:pPr marL="571500" indent="-571500">
              <a:lnSpc>
                <a:spcPct val="120000"/>
              </a:lnSpc>
              <a:buFont typeface="Wingdings" pitchFamily="2" charset="2"/>
              <a:buAutoNum type="arabicParenR"/>
            </a:pPr>
            <a:r>
              <a:rPr lang="tr-TR" dirty="0" smtClean="0"/>
              <a:t>Sorular basit ve kısa olmalıdır, her soru tek bir bilgi içermelidir</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Anket Örneği</a:t>
            </a:r>
            <a:endParaRPr lang="tr-TR" dirty="0"/>
          </a:p>
        </p:txBody>
      </p:sp>
      <p:sp>
        <p:nvSpPr>
          <p:cNvPr id="3" name="2 İçerik Yer Tutucusu"/>
          <p:cNvSpPr>
            <a:spLocks noGrp="1"/>
          </p:cNvSpPr>
          <p:nvPr>
            <p:ph idx="1"/>
          </p:nvPr>
        </p:nvSpPr>
        <p:spPr/>
        <p:txBody>
          <a:bodyPr>
            <a:normAutofit fontScale="62500" lnSpcReduction="20000"/>
          </a:bodyPr>
          <a:lstStyle/>
          <a:p>
            <a:pPr>
              <a:buNone/>
            </a:pPr>
            <a:r>
              <a:rPr lang="tr-TR" dirty="0"/>
              <a:t>Değerli Katılımcı, </a:t>
            </a:r>
          </a:p>
          <a:p>
            <a:pPr>
              <a:buNone/>
            </a:pPr>
            <a:r>
              <a:rPr lang="tr-TR" dirty="0"/>
              <a:t>Bu anket paketinde sizlerin sportif yaşantınızda karşılaşabileceğiniz durumlar ile ilgili sahip olduğunuz mental dayanıklılık düzeyinizi belirlemeye yönelik bir takım ifadeler bulunmaktadır. Anketin ilk bölümünde çalışmaya katılan grubun özelliklerini tanımlamak amacı ile kullanılacak bazı bireysel sorular yer almaktadır. Bu bilgiler bireysel olarak kullanılmayacaktır. Elde edilen sonuçlar toplu olarak değerlendirilecektir. Bu nedenle isim belirtmeniz gerekmemektedir. </a:t>
            </a:r>
          </a:p>
          <a:p>
            <a:pPr>
              <a:buNone/>
            </a:pPr>
            <a:r>
              <a:rPr lang="tr-TR" dirty="0"/>
              <a:t>Yaşınız:</a:t>
            </a:r>
          </a:p>
          <a:p>
            <a:pPr>
              <a:buNone/>
            </a:pPr>
            <a:r>
              <a:rPr lang="tr-TR" dirty="0"/>
              <a:t>Kategoriniz: </a:t>
            </a:r>
          </a:p>
          <a:p>
            <a:pPr>
              <a:buNone/>
            </a:pPr>
            <a:r>
              <a:rPr lang="tr-TR" dirty="0"/>
              <a:t>Cinsiyetiniz:                  Erkek  (     )                          Kadın  (     )</a:t>
            </a:r>
          </a:p>
          <a:p>
            <a:pPr>
              <a:buNone/>
            </a:pPr>
            <a:r>
              <a:rPr lang="tr-TR" dirty="0"/>
              <a:t>Kaç yıldır hakemlik yapıyorsunuz:  </a:t>
            </a:r>
          </a:p>
          <a:p>
            <a:pPr>
              <a:buNone/>
            </a:pPr>
            <a:r>
              <a:rPr lang="tr-TR" dirty="0"/>
              <a:t>Eğitim Durumunuz:       İlköğretim (     )                    Ortaöğretim (     ) </a:t>
            </a:r>
          </a:p>
          <a:p>
            <a:pPr>
              <a:buNone/>
            </a:pPr>
            <a:r>
              <a:rPr lang="tr-TR" dirty="0"/>
              <a:t>                                       Üniversite (     )                     Lisans Üstü (     )</a:t>
            </a:r>
          </a:p>
          <a:p>
            <a:pPr>
              <a:buNone/>
            </a:pPr>
            <a:r>
              <a:rPr lang="tr-TR" b="1" dirty="0"/>
              <a:t> </a:t>
            </a:r>
            <a:endParaRPr lang="tr-TR" dirty="0"/>
          </a:p>
          <a:p>
            <a:pPr>
              <a:buNone/>
            </a:pP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Araştırma Modeli</a:t>
            </a:r>
            <a:endParaRPr lang="tr-TR" dirty="0"/>
          </a:p>
        </p:txBody>
      </p:sp>
      <p:sp>
        <p:nvSpPr>
          <p:cNvPr id="3" name="2 İçerik Yer Tutucusu"/>
          <p:cNvSpPr>
            <a:spLocks noGrp="1"/>
          </p:cNvSpPr>
          <p:nvPr>
            <p:ph idx="1"/>
          </p:nvPr>
        </p:nvSpPr>
        <p:spPr/>
        <p:txBody>
          <a:bodyPr>
            <a:normAutofit fontScale="92500"/>
          </a:bodyPr>
          <a:lstStyle/>
          <a:p>
            <a:pPr>
              <a:lnSpc>
                <a:spcPct val="80000"/>
              </a:lnSpc>
            </a:pPr>
            <a:r>
              <a:rPr lang="tr-TR" dirty="0" smtClean="0"/>
              <a:t>Model, önemli görülen değişkenleri içerisine alacak şekilde gerçek durumun özetlenmiş halidir.</a:t>
            </a:r>
          </a:p>
          <a:p>
            <a:pPr>
              <a:lnSpc>
                <a:spcPct val="80000"/>
              </a:lnSpc>
              <a:buNone/>
            </a:pPr>
            <a:endParaRPr lang="tr-TR" dirty="0" smtClean="0"/>
          </a:p>
          <a:p>
            <a:pPr>
              <a:lnSpc>
                <a:spcPct val="80000"/>
              </a:lnSpc>
            </a:pPr>
            <a:r>
              <a:rPr lang="tr-TR" dirty="0" smtClean="0"/>
              <a:t>Araştırmanın amacına uygun ve ekonomik olarak verilerin toplanması, çözümlenmesi ve yorumlanması için gerekli koşulların düzenlenmesidir</a:t>
            </a:r>
          </a:p>
          <a:p>
            <a:pPr>
              <a:lnSpc>
                <a:spcPct val="80000"/>
              </a:lnSpc>
              <a:buNone/>
            </a:pPr>
            <a:endParaRPr lang="tr-TR" dirty="0" smtClean="0"/>
          </a:p>
          <a:p>
            <a:pPr>
              <a:lnSpc>
                <a:spcPct val="80000"/>
              </a:lnSpc>
            </a:pPr>
            <a:r>
              <a:rPr lang="tr-TR" dirty="0" smtClean="0"/>
              <a:t>Koşulların düzenlenmesinde iki yaklaşım vardır. Bunlar (1) Tarama, (2) Deneme modelleridir.</a:t>
            </a:r>
          </a:p>
          <a:p>
            <a:pPr>
              <a:buNone/>
            </a:pPr>
            <a:endParaRPr lang="tr-T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İçerik Yer Tutucusu"/>
          <p:cNvGraphicFramePr>
            <a:graphicFrameLocks noGrp="1"/>
          </p:cNvGraphicFramePr>
          <p:nvPr>
            <p:ph idx="1"/>
          </p:nvPr>
        </p:nvGraphicFramePr>
        <p:xfrm>
          <a:off x="323528" y="1291338"/>
          <a:ext cx="8352928" cy="5128063"/>
        </p:xfrm>
        <a:graphic>
          <a:graphicData uri="http://schemas.openxmlformats.org/drawingml/2006/table">
            <a:tbl>
              <a:tblPr/>
              <a:tblGrid>
                <a:gridCol w="3222003"/>
                <a:gridCol w="1025075"/>
                <a:gridCol w="996511"/>
                <a:gridCol w="904477"/>
                <a:gridCol w="1115523"/>
                <a:gridCol w="1089339"/>
              </a:tblGrid>
              <a:tr h="321593">
                <a:tc>
                  <a:txBody>
                    <a:bodyPr/>
                    <a:lstStyle/>
                    <a:p>
                      <a:pPr algn="ctr">
                        <a:lnSpc>
                          <a:spcPct val="115000"/>
                        </a:lnSpc>
                        <a:spcAft>
                          <a:spcPts val="0"/>
                        </a:spcAft>
                      </a:pPr>
                      <a:r>
                        <a:rPr lang="tr-TR" sz="1100" b="1" dirty="0">
                          <a:latin typeface="Times New Roman"/>
                          <a:ea typeface="Times New Roman"/>
                          <a:cs typeface="Times New Roman"/>
                        </a:rPr>
                        <a:t>MADDELER</a:t>
                      </a:r>
                      <a:endParaRPr lang="tr-TR" sz="1100" dirty="0">
                        <a:latin typeface="Calibri"/>
                        <a:ea typeface="Times New Roman"/>
                        <a:cs typeface="Times New Roman"/>
                      </a:endParaRPr>
                    </a:p>
                  </a:txBody>
                  <a:tcPr marL="50746" marR="507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100" b="1">
                          <a:latin typeface="Times New Roman"/>
                          <a:ea typeface="Times New Roman"/>
                          <a:cs typeface="Times New Roman"/>
                        </a:rPr>
                        <a:t>Kesinlikle katılıyorum</a:t>
                      </a:r>
                      <a:endParaRPr lang="tr-TR" sz="1100">
                        <a:latin typeface="Calibri"/>
                        <a:ea typeface="Times New Roman"/>
                        <a:cs typeface="Times New Roman"/>
                      </a:endParaRPr>
                    </a:p>
                  </a:txBody>
                  <a:tcPr marL="50746" marR="507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100" b="1">
                          <a:latin typeface="Times New Roman"/>
                          <a:ea typeface="Times New Roman"/>
                          <a:cs typeface="Times New Roman"/>
                        </a:rPr>
                        <a:t>Katılıyorum</a:t>
                      </a:r>
                      <a:endParaRPr lang="tr-TR" sz="1100">
                        <a:latin typeface="Calibri"/>
                        <a:ea typeface="Times New Roman"/>
                        <a:cs typeface="Times New Roman"/>
                      </a:endParaRPr>
                    </a:p>
                  </a:txBody>
                  <a:tcPr marL="50746" marR="507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100" b="1">
                          <a:latin typeface="Times New Roman"/>
                          <a:ea typeface="Times New Roman"/>
                          <a:cs typeface="Times New Roman"/>
                        </a:rPr>
                        <a:t>Kararsızım</a:t>
                      </a:r>
                      <a:endParaRPr lang="tr-TR" sz="1100">
                        <a:latin typeface="Calibri"/>
                        <a:ea typeface="Times New Roman"/>
                        <a:cs typeface="Times New Roman"/>
                      </a:endParaRPr>
                    </a:p>
                  </a:txBody>
                  <a:tcPr marL="50746" marR="507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100" b="1">
                          <a:latin typeface="Times New Roman"/>
                          <a:ea typeface="Times New Roman"/>
                          <a:cs typeface="Times New Roman"/>
                        </a:rPr>
                        <a:t>Katılmıyorum</a:t>
                      </a:r>
                      <a:endParaRPr lang="tr-TR" sz="1100">
                        <a:latin typeface="Calibri"/>
                        <a:ea typeface="Times New Roman"/>
                        <a:cs typeface="Times New Roman"/>
                      </a:endParaRPr>
                    </a:p>
                  </a:txBody>
                  <a:tcPr marL="50746" marR="507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100" b="1">
                          <a:latin typeface="Times New Roman"/>
                          <a:ea typeface="Times New Roman"/>
                          <a:cs typeface="Times New Roman"/>
                        </a:rPr>
                        <a:t>Kesinlikle katılmıyorum</a:t>
                      </a:r>
                      <a:endParaRPr lang="tr-TR" sz="1100">
                        <a:latin typeface="Calibri"/>
                        <a:ea typeface="Times New Roman"/>
                        <a:cs typeface="Times New Roman"/>
                      </a:endParaRPr>
                    </a:p>
                  </a:txBody>
                  <a:tcPr marL="50746" marR="507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13975">
                <a:tc>
                  <a:txBody>
                    <a:bodyPr/>
                    <a:lstStyle/>
                    <a:p>
                      <a:pPr marL="342900" lvl="0" indent="-342900">
                        <a:lnSpc>
                          <a:spcPct val="115000"/>
                        </a:lnSpc>
                        <a:spcAft>
                          <a:spcPts val="0"/>
                        </a:spcAft>
                        <a:buFont typeface="+mj-lt"/>
                        <a:buNone/>
                        <a:tabLst>
                          <a:tab pos="180340" algn="l"/>
                        </a:tabLst>
                      </a:pPr>
                      <a:r>
                        <a:rPr lang="tr-TR" sz="1100" dirty="0" smtClean="0">
                          <a:latin typeface="Times New Roman"/>
                          <a:ea typeface="Times New Roman"/>
                          <a:cs typeface="Times New Roman"/>
                        </a:rPr>
                        <a:t>1. Soğukkanlılığımı </a:t>
                      </a:r>
                      <a:r>
                        <a:rPr lang="tr-TR" sz="1100" dirty="0">
                          <a:latin typeface="Times New Roman"/>
                          <a:ea typeface="Times New Roman"/>
                          <a:cs typeface="Times New Roman"/>
                        </a:rPr>
                        <a:t>bir an için kaybetsem bile kısa sürede yeniden kazanabilirim.</a:t>
                      </a:r>
                      <a:endParaRPr lang="tr-TR" sz="1100" dirty="0">
                        <a:latin typeface="Calibri"/>
                        <a:ea typeface="Times New Roman"/>
                        <a:cs typeface="Times New Roman"/>
                      </a:endParaRPr>
                    </a:p>
                  </a:txBody>
                  <a:tcPr marL="50746" marR="507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tr-TR" sz="1100">
                        <a:latin typeface="Times New Roman"/>
                        <a:ea typeface="Times New Roman"/>
                        <a:cs typeface="Times New Roman"/>
                      </a:endParaRPr>
                    </a:p>
                  </a:txBody>
                  <a:tcPr marL="50746" marR="507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tr-TR" sz="1100">
                        <a:latin typeface="Times New Roman"/>
                        <a:ea typeface="Times New Roman"/>
                        <a:cs typeface="Times New Roman"/>
                      </a:endParaRPr>
                    </a:p>
                  </a:txBody>
                  <a:tcPr marL="50746" marR="507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tr-TR" sz="1100">
                        <a:latin typeface="Times New Roman"/>
                        <a:ea typeface="Times New Roman"/>
                        <a:cs typeface="Times New Roman"/>
                      </a:endParaRPr>
                    </a:p>
                  </a:txBody>
                  <a:tcPr marL="50746" marR="507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tr-TR" sz="1100">
                        <a:latin typeface="Times New Roman"/>
                        <a:ea typeface="Times New Roman"/>
                        <a:cs typeface="Times New Roman"/>
                      </a:endParaRPr>
                    </a:p>
                  </a:txBody>
                  <a:tcPr marL="50746" marR="507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tr-TR" sz="1100">
                        <a:latin typeface="Times New Roman"/>
                        <a:ea typeface="Times New Roman"/>
                        <a:cs typeface="Times New Roman"/>
                      </a:endParaRPr>
                    </a:p>
                  </a:txBody>
                  <a:tcPr marL="50746" marR="507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5984">
                <a:tc>
                  <a:txBody>
                    <a:bodyPr/>
                    <a:lstStyle/>
                    <a:p>
                      <a:pPr marL="342900" lvl="0" indent="-342900">
                        <a:lnSpc>
                          <a:spcPct val="115000"/>
                        </a:lnSpc>
                        <a:spcAft>
                          <a:spcPts val="0"/>
                        </a:spcAft>
                        <a:buFont typeface="+mj-lt"/>
                        <a:buNone/>
                        <a:tabLst>
                          <a:tab pos="180340" algn="l"/>
                        </a:tabLst>
                      </a:pPr>
                      <a:r>
                        <a:rPr lang="tr-TR" sz="1100" dirty="0" smtClean="0">
                          <a:latin typeface="Times New Roman"/>
                          <a:ea typeface="Times New Roman"/>
                          <a:cs typeface="Times New Roman"/>
                        </a:rPr>
                        <a:t>2. İşim </a:t>
                      </a:r>
                      <a:r>
                        <a:rPr lang="tr-TR" sz="1100" dirty="0">
                          <a:latin typeface="Times New Roman"/>
                          <a:ea typeface="Times New Roman"/>
                          <a:cs typeface="Times New Roman"/>
                        </a:rPr>
                        <a:t>konusunda yetersiz olmaktan endişe duyarım.</a:t>
                      </a:r>
                      <a:endParaRPr lang="tr-TR" sz="1100" dirty="0">
                        <a:latin typeface="Calibri"/>
                        <a:ea typeface="Times New Roman"/>
                        <a:cs typeface="Times New Roman"/>
                      </a:endParaRPr>
                    </a:p>
                  </a:txBody>
                  <a:tcPr marL="50746" marR="507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tr-TR" sz="1100">
                        <a:latin typeface="Times New Roman"/>
                        <a:ea typeface="Times New Roman"/>
                        <a:cs typeface="Times New Roman"/>
                      </a:endParaRPr>
                    </a:p>
                  </a:txBody>
                  <a:tcPr marL="50746" marR="507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tr-TR" sz="1100">
                        <a:latin typeface="Times New Roman"/>
                        <a:ea typeface="Times New Roman"/>
                        <a:cs typeface="Times New Roman"/>
                      </a:endParaRPr>
                    </a:p>
                  </a:txBody>
                  <a:tcPr marL="50746" marR="507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tr-TR" sz="1100">
                        <a:latin typeface="Times New Roman"/>
                        <a:ea typeface="Times New Roman"/>
                        <a:cs typeface="Times New Roman"/>
                      </a:endParaRPr>
                    </a:p>
                  </a:txBody>
                  <a:tcPr marL="50746" marR="507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tr-TR" sz="1100">
                        <a:latin typeface="Times New Roman"/>
                        <a:ea typeface="Times New Roman"/>
                        <a:cs typeface="Times New Roman"/>
                      </a:endParaRPr>
                    </a:p>
                  </a:txBody>
                  <a:tcPr marL="50746" marR="507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tr-TR" sz="1100">
                        <a:latin typeface="Times New Roman"/>
                        <a:ea typeface="Times New Roman"/>
                        <a:cs typeface="Times New Roman"/>
                      </a:endParaRPr>
                    </a:p>
                  </a:txBody>
                  <a:tcPr marL="50746" marR="507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1593">
                <a:tc>
                  <a:txBody>
                    <a:bodyPr/>
                    <a:lstStyle/>
                    <a:p>
                      <a:pPr marL="342900" lvl="0" indent="-342900">
                        <a:lnSpc>
                          <a:spcPct val="115000"/>
                        </a:lnSpc>
                        <a:spcAft>
                          <a:spcPts val="0"/>
                        </a:spcAft>
                        <a:buFont typeface="+mj-lt"/>
                        <a:buNone/>
                        <a:tabLst>
                          <a:tab pos="180340" algn="l"/>
                        </a:tabLst>
                      </a:pPr>
                      <a:r>
                        <a:rPr lang="tr-TR" sz="1100" dirty="0" smtClean="0">
                          <a:latin typeface="Times New Roman"/>
                          <a:ea typeface="Times New Roman"/>
                          <a:cs typeface="Times New Roman"/>
                        </a:rPr>
                        <a:t>3. Yapmak </a:t>
                      </a:r>
                      <a:r>
                        <a:rPr lang="tr-TR" sz="1100" dirty="0">
                          <a:latin typeface="Times New Roman"/>
                          <a:ea typeface="Times New Roman"/>
                          <a:cs typeface="Times New Roman"/>
                        </a:rPr>
                        <a:t>zorunda olduğum işleri bitirme konusunda kararlıyımdır.</a:t>
                      </a:r>
                      <a:endParaRPr lang="tr-TR" sz="1100" dirty="0">
                        <a:latin typeface="Calibri"/>
                        <a:ea typeface="Times New Roman"/>
                        <a:cs typeface="Times New Roman"/>
                      </a:endParaRPr>
                    </a:p>
                  </a:txBody>
                  <a:tcPr marL="50746" marR="507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tr-TR" sz="1100">
                        <a:latin typeface="Times New Roman"/>
                        <a:ea typeface="Times New Roman"/>
                        <a:cs typeface="Times New Roman"/>
                      </a:endParaRPr>
                    </a:p>
                  </a:txBody>
                  <a:tcPr marL="50746" marR="507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tr-TR" sz="1100">
                        <a:latin typeface="Times New Roman"/>
                        <a:ea typeface="Times New Roman"/>
                        <a:cs typeface="Times New Roman"/>
                      </a:endParaRPr>
                    </a:p>
                  </a:txBody>
                  <a:tcPr marL="50746" marR="507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tr-TR" sz="1100">
                        <a:latin typeface="Times New Roman"/>
                        <a:ea typeface="Times New Roman"/>
                        <a:cs typeface="Times New Roman"/>
                      </a:endParaRPr>
                    </a:p>
                  </a:txBody>
                  <a:tcPr marL="50746" marR="507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tr-TR" sz="1100">
                        <a:latin typeface="Times New Roman"/>
                        <a:ea typeface="Times New Roman"/>
                        <a:cs typeface="Times New Roman"/>
                      </a:endParaRPr>
                    </a:p>
                  </a:txBody>
                  <a:tcPr marL="50746" marR="507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tr-TR" sz="1100">
                        <a:latin typeface="Times New Roman"/>
                        <a:ea typeface="Times New Roman"/>
                        <a:cs typeface="Times New Roman"/>
                      </a:endParaRPr>
                    </a:p>
                  </a:txBody>
                  <a:tcPr marL="50746" marR="507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6047">
                <a:tc>
                  <a:txBody>
                    <a:bodyPr/>
                    <a:lstStyle/>
                    <a:p>
                      <a:pPr marL="342900" lvl="0" indent="-342900">
                        <a:lnSpc>
                          <a:spcPct val="115000"/>
                        </a:lnSpc>
                        <a:spcAft>
                          <a:spcPts val="0"/>
                        </a:spcAft>
                        <a:buFont typeface="+mj-lt"/>
                        <a:buNone/>
                        <a:tabLst>
                          <a:tab pos="180340" algn="l"/>
                        </a:tabLst>
                      </a:pPr>
                      <a:r>
                        <a:rPr lang="tr-TR" sz="1100" dirty="0" smtClean="0">
                          <a:latin typeface="Times New Roman"/>
                          <a:ea typeface="Times New Roman"/>
                          <a:cs typeface="Times New Roman"/>
                        </a:rPr>
                        <a:t>4. Yaptığım </a:t>
                      </a:r>
                      <a:r>
                        <a:rPr lang="tr-TR" sz="1100" dirty="0">
                          <a:latin typeface="Times New Roman"/>
                          <a:ea typeface="Times New Roman"/>
                          <a:cs typeface="Times New Roman"/>
                        </a:rPr>
                        <a:t>işten kuşku duyarım.</a:t>
                      </a:r>
                      <a:endParaRPr lang="tr-TR" sz="1100" dirty="0">
                        <a:latin typeface="Calibri"/>
                        <a:ea typeface="Times New Roman"/>
                        <a:cs typeface="Times New Roman"/>
                      </a:endParaRPr>
                    </a:p>
                  </a:txBody>
                  <a:tcPr marL="50746" marR="507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tr-TR" sz="1100">
                        <a:latin typeface="Times New Roman"/>
                        <a:ea typeface="Times New Roman"/>
                        <a:cs typeface="Times New Roman"/>
                      </a:endParaRPr>
                    </a:p>
                  </a:txBody>
                  <a:tcPr marL="50746" marR="507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tr-TR" sz="1100">
                        <a:latin typeface="Times New Roman"/>
                        <a:ea typeface="Times New Roman"/>
                        <a:cs typeface="Times New Roman"/>
                      </a:endParaRPr>
                    </a:p>
                  </a:txBody>
                  <a:tcPr marL="50746" marR="507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tr-TR" sz="1100">
                        <a:latin typeface="Times New Roman"/>
                        <a:ea typeface="Times New Roman"/>
                        <a:cs typeface="Times New Roman"/>
                      </a:endParaRPr>
                    </a:p>
                  </a:txBody>
                  <a:tcPr marL="50746" marR="507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tr-TR" sz="1100">
                        <a:latin typeface="Times New Roman"/>
                        <a:ea typeface="Times New Roman"/>
                        <a:cs typeface="Times New Roman"/>
                      </a:endParaRPr>
                    </a:p>
                  </a:txBody>
                  <a:tcPr marL="50746" marR="507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tr-TR" sz="1100">
                        <a:latin typeface="Times New Roman"/>
                        <a:ea typeface="Times New Roman"/>
                        <a:cs typeface="Times New Roman"/>
                      </a:endParaRPr>
                    </a:p>
                  </a:txBody>
                  <a:tcPr marL="50746" marR="507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5984">
                <a:tc>
                  <a:txBody>
                    <a:bodyPr/>
                    <a:lstStyle/>
                    <a:p>
                      <a:pPr marL="342900" lvl="0" indent="-342900">
                        <a:lnSpc>
                          <a:spcPct val="115000"/>
                        </a:lnSpc>
                        <a:spcAft>
                          <a:spcPts val="0"/>
                        </a:spcAft>
                        <a:buFont typeface="+mj-lt"/>
                        <a:buNone/>
                        <a:tabLst>
                          <a:tab pos="180340" algn="l"/>
                        </a:tabLst>
                      </a:pPr>
                      <a:r>
                        <a:rPr lang="tr-TR" sz="1100" dirty="0" smtClean="0">
                          <a:latin typeface="Times New Roman"/>
                          <a:ea typeface="Times New Roman"/>
                          <a:cs typeface="Times New Roman"/>
                        </a:rPr>
                        <a:t>5. Yeteneklerim </a:t>
                      </a:r>
                      <a:r>
                        <a:rPr lang="tr-TR" sz="1100" dirty="0">
                          <a:latin typeface="Times New Roman"/>
                          <a:ea typeface="Times New Roman"/>
                          <a:cs typeface="Times New Roman"/>
                        </a:rPr>
                        <a:t>konusunda kendime güvenim tamdır.</a:t>
                      </a:r>
                      <a:endParaRPr lang="tr-TR" sz="1100" dirty="0">
                        <a:latin typeface="Calibri"/>
                        <a:ea typeface="Times New Roman"/>
                        <a:cs typeface="Times New Roman"/>
                      </a:endParaRPr>
                    </a:p>
                  </a:txBody>
                  <a:tcPr marL="50746" marR="507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tr-TR" sz="1100">
                        <a:latin typeface="Times New Roman"/>
                        <a:ea typeface="Times New Roman"/>
                        <a:cs typeface="Times New Roman"/>
                      </a:endParaRPr>
                    </a:p>
                  </a:txBody>
                  <a:tcPr marL="50746" marR="507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tr-TR" sz="1100">
                        <a:latin typeface="Times New Roman"/>
                        <a:ea typeface="Times New Roman"/>
                        <a:cs typeface="Times New Roman"/>
                      </a:endParaRPr>
                    </a:p>
                  </a:txBody>
                  <a:tcPr marL="50746" marR="507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tr-TR" sz="1100">
                        <a:latin typeface="Times New Roman"/>
                        <a:ea typeface="Times New Roman"/>
                        <a:cs typeface="Times New Roman"/>
                      </a:endParaRPr>
                    </a:p>
                  </a:txBody>
                  <a:tcPr marL="50746" marR="507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tr-TR" sz="1100">
                        <a:latin typeface="Times New Roman"/>
                        <a:ea typeface="Times New Roman"/>
                        <a:cs typeface="Times New Roman"/>
                      </a:endParaRPr>
                    </a:p>
                  </a:txBody>
                  <a:tcPr marL="50746" marR="507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tr-TR" sz="1100">
                        <a:latin typeface="Times New Roman"/>
                        <a:ea typeface="Times New Roman"/>
                        <a:cs typeface="Times New Roman"/>
                      </a:endParaRPr>
                    </a:p>
                  </a:txBody>
                  <a:tcPr marL="50746" marR="507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1593">
                <a:tc>
                  <a:txBody>
                    <a:bodyPr/>
                    <a:lstStyle/>
                    <a:p>
                      <a:pPr marL="342900" lvl="0" indent="-342900">
                        <a:lnSpc>
                          <a:spcPct val="115000"/>
                        </a:lnSpc>
                        <a:spcAft>
                          <a:spcPts val="0"/>
                        </a:spcAft>
                        <a:buFont typeface="+mj-lt"/>
                        <a:buNone/>
                        <a:tabLst>
                          <a:tab pos="180340" algn="l"/>
                        </a:tabLst>
                      </a:pPr>
                      <a:r>
                        <a:rPr lang="tr-TR" sz="1100" dirty="0" smtClean="0">
                          <a:latin typeface="Times New Roman"/>
                          <a:ea typeface="Times New Roman"/>
                          <a:cs typeface="Times New Roman"/>
                        </a:rPr>
                        <a:t>6. Baskı </a:t>
                      </a:r>
                      <a:r>
                        <a:rPr lang="tr-TR" sz="1100" dirty="0">
                          <a:latin typeface="Times New Roman"/>
                          <a:ea typeface="Times New Roman"/>
                          <a:cs typeface="Times New Roman"/>
                        </a:rPr>
                        <a:t>altındayken iş konusunda en iyisini yapmaya çalışırım.</a:t>
                      </a:r>
                      <a:endParaRPr lang="tr-TR" sz="1100" dirty="0">
                        <a:latin typeface="Calibri"/>
                        <a:ea typeface="Times New Roman"/>
                        <a:cs typeface="Times New Roman"/>
                      </a:endParaRPr>
                    </a:p>
                  </a:txBody>
                  <a:tcPr marL="50746" marR="507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tr-TR" sz="1100">
                        <a:latin typeface="Times New Roman"/>
                        <a:ea typeface="Times New Roman"/>
                        <a:cs typeface="Times New Roman"/>
                      </a:endParaRPr>
                    </a:p>
                  </a:txBody>
                  <a:tcPr marL="50746" marR="507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tr-TR" sz="1100">
                        <a:latin typeface="Times New Roman"/>
                        <a:ea typeface="Times New Roman"/>
                        <a:cs typeface="Times New Roman"/>
                      </a:endParaRPr>
                    </a:p>
                  </a:txBody>
                  <a:tcPr marL="50746" marR="507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tr-TR" sz="1100">
                        <a:latin typeface="Times New Roman"/>
                        <a:ea typeface="Times New Roman"/>
                        <a:cs typeface="Times New Roman"/>
                      </a:endParaRPr>
                    </a:p>
                  </a:txBody>
                  <a:tcPr marL="50746" marR="507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tr-TR" sz="1100">
                        <a:latin typeface="Times New Roman"/>
                        <a:ea typeface="Times New Roman"/>
                        <a:cs typeface="Times New Roman"/>
                      </a:endParaRPr>
                    </a:p>
                  </a:txBody>
                  <a:tcPr marL="50746" marR="507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tr-TR" sz="1100">
                        <a:latin typeface="Times New Roman"/>
                        <a:ea typeface="Times New Roman"/>
                        <a:cs typeface="Times New Roman"/>
                      </a:endParaRPr>
                    </a:p>
                  </a:txBody>
                  <a:tcPr marL="50746" marR="507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1593">
                <a:tc>
                  <a:txBody>
                    <a:bodyPr/>
                    <a:lstStyle/>
                    <a:p>
                      <a:pPr marL="342900" lvl="0" indent="-342900">
                        <a:lnSpc>
                          <a:spcPct val="115000"/>
                        </a:lnSpc>
                        <a:spcAft>
                          <a:spcPts val="0"/>
                        </a:spcAft>
                        <a:buFont typeface="+mj-lt"/>
                        <a:buNone/>
                        <a:tabLst>
                          <a:tab pos="90170" algn="l"/>
                          <a:tab pos="180340" algn="l"/>
                        </a:tabLst>
                      </a:pPr>
                      <a:r>
                        <a:rPr lang="tr-TR" sz="1100" dirty="0" smtClean="0">
                          <a:latin typeface="Times New Roman"/>
                          <a:ea typeface="Times New Roman"/>
                          <a:cs typeface="Times New Roman"/>
                        </a:rPr>
                        <a:t>7. İşler </a:t>
                      </a:r>
                      <a:r>
                        <a:rPr lang="tr-TR" sz="1100" dirty="0">
                          <a:latin typeface="Times New Roman"/>
                          <a:ea typeface="Times New Roman"/>
                          <a:cs typeface="Times New Roman"/>
                        </a:rPr>
                        <a:t>yolunda gitmediğinde hayal kırıklığına uğrar ve sinirlenirim.</a:t>
                      </a:r>
                      <a:endParaRPr lang="tr-TR" sz="1100" dirty="0">
                        <a:latin typeface="Calibri"/>
                        <a:ea typeface="Times New Roman"/>
                        <a:cs typeface="Times New Roman"/>
                      </a:endParaRPr>
                    </a:p>
                  </a:txBody>
                  <a:tcPr marL="50746" marR="507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tr-TR" sz="1100">
                        <a:latin typeface="Times New Roman"/>
                        <a:ea typeface="Times New Roman"/>
                        <a:cs typeface="Times New Roman"/>
                      </a:endParaRPr>
                    </a:p>
                  </a:txBody>
                  <a:tcPr marL="50746" marR="507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tr-TR" sz="1100">
                        <a:latin typeface="Times New Roman"/>
                        <a:ea typeface="Times New Roman"/>
                        <a:cs typeface="Times New Roman"/>
                      </a:endParaRPr>
                    </a:p>
                  </a:txBody>
                  <a:tcPr marL="50746" marR="507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tr-TR" sz="1100">
                        <a:latin typeface="Times New Roman"/>
                        <a:ea typeface="Times New Roman"/>
                        <a:cs typeface="Times New Roman"/>
                      </a:endParaRPr>
                    </a:p>
                  </a:txBody>
                  <a:tcPr marL="50746" marR="507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tr-TR" sz="1100">
                        <a:latin typeface="Times New Roman"/>
                        <a:ea typeface="Times New Roman"/>
                        <a:cs typeface="Times New Roman"/>
                      </a:endParaRPr>
                    </a:p>
                  </a:txBody>
                  <a:tcPr marL="50746" marR="507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tr-TR" sz="1100">
                        <a:latin typeface="Times New Roman"/>
                        <a:ea typeface="Times New Roman"/>
                        <a:cs typeface="Times New Roman"/>
                      </a:endParaRPr>
                    </a:p>
                  </a:txBody>
                  <a:tcPr marL="50746" marR="507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5984">
                <a:tc>
                  <a:txBody>
                    <a:bodyPr/>
                    <a:lstStyle/>
                    <a:p>
                      <a:pPr marL="342900" lvl="0" indent="-342900">
                        <a:lnSpc>
                          <a:spcPct val="115000"/>
                        </a:lnSpc>
                        <a:spcAft>
                          <a:spcPts val="0"/>
                        </a:spcAft>
                        <a:buFont typeface="+mj-lt"/>
                        <a:buNone/>
                        <a:tabLst>
                          <a:tab pos="180340" algn="l"/>
                        </a:tabLst>
                      </a:pPr>
                      <a:r>
                        <a:rPr lang="tr-TR" sz="1100" dirty="0" smtClean="0">
                          <a:latin typeface="Times New Roman"/>
                          <a:ea typeface="Times New Roman"/>
                          <a:cs typeface="Times New Roman"/>
                        </a:rPr>
                        <a:t>8. Zor </a:t>
                      </a:r>
                      <a:r>
                        <a:rPr lang="tr-TR" sz="1100" dirty="0">
                          <a:latin typeface="Times New Roman"/>
                          <a:ea typeface="Times New Roman"/>
                          <a:cs typeface="Times New Roman"/>
                        </a:rPr>
                        <a:t>koşullar altında kolay vazgeçerim.</a:t>
                      </a:r>
                      <a:endParaRPr lang="tr-TR" sz="1100" dirty="0">
                        <a:latin typeface="Calibri"/>
                        <a:ea typeface="Times New Roman"/>
                        <a:cs typeface="Times New Roman"/>
                      </a:endParaRPr>
                    </a:p>
                  </a:txBody>
                  <a:tcPr marL="50746" marR="507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tr-TR" sz="1100">
                        <a:latin typeface="Times New Roman"/>
                        <a:ea typeface="Times New Roman"/>
                        <a:cs typeface="Times New Roman"/>
                      </a:endParaRPr>
                    </a:p>
                  </a:txBody>
                  <a:tcPr marL="50746" marR="507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tr-TR" sz="1100">
                        <a:latin typeface="Times New Roman"/>
                        <a:ea typeface="Times New Roman"/>
                        <a:cs typeface="Times New Roman"/>
                      </a:endParaRPr>
                    </a:p>
                  </a:txBody>
                  <a:tcPr marL="50746" marR="507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tr-TR" sz="1100">
                        <a:latin typeface="Times New Roman"/>
                        <a:ea typeface="Times New Roman"/>
                        <a:cs typeface="Times New Roman"/>
                      </a:endParaRPr>
                    </a:p>
                  </a:txBody>
                  <a:tcPr marL="50746" marR="507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tr-TR" sz="1100">
                        <a:latin typeface="Times New Roman"/>
                        <a:ea typeface="Times New Roman"/>
                        <a:cs typeface="Times New Roman"/>
                      </a:endParaRPr>
                    </a:p>
                  </a:txBody>
                  <a:tcPr marL="50746" marR="507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tr-TR" sz="1100">
                        <a:latin typeface="Times New Roman"/>
                        <a:ea typeface="Times New Roman"/>
                        <a:cs typeface="Times New Roman"/>
                      </a:endParaRPr>
                    </a:p>
                  </a:txBody>
                  <a:tcPr marL="50746" marR="507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13975">
                <a:tc>
                  <a:txBody>
                    <a:bodyPr/>
                    <a:lstStyle/>
                    <a:p>
                      <a:pPr marL="342900" lvl="0" indent="-342900">
                        <a:lnSpc>
                          <a:spcPct val="115000"/>
                        </a:lnSpc>
                        <a:spcAft>
                          <a:spcPts val="0"/>
                        </a:spcAft>
                        <a:buFont typeface="+mj-lt"/>
                        <a:buNone/>
                        <a:tabLst>
                          <a:tab pos="180340" algn="l"/>
                        </a:tabLst>
                      </a:pPr>
                      <a:r>
                        <a:rPr lang="tr-TR" sz="1100" dirty="0" smtClean="0">
                          <a:latin typeface="Times New Roman"/>
                          <a:ea typeface="Times New Roman"/>
                          <a:cs typeface="Times New Roman"/>
                        </a:rPr>
                        <a:t>9. Beklemediğim </a:t>
                      </a:r>
                      <a:r>
                        <a:rPr lang="tr-TR" sz="1100" dirty="0">
                          <a:latin typeface="Times New Roman"/>
                          <a:ea typeface="Times New Roman"/>
                          <a:cs typeface="Times New Roman"/>
                        </a:rPr>
                        <a:t>ve kontrol edemediğim olaylar karşısında kaygı duyarım.</a:t>
                      </a:r>
                      <a:endParaRPr lang="tr-TR" sz="1100" dirty="0">
                        <a:latin typeface="Calibri"/>
                        <a:ea typeface="Times New Roman"/>
                        <a:cs typeface="Times New Roman"/>
                      </a:endParaRPr>
                    </a:p>
                  </a:txBody>
                  <a:tcPr marL="50746" marR="507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tr-TR" sz="1100">
                        <a:latin typeface="Times New Roman"/>
                        <a:ea typeface="Times New Roman"/>
                        <a:cs typeface="Times New Roman"/>
                      </a:endParaRPr>
                    </a:p>
                  </a:txBody>
                  <a:tcPr marL="50746" marR="507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tr-TR" sz="1100">
                        <a:latin typeface="Times New Roman"/>
                        <a:ea typeface="Times New Roman"/>
                        <a:cs typeface="Times New Roman"/>
                      </a:endParaRPr>
                    </a:p>
                  </a:txBody>
                  <a:tcPr marL="50746" marR="507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tr-TR" sz="1100">
                        <a:latin typeface="Times New Roman"/>
                        <a:ea typeface="Times New Roman"/>
                        <a:cs typeface="Times New Roman"/>
                      </a:endParaRPr>
                    </a:p>
                  </a:txBody>
                  <a:tcPr marL="50746" marR="507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tr-TR" sz="1100">
                        <a:latin typeface="Times New Roman"/>
                        <a:ea typeface="Times New Roman"/>
                        <a:cs typeface="Times New Roman"/>
                      </a:endParaRPr>
                    </a:p>
                  </a:txBody>
                  <a:tcPr marL="50746" marR="507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tr-TR" sz="1100">
                        <a:latin typeface="Times New Roman"/>
                        <a:ea typeface="Times New Roman"/>
                        <a:cs typeface="Times New Roman"/>
                      </a:endParaRPr>
                    </a:p>
                  </a:txBody>
                  <a:tcPr marL="50746" marR="507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1593">
                <a:tc>
                  <a:txBody>
                    <a:bodyPr/>
                    <a:lstStyle/>
                    <a:p>
                      <a:pPr marL="342900" lvl="0" indent="-342900">
                        <a:lnSpc>
                          <a:spcPct val="115000"/>
                        </a:lnSpc>
                        <a:spcAft>
                          <a:spcPts val="0"/>
                        </a:spcAft>
                        <a:buFont typeface="+mj-lt"/>
                        <a:buNone/>
                        <a:tabLst>
                          <a:tab pos="270510" algn="l"/>
                        </a:tabLst>
                      </a:pPr>
                      <a:r>
                        <a:rPr lang="tr-TR" sz="1100" dirty="0" smtClean="0">
                          <a:latin typeface="Times New Roman"/>
                          <a:ea typeface="Times New Roman"/>
                          <a:cs typeface="Times New Roman"/>
                        </a:rPr>
                        <a:t>10. Dikkatim </a:t>
                      </a:r>
                      <a:r>
                        <a:rPr lang="tr-TR" sz="1100" dirty="0">
                          <a:latin typeface="Times New Roman"/>
                          <a:ea typeface="Times New Roman"/>
                          <a:cs typeface="Times New Roman"/>
                        </a:rPr>
                        <a:t>kolay dağılır ve konsantrasyonumu kaybederim.</a:t>
                      </a:r>
                      <a:endParaRPr lang="tr-TR" sz="1100" dirty="0">
                        <a:latin typeface="Calibri"/>
                        <a:ea typeface="Times New Roman"/>
                        <a:cs typeface="Times New Roman"/>
                      </a:endParaRPr>
                    </a:p>
                  </a:txBody>
                  <a:tcPr marL="50746" marR="507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tr-TR" sz="1100">
                        <a:latin typeface="Times New Roman"/>
                        <a:ea typeface="Times New Roman"/>
                        <a:cs typeface="Times New Roman"/>
                      </a:endParaRPr>
                    </a:p>
                  </a:txBody>
                  <a:tcPr marL="50746" marR="507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tr-TR" sz="1100">
                        <a:latin typeface="Times New Roman"/>
                        <a:ea typeface="Times New Roman"/>
                        <a:cs typeface="Times New Roman"/>
                      </a:endParaRPr>
                    </a:p>
                  </a:txBody>
                  <a:tcPr marL="50746" marR="507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tr-TR" sz="1100">
                        <a:latin typeface="Times New Roman"/>
                        <a:ea typeface="Times New Roman"/>
                        <a:cs typeface="Times New Roman"/>
                      </a:endParaRPr>
                    </a:p>
                  </a:txBody>
                  <a:tcPr marL="50746" marR="507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tr-TR" sz="1100">
                        <a:latin typeface="Times New Roman"/>
                        <a:ea typeface="Times New Roman"/>
                        <a:cs typeface="Times New Roman"/>
                      </a:endParaRPr>
                    </a:p>
                  </a:txBody>
                  <a:tcPr marL="50746" marR="507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tr-TR" sz="1100">
                        <a:latin typeface="Times New Roman"/>
                        <a:ea typeface="Times New Roman"/>
                        <a:cs typeface="Times New Roman"/>
                      </a:endParaRPr>
                    </a:p>
                  </a:txBody>
                  <a:tcPr marL="50746" marR="507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5984">
                <a:tc>
                  <a:txBody>
                    <a:bodyPr/>
                    <a:lstStyle/>
                    <a:p>
                      <a:pPr marL="342900" lvl="0" indent="-342900">
                        <a:lnSpc>
                          <a:spcPct val="115000"/>
                        </a:lnSpc>
                        <a:spcAft>
                          <a:spcPts val="0"/>
                        </a:spcAft>
                        <a:buFont typeface="+mj-lt"/>
                        <a:buNone/>
                        <a:tabLst>
                          <a:tab pos="270510" algn="l"/>
                        </a:tabLst>
                      </a:pPr>
                      <a:r>
                        <a:rPr lang="tr-TR" sz="1100" dirty="0" smtClean="0">
                          <a:latin typeface="Times New Roman"/>
                          <a:ea typeface="Times New Roman"/>
                          <a:cs typeface="Times New Roman"/>
                        </a:rPr>
                        <a:t>11. Beni </a:t>
                      </a:r>
                      <a:r>
                        <a:rPr lang="tr-TR" sz="1100" dirty="0">
                          <a:latin typeface="Times New Roman"/>
                          <a:ea typeface="Times New Roman"/>
                          <a:cs typeface="Times New Roman"/>
                        </a:rPr>
                        <a:t>rakiplerimden ayıran niteliklerim vardır.</a:t>
                      </a:r>
                      <a:endParaRPr lang="tr-TR" sz="1100" dirty="0">
                        <a:latin typeface="Calibri"/>
                        <a:ea typeface="Times New Roman"/>
                        <a:cs typeface="Times New Roman"/>
                      </a:endParaRPr>
                    </a:p>
                  </a:txBody>
                  <a:tcPr marL="50746" marR="507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tr-TR" sz="1100">
                        <a:latin typeface="Times New Roman"/>
                        <a:ea typeface="Times New Roman"/>
                        <a:cs typeface="Times New Roman"/>
                      </a:endParaRPr>
                    </a:p>
                  </a:txBody>
                  <a:tcPr marL="50746" marR="507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tr-TR" sz="1100">
                        <a:latin typeface="Times New Roman"/>
                        <a:ea typeface="Times New Roman"/>
                        <a:cs typeface="Times New Roman"/>
                      </a:endParaRPr>
                    </a:p>
                  </a:txBody>
                  <a:tcPr marL="50746" marR="507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tr-TR" sz="1100">
                        <a:latin typeface="Times New Roman"/>
                        <a:ea typeface="Times New Roman"/>
                        <a:cs typeface="Times New Roman"/>
                      </a:endParaRPr>
                    </a:p>
                  </a:txBody>
                  <a:tcPr marL="50746" marR="507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tr-TR" sz="1100">
                        <a:latin typeface="Times New Roman"/>
                        <a:ea typeface="Times New Roman"/>
                        <a:cs typeface="Times New Roman"/>
                      </a:endParaRPr>
                    </a:p>
                  </a:txBody>
                  <a:tcPr marL="50746" marR="507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tr-TR" sz="1100">
                        <a:latin typeface="Times New Roman"/>
                        <a:ea typeface="Times New Roman"/>
                        <a:cs typeface="Times New Roman"/>
                      </a:endParaRPr>
                    </a:p>
                  </a:txBody>
                  <a:tcPr marL="50746" marR="507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1593">
                <a:tc>
                  <a:txBody>
                    <a:bodyPr/>
                    <a:lstStyle/>
                    <a:p>
                      <a:pPr marL="342900" lvl="0" indent="-342900">
                        <a:lnSpc>
                          <a:spcPct val="115000"/>
                        </a:lnSpc>
                        <a:spcAft>
                          <a:spcPts val="0"/>
                        </a:spcAft>
                        <a:buFont typeface="+mj-lt"/>
                        <a:buNone/>
                        <a:tabLst>
                          <a:tab pos="270510" algn="l"/>
                        </a:tabLst>
                      </a:pPr>
                      <a:r>
                        <a:rPr lang="tr-TR" sz="1100" dirty="0" smtClean="0">
                          <a:latin typeface="Times New Roman"/>
                          <a:ea typeface="Times New Roman"/>
                          <a:cs typeface="Times New Roman"/>
                        </a:rPr>
                        <a:t>12. Kendime </a:t>
                      </a:r>
                      <a:r>
                        <a:rPr lang="tr-TR" sz="1100" dirty="0">
                          <a:latin typeface="Times New Roman"/>
                          <a:ea typeface="Times New Roman"/>
                          <a:cs typeface="Times New Roman"/>
                        </a:rPr>
                        <a:t>zor hedefler seçerim ve sorumluluk alırım.</a:t>
                      </a:r>
                      <a:endParaRPr lang="tr-TR" sz="1100" dirty="0">
                        <a:latin typeface="Calibri"/>
                        <a:ea typeface="Times New Roman"/>
                        <a:cs typeface="Times New Roman"/>
                      </a:endParaRPr>
                    </a:p>
                  </a:txBody>
                  <a:tcPr marL="50746" marR="507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tr-TR" sz="1100">
                        <a:latin typeface="Times New Roman"/>
                        <a:ea typeface="Times New Roman"/>
                        <a:cs typeface="Times New Roman"/>
                      </a:endParaRPr>
                    </a:p>
                  </a:txBody>
                  <a:tcPr marL="50746" marR="507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tr-TR" sz="1100">
                        <a:latin typeface="Times New Roman"/>
                        <a:ea typeface="Times New Roman"/>
                        <a:cs typeface="Times New Roman"/>
                      </a:endParaRPr>
                    </a:p>
                  </a:txBody>
                  <a:tcPr marL="50746" marR="507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tr-TR" sz="1100">
                        <a:latin typeface="Times New Roman"/>
                        <a:ea typeface="Times New Roman"/>
                        <a:cs typeface="Times New Roman"/>
                      </a:endParaRPr>
                    </a:p>
                  </a:txBody>
                  <a:tcPr marL="50746" marR="507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tr-TR" sz="1100">
                        <a:latin typeface="Times New Roman"/>
                        <a:ea typeface="Times New Roman"/>
                        <a:cs typeface="Times New Roman"/>
                      </a:endParaRPr>
                    </a:p>
                  </a:txBody>
                  <a:tcPr marL="50746" marR="507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tr-TR" sz="1100">
                        <a:latin typeface="Times New Roman"/>
                        <a:ea typeface="Times New Roman"/>
                        <a:cs typeface="Times New Roman"/>
                      </a:endParaRPr>
                    </a:p>
                  </a:txBody>
                  <a:tcPr marL="50746" marR="507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5984">
                <a:tc>
                  <a:txBody>
                    <a:bodyPr/>
                    <a:lstStyle/>
                    <a:p>
                      <a:pPr marL="342900" lvl="0" indent="-342900">
                        <a:lnSpc>
                          <a:spcPct val="115000"/>
                        </a:lnSpc>
                        <a:spcAft>
                          <a:spcPts val="0"/>
                        </a:spcAft>
                        <a:buFont typeface="+mj-lt"/>
                        <a:buNone/>
                        <a:tabLst>
                          <a:tab pos="270510" algn="l"/>
                        </a:tabLst>
                      </a:pPr>
                      <a:r>
                        <a:rPr lang="tr-TR" sz="1100" dirty="0" smtClean="0">
                          <a:latin typeface="Times New Roman"/>
                          <a:ea typeface="Times New Roman"/>
                          <a:cs typeface="Times New Roman"/>
                        </a:rPr>
                        <a:t>13. Potansiyel </a:t>
                      </a:r>
                      <a:r>
                        <a:rPr lang="tr-TR" sz="1100" dirty="0">
                          <a:latin typeface="Times New Roman"/>
                          <a:ea typeface="Times New Roman"/>
                          <a:cs typeface="Times New Roman"/>
                        </a:rPr>
                        <a:t>tehditleri fırsatlara dönüştürürüm.</a:t>
                      </a:r>
                      <a:endParaRPr lang="tr-TR" sz="1100" dirty="0">
                        <a:latin typeface="Calibri"/>
                        <a:ea typeface="Times New Roman"/>
                        <a:cs typeface="Times New Roman"/>
                      </a:endParaRPr>
                    </a:p>
                  </a:txBody>
                  <a:tcPr marL="50746" marR="507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tr-TR" sz="1100">
                        <a:latin typeface="Times New Roman"/>
                        <a:ea typeface="Times New Roman"/>
                        <a:cs typeface="Times New Roman"/>
                      </a:endParaRPr>
                    </a:p>
                  </a:txBody>
                  <a:tcPr marL="50746" marR="507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tr-TR" sz="1100">
                        <a:latin typeface="Times New Roman"/>
                        <a:ea typeface="Times New Roman"/>
                        <a:cs typeface="Times New Roman"/>
                      </a:endParaRPr>
                    </a:p>
                  </a:txBody>
                  <a:tcPr marL="50746" marR="507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tr-TR" sz="1100">
                        <a:latin typeface="Times New Roman"/>
                        <a:ea typeface="Times New Roman"/>
                        <a:cs typeface="Times New Roman"/>
                      </a:endParaRPr>
                    </a:p>
                  </a:txBody>
                  <a:tcPr marL="50746" marR="507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tr-TR" sz="1100">
                        <a:latin typeface="Times New Roman"/>
                        <a:ea typeface="Times New Roman"/>
                        <a:cs typeface="Times New Roman"/>
                      </a:endParaRPr>
                    </a:p>
                  </a:txBody>
                  <a:tcPr marL="50746" marR="507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tr-TR" sz="1100">
                        <a:latin typeface="Times New Roman"/>
                        <a:ea typeface="Times New Roman"/>
                        <a:cs typeface="Times New Roman"/>
                      </a:endParaRPr>
                    </a:p>
                  </a:txBody>
                  <a:tcPr marL="50746" marR="507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13975">
                <a:tc>
                  <a:txBody>
                    <a:bodyPr/>
                    <a:lstStyle/>
                    <a:p>
                      <a:pPr marL="342900" lvl="0" indent="-342900">
                        <a:lnSpc>
                          <a:spcPct val="115000"/>
                        </a:lnSpc>
                        <a:spcAft>
                          <a:spcPts val="0"/>
                        </a:spcAft>
                        <a:buFont typeface="+mj-lt"/>
                        <a:buNone/>
                        <a:tabLst>
                          <a:tab pos="270510" algn="l"/>
                        </a:tabLst>
                      </a:pPr>
                      <a:r>
                        <a:rPr lang="tr-TR" sz="1100" dirty="0" smtClean="0">
                          <a:latin typeface="Times New Roman"/>
                          <a:ea typeface="Times New Roman"/>
                          <a:cs typeface="Times New Roman"/>
                        </a:rPr>
                        <a:t>14. Baskı </a:t>
                      </a:r>
                      <a:r>
                        <a:rPr lang="tr-TR" sz="1100" dirty="0">
                          <a:latin typeface="Times New Roman"/>
                          <a:ea typeface="Times New Roman"/>
                          <a:cs typeface="Times New Roman"/>
                        </a:rPr>
                        <a:t>altındayken kendimden emin bir şekilde kararlar alabilir ve bunları uygulayabilirim.</a:t>
                      </a:r>
                      <a:endParaRPr lang="tr-TR" sz="1100" dirty="0">
                        <a:latin typeface="Calibri"/>
                        <a:ea typeface="Times New Roman"/>
                        <a:cs typeface="Times New Roman"/>
                      </a:endParaRPr>
                    </a:p>
                  </a:txBody>
                  <a:tcPr marL="50746" marR="507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tr-TR" sz="1100">
                        <a:latin typeface="Times New Roman"/>
                        <a:ea typeface="Times New Roman"/>
                        <a:cs typeface="Times New Roman"/>
                      </a:endParaRPr>
                    </a:p>
                  </a:txBody>
                  <a:tcPr marL="50746" marR="507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tr-TR" sz="1100">
                        <a:latin typeface="Times New Roman"/>
                        <a:ea typeface="Times New Roman"/>
                        <a:cs typeface="Times New Roman"/>
                      </a:endParaRPr>
                    </a:p>
                  </a:txBody>
                  <a:tcPr marL="50746" marR="507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tr-TR" sz="1100">
                        <a:latin typeface="Times New Roman"/>
                        <a:ea typeface="Times New Roman"/>
                        <a:cs typeface="Times New Roman"/>
                      </a:endParaRPr>
                    </a:p>
                  </a:txBody>
                  <a:tcPr marL="50746" marR="507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tr-TR" sz="1100">
                        <a:latin typeface="Times New Roman"/>
                        <a:ea typeface="Times New Roman"/>
                        <a:cs typeface="Times New Roman"/>
                      </a:endParaRPr>
                    </a:p>
                  </a:txBody>
                  <a:tcPr marL="50746" marR="507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tr-TR" sz="1100" dirty="0">
                        <a:latin typeface="Times New Roman"/>
                        <a:ea typeface="Times New Roman"/>
                        <a:cs typeface="Times New Roman"/>
                      </a:endParaRPr>
                    </a:p>
                  </a:txBody>
                  <a:tcPr marL="50746" marR="507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29697" name="Rectangle 1"/>
          <p:cNvSpPr>
            <a:spLocks noChangeArrowheads="1"/>
          </p:cNvSpPr>
          <p:nvPr/>
        </p:nvSpPr>
        <p:spPr bwMode="auto">
          <a:xfrm>
            <a:off x="35496" y="42589"/>
            <a:ext cx="9001000"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49263" algn="just" defTabSz="914400" rtl="0" eaLnBrk="1" fontAlgn="base" latinLnBrk="0" hangingPunct="1">
              <a:lnSpc>
                <a:spcPct val="100000"/>
              </a:lnSpc>
              <a:spcBef>
                <a:spcPct val="0"/>
              </a:spcBef>
              <a:spcAft>
                <a:spcPct val="0"/>
              </a:spcAft>
              <a:buClrTx/>
              <a:buSzTx/>
              <a:buFontTx/>
              <a:buNone/>
              <a:tabLst/>
            </a:pPr>
            <a:r>
              <a:rPr kumimoji="0" lang="tr-TR" sz="1200"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Bu çalışmanın amacı sporda karşılaştığınız psikolojik süreçlere karşı sahip olduğunuz dayanıklılık düzeyinin belirlenmesidir. Geçmişe dönerek müsabakalarda karşılaştığınız stresli durumlara karşı verdiğiniz tepkileri tekrar hatırlayın. Aşağıda verilen maddeler ile sizin verdiğiniz tepkilerin ne kadar örtüştüğünü seçenekler vasıtasıyla bildirin. </a:t>
            </a:r>
            <a:endParaRPr kumimoji="0" lang="tr-TR" sz="12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49263" algn="just" defTabSz="914400" rtl="0" eaLnBrk="0" fontAlgn="base" latinLnBrk="0" hangingPunct="0">
              <a:lnSpc>
                <a:spcPct val="100000"/>
              </a:lnSpc>
              <a:spcBef>
                <a:spcPct val="0"/>
              </a:spcBef>
              <a:spcAft>
                <a:spcPct val="0"/>
              </a:spcAft>
              <a:buClrTx/>
              <a:buSzTx/>
              <a:buFontTx/>
              <a:buNone/>
              <a:tabLst/>
            </a:pPr>
            <a:r>
              <a:rPr kumimoji="0" lang="tr-TR" sz="1200"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Her ifade için; sizin mental kapasitenizi ifade etmede ne kadar önemli olduğunu düşündüğünüz bölümü işaretleyiniz. Burada doğru veya yanlış cevap yoktur çünkü her sporcu farklı bir kişiliktir. Cevaplarınız gizli tutulacaktır. İçten ve samimi cevaplarınız için şimdiden TEŞEKKÜR EDERİZ...</a:t>
            </a:r>
            <a:endParaRPr kumimoji="0" lang="tr-TR" sz="12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116632"/>
            <a:ext cx="8229600" cy="1143000"/>
          </a:xfrm>
        </p:spPr>
        <p:txBody>
          <a:bodyPr/>
          <a:lstStyle/>
          <a:p>
            <a:r>
              <a:rPr lang="tr-TR" b="1" dirty="0" smtClean="0"/>
              <a:t>GÖZLEM</a:t>
            </a:r>
            <a:endParaRPr lang="tr-TR" dirty="0"/>
          </a:p>
        </p:txBody>
      </p:sp>
      <p:sp>
        <p:nvSpPr>
          <p:cNvPr id="3" name="2 İçerik Yer Tutucusu"/>
          <p:cNvSpPr>
            <a:spLocks noGrp="1"/>
          </p:cNvSpPr>
          <p:nvPr>
            <p:ph idx="1"/>
          </p:nvPr>
        </p:nvSpPr>
        <p:spPr>
          <a:xfrm>
            <a:off x="179512" y="980728"/>
            <a:ext cx="8784976" cy="5544616"/>
          </a:xfrm>
        </p:spPr>
        <p:txBody>
          <a:bodyPr>
            <a:normAutofit fontScale="85000" lnSpcReduction="20000"/>
          </a:bodyPr>
          <a:lstStyle/>
          <a:p>
            <a:pPr marL="571500" indent="-571500">
              <a:lnSpc>
                <a:spcPct val="120000"/>
              </a:lnSpc>
              <a:buFont typeface="Wingdings" pitchFamily="2" charset="2"/>
              <a:buAutoNum type="arabicParenR"/>
            </a:pPr>
            <a:r>
              <a:rPr lang="tr-TR" dirty="0" smtClean="0"/>
              <a:t>Gözlem olay, durum ve nesnelere yönelik belirli hedeflere yönelik bir bakış, bir dinleyiştir.</a:t>
            </a:r>
          </a:p>
          <a:p>
            <a:pPr marL="571500" indent="-571500">
              <a:lnSpc>
                <a:spcPct val="120000"/>
              </a:lnSpc>
              <a:buFont typeface="Wingdings" pitchFamily="2" charset="2"/>
              <a:buAutoNum type="arabicParenR"/>
            </a:pPr>
            <a:r>
              <a:rPr lang="tr-TR" dirty="0" smtClean="0"/>
              <a:t>Verilerin bir başkasının raporundan değil, doğrudan elde edilmesini sağlar, birincil kaynaktır.</a:t>
            </a:r>
          </a:p>
          <a:p>
            <a:pPr marL="571500" indent="-571500">
              <a:lnSpc>
                <a:spcPct val="120000"/>
              </a:lnSpc>
              <a:buFont typeface="Wingdings" pitchFamily="2" charset="2"/>
              <a:buAutoNum type="arabicParenR"/>
            </a:pPr>
            <a:r>
              <a:rPr lang="tr-TR" dirty="0" smtClean="0"/>
              <a:t>Sözle olmayan davranışlara ilişkin verilerin toplanmasında önemlidir.</a:t>
            </a:r>
          </a:p>
          <a:p>
            <a:pPr marL="571500" indent="-571500">
              <a:lnSpc>
                <a:spcPct val="120000"/>
              </a:lnSpc>
              <a:buFont typeface="Wingdings" pitchFamily="2" charset="2"/>
              <a:buAutoNum type="arabicParenR"/>
            </a:pPr>
            <a:r>
              <a:rPr lang="tr-TR" dirty="0" smtClean="0"/>
              <a:t>Duyu organlarının yetersiz kaldığı durumlarda gözlem araçları kullanılmalıdır</a:t>
            </a:r>
          </a:p>
          <a:p>
            <a:pPr marL="571500" indent="-571500">
              <a:lnSpc>
                <a:spcPct val="120000"/>
              </a:lnSpc>
              <a:buFont typeface="Wingdings" pitchFamily="2" charset="2"/>
              <a:buAutoNum type="arabicParenR"/>
            </a:pPr>
            <a:r>
              <a:rPr lang="tr-TR" dirty="0" smtClean="0"/>
              <a:t>Süre ve para yönünden pahalıdır.</a:t>
            </a:r>
          </a:p>
          <a:p>
            <a:pPr marL="571500" indent="-571500">
              <a:lnSpc>
                <a:spcPct val="120000"/>
              </a:lnSpc>
              <a:buFont typeface="Wingdings" pitchFamily="2" charset="2"/>
              <a:buAutoNum type="arabicParenR"/>
            </a:pPr>
            <a:r>
              <a:rPr lang="tr-TR" dirty="0" smtClean="0"/>
              <a:t>Gözlenenlerden doğru anlam çıkarılması güçtür. </a:t>
            </a:r>
          </a:p>
          <a:p>
            <a:pPr marL="571500" indent="-571500">
              <a:lnSpc>
                <a:spcPct val="120000"/>
              </a:lnSpc>
              <a:buFont typeface="Wingdings" pitchFamily="2" charset="2"/>
              <a:buAutoNum type="arabicParenR"/>
            </a:pPr>
            <a:r>
              <a:rPr lang="tr-TR" dirty="0" smtClean="0"/>
              <a:t>Gözlemcilerin eğitilmesi gerekir </a:t>
            </a:r>
          </a:p>
          <a:p>
            <a:pPr>
              <a:lnSpc>
                <a:spcPct val="120000"/>
              </a:lnSpc>
            </a:pPr>
            <a:endParaRPr lang="tr-T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GÖZLEM FORMU</a:t>
            </a:r>
            <a:endParaRPr lang="tr-TR" dirty="0"/>
          </a:p>
        </p:txBody>
      </p:sp>
      <p:graphicFrame>
        <p:nvGraphicFramePr>
          <p:cNvPr id="4" name="Group 832"/>
          <p:cNvGraphicFramePr>
            <a:graphicFrameLocks noGrp="1"/>
          </p:cNvGraphicFramePr>
          <p:nvPr/>
        </p:nvGraphicFramePr>
        <p:xfrm>
          <a:off x="539552" y="1593304"/>
          <a:ext cx="7888288" cy="4572000"/>
        </p:xfrm>
        <a:graphic>
          <a:graphicData uri="http://schemas.openxmlformats.org/drawingml/2006/table">
            <a:tbl>
              <a:tblPr/>
              <a:tblGrid>
                <a:gridCol w="5872163"/>
                <a:gridCol w="663575"/>
                <a:gridCol w="690562"/>
                <a:gridCol w="661988"/>
              </a:tblGrid>
              <a:tr h="180975">
                <a:tc>
                  <a:txBody>
                    <a:bodyPr/>
                    <a:lstStyle/>
                    <a:p>
                      <a:pPr marL="0" marR="0" lvl="0" indent="0" algn="ctr" defTabSz="914400" rtl="0" eaLnBrk="1" fontAlgn="base" latinLnBrk="0" hangingPunct="1">
                        <a:lnSpc>
                          <a:spcPct val="80000"/>
                        </a:lnSpc>
                        <a:spcBef>
                          <a:spcPct val="0"/>
                        </a:spcBef>
                        <a:spcAft>
                          <a:spcPct val="0"/>
                        </a:spcAft>
                        <a:buClrTx/>
                        <a:buSzTx/>
                        <a:buFontTx/>
                        <a:buNone/>
                        <a:tabLst/>
                      </a:pPr>
                      <a:r>
                        <a:rPr kumimoji="1" lang="en-US" altLang="zh-CN" sz="1200" b="1"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DAVRANIŞ</a:t>
                      </a:r>
                      <a:endParaRPr kumimoji="1" lang="en-US" altLang="zh-CN" sz="12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endParaRPr>
                    </a:p>
                  </a:txBody>
                  <a:tcPr anchor="ctr" horzOverflow="overflow">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zh-CN" sz="1200" b="1" i="0" u="none" strike="noStrike" cap="none" normalizeH="0" baseline="0" smtClean="0">
                          <a:ln>
                            <a:noFill/>
                          </a:ln>
                          <a:solidFill>
                            <a:schemeClr val="tx1"/>
                          </a:solidFill>
                          <a:effectLst/>
                          <a:latin typeface="Times New Roman" pitchFamily="18" charset="0"/>
                          <a:ea typeface="SimSun" pitchFamily="2" charset="-122"/>
                          <a:cs typeface="Times New Roman" pitchFamily="18" charset="0"/>
                        </a:rPr>
                        <a:t>HİÇ</a:t>
                      </a:r>
                      <a:endParaRPr kumimoji="1" lang="en-US" altLang="zh-CN" sz="1200" b="0" i="0" u="none" strike="noStrike" cap="none" normalizeH="0" baseline="0" smtClean="0">
                        <a:ln>
                          <a:noFill/>
                        </a:ln>
                        <a:solidFill>
                          <a:schemeClr val="tx1"/>
                        </a:solidFill>
                        <a:effectLst/>
                        <a:latin typeface="Times New Roman" pitchFamily="18" charset="0"/>
                        <a:ea typeface="SimSun" pitchFamily="2" charset="-122"/>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1" lang="en-US" altLang="zh-CN" sz="1200" b="1" i="0" u="none" strike="noStrike" cap="none" normalizeH="0" baseline="0" smtClean="0">
                          <a:ln>
                            <a:noFill/>
                          </a:ln>
                          <a:solidFill>
                            <a:schemeClr val="tx1"/>
                          </a:solidFill>
                          <a:effectLst/>
                          <a:latin typeface="Times New Roman" pitchFamily="18" charset="0"/>
                          <a:ea typeface="SimSun" pitchFamily="2" charset="-122"/>
                          <a:cs typeface="Times New Roman" pitchFamily="18" charset="0"/>
                        </a:rPr>
                        <a:t>(1)</a:t>
                      </a:r>
                      <a:endParaRPr kumimoji="1" lang="en-US" altLang="zh-CN" sz="1200" b="0" i="0" u="none" strike="noStrike" cap="none" normalizeH="0" baseline="0" smtClean="0">
                        <a:ln>
                          <a:noFill/>
                        </a:ln>
                        <a:solidFill>
                          <a:schemeClr val="tx1"/>
                        </a:solidFill>
                        <a:effectLst/>
                        <a:latin typeface="Times New Roman" pitchFamily="18" charset="0"/>
                        <a:ea typeface="SimSun" pitchFamily="2" charset="-122"/>
                        <a:cs typeface="Times New Roman" pitchFamily="18" charset="0"/>
                      </a:endParaRPr>
                    </a:p>
                  </a:txBody>
                  <a:tcPr anchor="ctr" horzOverflow="overflow">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zh-CN" sz="1200" b="1" i="0" u="none" strike="noStrike" cap="none" normalizeH="0" baseline="0" smtClean="0">
                          <a:ln>
                            <a:noFill/>
                          </a:ln>
                          <a:solidFill>
                            <a:schemeClr val="tx1"/>
                          </a:solidFill>
                          <a:effectLst/>
                          <a:latin typeface="Times New Roman" pitchFamily="18" charset="0"/>
                          <a:ea typeface="SimSun" pitchFamily="2" charset="-122"/>
                          <a:cs typeface="Times New Roman" pitchFamily="18" charset="0"/>
                        </a:rPr>
                        <a:t>ORTA</a:t>
                      </a:r>
                      <a:endParaRPr kumimoji="1" lang="en-US" altLang="zh-CN" sz="1200" b="0" i="0" u="none" strike="noStrike" cap="none" normalizeH="0" baseline="0" smtClean="0">
                        <a:ln>
                          <a:noFill/>
                        </a:ln>
                        <a:solidFill>
                          <a:schemeClr val="tx1"/>
                        </a:solidFill>
                        <a:effectLst/>
                        <a:latin typeface="Times New Roman" pitchFamily="18" charset="0"/>
                        <a:ea typeface="SimSun" pitchFamily="2" charset="-122"/>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1" lang="en-US" altLang="zh-CN" sz="1200" b="1" i="0" u="none" strike="noStrike" cap="none" normalizeH="0" baseline="0" smtClean="0">
                          <a:ln>
                            <a:noFill/>
                          </a:ln>
                          <a:solidFill>
                            <a:schemeClr val="tx1"/>
                          </a:solidFill>
                          <a:effectLst/>
                          <a:latin typeface="Times New Roman" pitchFamily="18" charset="0"/>
                          <a:ea typeface="SimSun" pitchFamily="2" charset="-122"/>
                          <a:cs typeface="Times New Roman" pitchFamily="18" charset="0"/>
                        </a:rPr>
                        <a:t>(2)</a:t>
                      </a:r>
                      <a:endParaRPr kumimoji="1" lang="en-US" altLang="zh-CN" sz="1200" b="0" i="0" u="none" strike="noStrike" cap="none" normalizeH="0" baseline="0" smtClean="0">
                        <a:ln>
                          <a:noFill/>
                        </a:ln>
                        <a:solidFill>
                          <a:schemeClr val="tx1"/>
                        </a:solidFill>
                        <a:effectLst/>
                        <a:latin typeface="Times New Roman" pitchFamily="18" charset="0"/>
                        <a:ea typeface="SimSun" pitchFamily="2" charset="-122"/>
                        <a:cs typeface="Times New Roman" pitchFamily="18" charset="0"/>
                      </a:endParaRPr>
                    </a:p>
                  </a:txBody>
                  <a:tcPr anchor="ctr" horzOverflow="overflow">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zh-CN" sz="1200" b="1" i="0" u="none" strike="noStrike" cap="none" normalizeH="0" baseline="0" smtClean="0">
                          <a:ln>
                            <a:noFill/>
                          </a:ln>
                          <a:solidFill>
                            <a:schemeClr val="tx1"/>
                          </a:solidFill>
                          <a:effectLst/>
                          <a:latin typeface="Times New Roman" pitchFamily="18" charset="0"/>
                          <a:ea typeface="SimSun" pitchFamily="2" charset="-122"/>
                          <a:cs typeface="Times New Roman" pitchFamily="18" charset="0"/>
                        </a:rPr>
                        <a:t>TAM</a:t>
                      </a:r>
                      <a:endParaRPr kumimoji="1" lang="en-US" altLang="zh-CN" sz="1200" b="0" i="0" u="none" strike="noStrike" cap="none" normalizeH="0" baseline="0" smtClean="0">
                        <a:ln>
                          <a:noFill/>
                        </a:ln>
                        <a:solidFill>
                          <a:schemeClr val="tx1"/>
                        </a:solidFill>
                        <a:effectLst/>
                        <a:latin typeface="Times New Roman" pitchFamily="18" charset="0"/>
                        <a:ea typeface="SimSun" pitchFamily="2" charset="-122"/>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1" lang="en-US" altLang="zh-CN" sz="1200" b="1" i="0" u="none" strike="noStrike" cap="none" normalizeH="0" baseline="0" smtClean="0">
                          <a:ln>
                            <a:noFill/>
                          </a:ln>
                          <a:solidFill>
                            <a:schemeClr val="tx1"/>
                          </a:solidFill>
                          <a:effectLst/>
                          <a:latin typeface="Times New Roman" pitchFamily="18" charset="0"/>
                          <a:ea typeface="SimSun" pitchFamily="2" charset="-122"/>
                          <a:cs typeface="Times New Roman" pitchFamily="18" charset="0"/>
                        </a:rPr>
                        <a:t>(3)</a:t>
                      </a:r>
                      <a:endParaRPr kumimoji="1" lang="en-US" altLang="zh-CN" sz="1200" b="0" i="0" u="none" strike="noStrike" cap="none" normalizeH="0" baseline="0" smtClean="0">
                        <a:ln>
                          <a:noFill/>
                        </a:ln>
                        <a:solidFill>
                          <a:schemeClr val="tx1"/>
                        </a:solidFill>
                        <a:effectLst/>
                        <a:latin typeface="Times New Roman" pitchFamily="18" charset="0"/>
                        <a:ea typeface="SimSun" pitchFamily="2" charset="-122"/>
                        <a:cs typeface="Times New Roman" pitchFamily="18" charset="0"/>
                      </a:endParaRPr>
                    </a:p>
                  </a:txBody>
                  <a:tcPr anchor="ctr" horzOverflow="overflow">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lnTlToBr>
                      <a:noFill/>
                    </a:lnTlToBr>
                    <a:lnBlToTr>
                      <a:noFill/>
                    </a:lnBlToTr>
                    <a:solidFill>
                      <a:srgbClr val="FFFFFF"/>
                    </a:solidFill>
                  </a:tcPr>
                </a:tc>
              </a:tr>
              <a:tr h="252413">
                <a:tc>
                  <a:txBody>
                    <a:bodyPr/>
                    <a:lstStyle/>
                    <a:p>
                      <a:pPr marL="0" marR="0" lvl="0" indent="0" algn="l" defTabSz="914400" rtl="0" eaLnBrk="1" fontAlgn="base" latinLnBrk="0" hangingPunct="1">
                        <a:lnSpc>
                          <a:spcPct val="80000"/>
                        </a:lnSpc>
                        <a:spcBef>
                          <a:spcPct val="0"/>
                        </a:spcBef>
                        <a:spcAft>
                          <a:spcPct val="0"/>
                        </a:spcAft>
                        <a:buClrTx/>
                        <a:buSzTx/>
                        <a:buFontTx/>
                        <a:buNone/>
                        <a:tabLst/>
                      </a:pPr>
                      <a:r>
                        <a:rPr kumimoji="1" lang="en-US" altLang="zh-CN" sz="1200" b="0" i="0" u="none" strike="noStrike" cap="none" normalizeH="0" baseline="0" dirty="0" err="1" smtClean="0">
                          <a:ln>
                            <a:noFill/>
                          </a:ln>
                          <a:solidFill>
                            <a:schemeClr val="tx1"/>
                          </a:solidFill>
                          <a:effectLst/>
                          <a:latin typeface="Times New Roman" pitchFamily="18" charset="0"/>
                          <a:ea typeface="SimSun" pitchFamily="2" charset="-122"/>
                          <a:cs typeface="Times New Roman" pitchFamily="18" charset="0"/>
                        </a:rPr>
                        <a:t>Derse</a:t>
                      </a:r>
                      <a:r>
                        <a:rPr kumimoji="1" lang="en-US" altLang="zh-CN" sz="12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a:t>
                      </a:r>
                      <a:r>
                        <a:rPr kumimoji="1" lang="en-US" altLang="zh-CN" sz="1200" b="0" i="0" u="none" strike="noStrike" cap="none" normalizeH="0" baseline="0" dirty="0" err="1" smtClean="0">
                          <a:ln>
                            <a:noFill/>
                          </a:ln>
                          <a:solidFill>
                            <a:schemeClr val="tx1"/>
                          </a:solidFill>
                          <a:effectLst/>
                          <a:latin typeface="Times New Roman" pitchFamily="18" charset="0"/>
                          <a:ea typeface="SimSun" pitchFamily="2" charset="-122"/>
                          <a:cs typeface="Times New Roman" pitchFamily="18" charset="0"/>
                        </a:rPr>
                        <a:t>hazırlıklı</a:t>
                      </a:r>
                      <a:r>
                        <a:rPr kumimoji="1" lang="en-US" altLang="zh-CN" sz="12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a:t>
                      </a:r>
                      <a:r>
                        <a:rPr kumimoji="1" lang="en-US" altLang="zh-CN" sz="1200" b="0" i="0" u="none" strike="noStrike" cap="none" normalizeH="0" baseline="0" dirty="0" err="1" smtClean="0">
                          <a:ln>
                            <a:noFill/>
                          </a:ln>
                          <a:solidFill>
                            <a:schemeClr val="tx1"/>
                          </a:solidFill>
                          <a:effectLst/>
                          <a:latin typeface="Times New Roman" pitchFamily="18" charset="0"/>
                          <a:ea typeface="SimSun" pitchFamily="2" charset="-122"/>
                          <a:cs typeface="Times New Roman" pitchFamily="18" charset="0"/>
                        </a:rPr>
                        <a:t>gelme</a:t>
                      </a:r>
                      <a:r>
                        <a:rPr kumimoji="1" lang="en-US" altLang="zh-CN" sz="12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a:t>
                      </a:r>
                    </a:p>
                  </a:txBody>
                  <a:tcPr anchor="ctr" horzOverflow="overflow">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zh-CN" sz="1200" b="0" i="0" u="none" strike="noStrike" cap="none" normalizeH="0" baseline="0" smtClean="0">
                          <a:ln>
                            <a:noFill/>
                          </a:ln>
                          <a:solidFill>
                            <a:schemeClr val="tx1"/>
                          </a:solidFill>
                          <a:effectLst/>
                          <a:latin typeface="Times New Roman" pitchFamily="18" charset="0"/>
                          <a:ea typeface="SimSun" pitchFamily="2" charset="-122"/>
                          <a:cs typeface="Times New Roman" pitchFamily="18" charset="0"/>
                          <a:sym typeface="Symbol" pitchFamily="18" charset="2"/>
                        </a:rPr>
                        <a:t></a:t>
                      </a:r>
                    </a:p>
                  </a:txBody>
                  <a:tcPr anchor="ctr" horzOverflow="overflow">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tr-TR" sz="1200" b="0" i="0" u="none" strike="noStrike" cap="none" normalizeH="0" baseline="0" smtClean="0">
                        <a:ln>
                          <a:noFill/>
                        </a:ln>
                        <a:solidFill>
                          <a:schemeClr val="tx1"/>
                        </a:solidFill>
                        <a:effectLst/>
                        <a:latin typeface="Arial" charset="0"/>
                      </a:endParaRPr>
                    </a:p>
                  </a:txBody>
                  <a:tcPr anchor="ctr" horzOverflow="overflow">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tr-TR" sz="1200" b="0" i="0" u="none" strike="noStrike" cap="none" normalizeH="0" baseline="0" smtClean="0">
                        <a:ln>
                          <a:noFill/>
                        </a:ln>
                        <a:solidFill>
                          <a:schemeClr val="tx1"/>
                        </a:solidFill>
                        <a:effectLst/>
                        <a:latin typeface="Arial" charset="0"/>
                      </a:endParaRPr>
                    </a:p>
                  </a:txBody>
                  <a:tcPr anchor="ctr" horzOverflow="overflow">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lnTlToBr>
                      <a:noFill/>
                    </a:lnTlToBr>
                    <a:lnBlToTr>
                      <a:noFill/>
                    </a:lnBlToTr>
                    <a:solidFill>
                      <a:srgbClr val="FFFFFF"/>
                    </a:solidFill>
                  </a:tcPr>
                </a:tc>
              </a:tr>
              <a:tr h="254000">
                <a:tc>
                  <a:txBody>
                    <a:bodyPr/>
                    <a:lstStyle/>
                    <a:p>
                      <a:pPr marL="0" marR="0" lvl="0" indent="0" algn="l" defTabSz="914400" rtl="0" eaLnBrk="1" fontAlgn="base" latinLnBrk="0" hangingPunct="1">
                        <a:lnSpc>
                          <a:spcPct val="80000"/>
                        </a:lnSpc>
                        <a:spcBef>
                          <a:spcPct val="0"/>
                        </a:spcBef>
                        <a:spcAft>
                          <a:spcPct val="0"/>
                        </a:spcAft>
                        <a:buClrTx/>
                        <a:buSzTx/>
                        <a:buFontTx/>
                        <a:buNone/>
                        <a:tabLst/>
                      </a:pPr>
                      <a:r>
                        <a:rPr kumimoji="1" lang="en-US" altLang="zh-CN" sz="1200" b="0" i="0" u="none" strike="noStrike" cap="none" normalizeH="0" baseline="0" smtClean="0">
                          <a:ln>
                            <a:noFill/>
                          </a:ln>
                          <a:solidFill>
                            <a:schemeClr val="tx1"/>
                          </a:solidFill>
                          <a:effectLst/>
                          <a:latin typeface="Times New Roman" pitchFamily="18" charset="0"/>
                          <a:ea typeface="SimSun" pitchFamily="2" charset="-122"/>
                          <a:cs typeface="Times New Roman" pitchFamily="18" charset="0"/>
                        </a:rPr>
                        <a:t>İşlenecek konu ve dersin amacını açıkca belirtme </a:t>
                      </a:r>
                    </a:p>
                  </a:txBody>
                  <a:tcPr anchor="ctr" horzOverflow="overflow">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tr-TR" sz="1200" b="0" i="0" u="none" strike="noStrike" cap="none" normalizeH="0" baseline="0" smtClean="0">
                        <a:ln>
                          <a:noFill/>
                        </a:ln>
                        <a:solidFill>
                          <a:schemeClr val="tx1"/>
                        </a:solidFill>
                        <a:effectLst/>
                        <a:latin typeface="Arial" charset="0"/>
                      </a:endParaRPr>
                    </a:p>
                  </a:txBody>
                  <a:tcPr anchor="ctr" horzOverflow="overflow">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zh-CN" sz="1200" b="0" i="0" u="none" strike="noStrike" cap="none" normalizeH="0" baseline="0" smtClean="0">
                          <a:ln>
                            <a:noFill/>
                          </a:ln>
                          <a:solidFill>
                            <a:schemeClr val="tx1"/>
                          </a:solidFill>
                          <a:effectLst/>
                          <a:latin typeface="Times New Roman" pitchFamily="18" charset="0"/>
                          <a:ea typeface="SimSun" pitchFamily="2" charset="-122"/>
                          <a:cs typeface="Times New Roman" pitchFamily="18" charset="0"/>
                          <a:sym typeface="Symbol" pitchFamily="18" charset="2"/>
                        </a:rPr>
                        <a:t></a:t>
                      </a:r>
                    </a:p>
                  </a:txBody>
                  <a:tcPr anchor="ctr" horzOverflow="overflow">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tr-TR" sz="1200" b="0" i="0" u="none" strike="noStrike" cap="none" normalizeH="0" baseline="0" smtClean="0">
                        <a:ln>
                          <a:noFill/>
                        </a:ln>
                        <a:solidFill>
                          <a:schemeClr val="tx1"/>
                        </a:solidFill>
                        <a:effectLst/>
                        <a:latin typeface="Arial" charset="0"/>
                      </a:endParaRPr>
                    </a:p>
                  </a:txBody>
                  <a:tcPr anchor="ctr" horzOverflow="overflow">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lnTlToBr>
                      <a:noFill/>
                    </a:lnTlToBr>
                    <a:lnBlToTr>
                      <a:noFill/>
                    </a:lnBlToTr>
                    <a:solidFill>
                      <a:srgbClr val="FFFFFF"/>
                    </a:solidFill>
                  </a:tcPr>
                </a:tc>
              </a:tr>
              <a:tr h="252413">
                <a:tc>
                  <a:txBody>
                    <a:bodyPr/>
                    <a:lstStyle/>
                    <a:p>
                      <a:pPr marL="0" marR="0" lvl="0" indent="0" algn="l" defTabSz="914400" rtl="0" eaLnBrk="1" fontAlgn="base" latinLnBrk="0" hangingPunct="1">
                        <a:lnSpc>
                          <a:spcPct val="80000"/>
                        </a:lnSpc>
                        <a:spcBef>
                          <a:spcPct val="0"/>
                        </a:spcBef>
                        <a:spcAft>
                          <a:spcPct val="0"/>
                        </a:spcAft>
                        <a:buClrTx/>
                        <a:buSzTx/>
                        <a:buFontTx/>
                        <a:buNone/>
                        <a:tabLst/>
                      </a:pPr>
                      <a:r>
                        <a:rPr kumimoji="1" lang="en-US" altLang="zh-CN" sz="1200" b="0" i="0" u="none" strike="noStrike" cap="none" normalizeH="0" baseline="0" smtClean="0">
                          <a:ln>
                            <a:noFill/>
                          </a:ln>
                          <a:solidFill>
                            <a:schemeClr val="tx1"/>
                          </a:solidFill>
                          <a:effectLst/>
                          <a:latin typeface="Times New Roman" pitchFamily="18" charset="0"/>
                          <a:ea typeface="SimSun" pitchFamily="2" charset="-122"/>
                          <a:cs typeface="Times New Roman" pitchFamily="18" charset="0"/>
                        </a:rPr>
                        <a:t>Dersin başlama ve bitiş saatlerine uyma </a:t>
                      </a:r>
                    </a:p>
                  </a:txBody>
                  <a:tcPr anchor="ctr" horzOverflow="overflow">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tr-TR" sz="1200" b="0" i="0" u="none" strike="noStrike" cap="none" normalizeH="0" baseline="0" smtClean="0">
                        <a:ln>
                          <a:noFill/>
                        </a:ln>
                        <a:solidFill>
                          <a:schemeClr val="tx1"/>
                        </a:solidFill>
                        <a:effectLst/>
                        <a:latin typeface="Arial" charset="0"/>
                      </a:endParaRPr>
                    </a:p>
                  </a:txBody>
                  <a:tcPr anchor="ctr" horzOverflow="overflow">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zh-CN" sz="1200" b="0" i="0" u="none" strike="noStrike" cap="none" normalizeH="0" baseline="0" smtClean="0">
                          <a:ln>
                            <a:noFill/>
                          </a:ln>
                          <a:solidFill>
                            <a:schemeClr val="tx1"/>
                          </a:solidFill>
                          <a:effectLst/>
                          <a:latin typeface="Times New Roman" pitchFamily="18" charset="0"/>
                          <a:ea typeface="SimSun" pitchFamily="2" charset="-122"/>
                          <a:cs typeface="Times New Roman" pitchFamily="18" charset="0"/>
                          <a:sym typeface="Symbol" pitchFamily="18" charset="2"/>
                        </a:rPr>
                        <a:t></a:t>
                      </a:r>
                    </a:p>
                  </a:txBody>
                  <a:tcPr anchor="ctr" horzOverflow="overflow">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tr-TR" sz="1200" b="0" i="0" u="none" strike="noStrike" cap="none" normalizeH="0" baseline="0" smtClean="0">
                        <a:ln>
                          <a:noFill/>
                        </a:ln>
                        <a:solidFill>
                          <a:schemeClr val="tx1"/>
                        </a:solidFill>
                        <a:effectLst/>
                        <a:latin typeface="Arial" charset="0"/>
                      </a:endParaRPr>
                    </a:p>
                  </a:txBody>
                  <a:tcPr anchor="ctr" horzOverflow="overflow">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lnTlToBr>
                      <a:noFill/>
                    </a:lnTlToBr>
                    <a:lnBlToTr>
                      <a:noFill/>
                    </a:lnBlToTr>
                    <a:solidFill>
                      <a:srgbClr val="FFFFFF"/>
                    </a:solidFill>
                  </a:tcPr>
                </a:tc>
              </a:tr>
              <a:tr h="254000">
                <a:tc>
                  <a:txBody>
                    <a:bodyPr/>
                    <a:lstStyle/>
                    <a:p>
                      <a:pPr marL="0" marR="0" lvl="0" indent="0" algn="l" defTabSz="914400" rtl="0" eaLnBrk="1" fontAlgn="base" latinLnBrk="0" hangingPunct="1">
                        <a:lnSpc>
                          <a:spcPct val="80000"/>
                        </a:lnSpc>
                        <a:spcBef>
                          <a:spcPct val="0"/>
                        </a:spcBef>
                        <a:spcAft>
                          <a:spcPct val="0"/>
                        </a:spcAft>
                        <a:buClrTx/>
                        <a:buSzTx/>
                        <a:buFontTx/>
                        <a:buNone/>
                        <a:tabLst/>
                      </a:pPr>
                      <a:r>
                        <a:rPr kumimoji="1" lang="en-US" altLang="zh-CN" sz="1200" b="0" i="0" u="none" strike="noStrike" cap="none" normalizeH="0" baseline="0" smtClean="0">
                          <a:ln>
                            <a:noFill/>
                          </a:ln>
                          <a:solidFill>
                            <a:schemeClr val="tx1"/>
                          </a:solidFill>
                          <a:effectLst/>
                          <a:latin typeface="Times New Roman" pitchFamily="18" charset="0"/>
                          <a:ea typeface="SimSun" pitchFamily="2" charset="-122"/>
                          <a:cs typeface="Times New Roman" pitchFamily="18" charset="0"/>
                        </a:rPr>
                        <a:t>Ders konusuna hakim olma </a:t>
                      </a:r>
                    </a:p>
                  </a:txBody>
                  <a:tcPr anchor="ctr" horzOverflow="overflow">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tr-TR" sz="1200" b="0" i="0" u="none" strike="noStrike" cap="none" normalizeH="0" baseline="0" smtClean="0">
                        <a:ln>
                          <a:noFill/>
                        </a:ln>
                        <a:solidFill>
                          <a:schemeClr val="tx1"/>
                        </a:solidFill>
                        <a:effectLst/>
                        <a:latin typeface="Arial" charset="0"/>
                      </a:endParaRPr>
                    </a:p>
                  </a:txBody>
                  <a:tcPr anchor="ctr" horzOverflow="overflow">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tr-TR" sz="1200" b="0" i="0" u="none" strike="noStrike" cap="none" normalizeH="0" baseline="0" smtClean="0">
                        <a:ln>
                          <a:noFill/>
                        </a:ln>
                        <a:solidFill>
                          <a:schemeClr val="tx1"/>
                        </a:solidFill>
                        <a:effectLst/>
                        <a:latin typeface="Arial" charset="0"/>
                      </a:endParaRPr>
                    </a:p>
                  </a:txBody>
                  <a:tcPr anchor="ctr" horzOverflow="overflow">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zh-CN" sz="1200" b="0" i="0" u="none" strike="noStrike" cap="none" normalizeH="0" baseline="0" smtClean="0">
                          <a:ln>
                            <a:noFill/>
                          </a:ln>
                          <a:solidFill>
                            <a:schemeClr val="tx1"/>
                          </a:solidFill>
                          <a:effectLst/>
                          <a:latin typeface="Times New Roman" pitchFamily="18" charset="0"/>
                          <a:ea typeface="SimSun" pitchFamily="2" charset="-122"/>
                          <a:cs typeface="Times New Roman" pitchFamily="18" charset="0"/>
                          <a:sym typeface="Symbol" pitchFamily="18" charset="2"/>
                        </a:rPr>
                        <a:t></a:t>
                      </a:r>
                    </a:p>
                  </a:txBody>
                  <a:tcPr anchor="ctr" horzOverflow="overflow">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lnTlToBr>
                      <a:noFill/>
                    </a:lnTlToBr>
                    <a:lnBlToTr>
                      <a:noFill/>
                    </a:lnBlToTr>
                    <a:solidFill>
                      <a:srgbClr val="FFFFFF"/>
                    </a:solidFill>
                  </a:tcPr>
                </a:tc>
              </a:tr>
              <a:tr h="252413">
                <a:tc>
                  <a:txBody>
                    <a:bodyPr/>
                    <a:lstStyle/>
                    <a:p>
                      <a:pPr marL="0" marR="0" lvl="0" indent="0" algn="l" defTabSz="914400" rtl="0" eaLnBrk="1" fontAlgn="base" latinLnBrk="0" hangingPunct="1">
                        <a:lnSpc>
                          <a:spcPct val="80000"/>
                        </a:lnSpc>
                        <a:spcBef>
                          <a:spcPct val="0"/>
                        </a:spcBef>
                        <a:spcAft>
                          <a:spcPct val="0"/>
                        </a:spcAft>
                        <a:buClrTx/>
                        <a:buSzTx/>
                        <a:buFontTx/>
                        <a:buNone/>
                        <a:tabLst/>
                      </a:pPr>
                      <a:r>
                        <a:rPr kumimoji="1" lang="en-US" altLang="zh-CN" sz="1200" b="0" i="0" u="none" strike="noStrike" cap="none" normalizeH="0" baseline="0" smtClean="0">
                          <a:ln>
                            <a:noFill/>
                          </a:ln>
                          <a:solidFill>
                            <a:schemeClr val="tx1"/>
                          </a:solidFill>
                          <a:effectLst/>
                          <a:latin typeface="Times New Roman" pitchFamily="18" charset="0"/>
                          <a:ea typeface="SimSun" pitchFamily="2" charset="-122"/>
                          <a:cs typeface="Times New Roman" pitchFamily="18" charset="0"/>
                        </a:rPr>
                        <a:t>Ses tonunu, dil ve ifadelerini uygun olarak kullanma </a:t>
                      </a:r>
                    </a:p>
                  </a:txBody>
                  <a:tcPr anchor="ctr" horzOverflow="overflow">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tr-TR" sz="1200" b="0" i="0" u="none" strike="noStrike" cap="none" normalizeH="0" baseline="0" smtClean="0">
                        <a:ln>
                          <a:noFill/>
                        </a:ln>
                        <a:solidFill>
                          <a:schemeClr val="tx1"/>
                        </a:solidFill>
                        <a:effectLst/>
                        <a:latin typeface="Arial" charset="0"/>
                      </a:endParaRPr>
                    </a:p>
                  </a:txBody>
                  <a:tcPr anchor="ctr" horzOverflow="overflow">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tr-TR" sz="1200" b="0" i="0" u="none" strike="noStrike" cap="none" normalizeH="0" baseline="0" smtClean="0">
                        <a:ln>
                          <a:noFill/>
                        </a:ln>
                        <a:solidFill>
                          <a:schemeClr val="tx1"/>
                        </a:solidFill>
                        <a:effectLst/>
                        <a:latin typeface="Arial" charset="0"/>
                      </a:endParaRPr>
                    </a:p>
                  </a:txBody>
                  <a:tcPr anchor="ctr" horzOverflow="overflow">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zh-CN" sz="1200" b="0" i="0" u="none" strike="noStrike" cap="none" normalizeH="0" baseline="0" smtClean="0">
                          <a:ln>
                            <a:noFill/>
                          </a:ln>
                          <a:solidFill>
                            <a:schemeClr val="tx1"/>
                          </a:solidFill>
                          <a:effectLst/>
                          <a:latin typeface="Times New Roman" pitchFamily="18" charset="0"/>
                          <a:ea typeface="SimSun" pitchFamily="2" charset="-122"/>
                          <a:cs typeface="Times New Roman" pitchFamily="18" charset="0"/>
                          <a:sym typeface="Symbol" pitchFamily="18" charset="2"/>
                        </a:rPr>
                        <a:t></a:t>
                      </a:r>
                    </a:p>
                  </a:txBody>
                  <a:tcPr anchor="ctr" horzOverflow="overflow">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lnTlToBr>
                      <a:noFill/>
                    </a:lnTlToBr>
                    <a:lnBlToTr>
                      <a:noFill/>
                    </a:lnBlToTr>
                    <a:solidFill>
                      <a:srgbClr val="FFFFFF"/>
                    </a:solidFill>
                  </a:tcPr>
                </a:tc>
              </a:tr>
              <a:tr h="252413">
                <a:tc>
                  <a:txBody>
                    <a:bodyPr/>
                    <a:lstStyle/>
                    <a:p>
                      <a:pPr marL="0" marR="0" lvl="0" indent="0" algn="l" defTabSz="914400" rtl="0" eaLnBrk="1" fontAlgn="base" latinLnBrk="0" hangingPunct="1">
                        <a:lnSpc>
                          <a:spcPct val="80000"/>
                        </a:lnSpc>
                        <a:spcBef>
                          <a:spcPct val="0"/>
                        </a:spcBef>
                        <a:spcAft>
                          <a:spcPct val="0"/>
                        </a:spcAft>
                        <a:buClrTx/>
                        <a:buSzTx/>
                        <a:buFontTx/>
                        <a:buNone/>
                        <a:tabLst/>
                      </a:pPr>
                      <a:r>
                        <a:rPr kumimoji="1" lang="en-US" altLang="zh-CN" sz="1200" b="0" i="0" u="none" strike="noStrike" cap="none" normalizeH="0" baseline="0" smtClean="0">
                          <a:ln>
                            <a:noFill/>
                          </a:ln>
                          <a:solidFill>
                            <a:schemeClr val="tx1"/>
                          </a:solidFill>
                          <a:effectLst/>
                          <a:latin typeface="Times New Roman" pitchFamily="18" charset="0"/>
                          <a:ea typeface="SimSun" pitchFamily="2" charset="-122"/>
                          <a:cs typeface="Times New Roman" pitchFamily="18" charset="0"/>
                        </a:rPr>
                        <a:t>Dersi ilgi çekici ve zevkli hale getirme </a:t>
                      </a:r>
                    </a:p>
                  </a:txBody>
                  <a:tcPr anchor="ctr" horzOverflow="overflow">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tr-TR" sz="1200" b="0" i="0" u="none" strike="noStrike" cap="none" normalizeH="0" baseline="0" smtClean="0">
                        <a:ln>
                          <a:noFill/>
                        </a:ln>
                        <a:solidFill>
                          <a:schemeClr val="tx1"/>
                        </a:solidFill>
                        <a:effectLst/>
                        <a:latin typeface="Arial" charset="0"/>
                      </a:endParaRPr>
                    </a:p>
                  </a:txBody>
                  <a:tcPr anchor="ctr" horzOverflow="overflow">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tr-TR" sz="1200" b="0" i="0" u="none" strike="noStrike" cap="none" normalizeH="0" baseline="0" smtClean="0">
                        <a:ln>
                          <a:noFill/>
                        </a:ln>
                        <a:solidFill>
                          <a:schemeClr val="tx1"/>
                        </a:solidFill>
                        <a:effectLst/>
                        <a:latin typeface="Arial" charset="0"/>
                      </a:endParaRPr>
                    </a:p>
                  </a:txBody>
                  <a:tcPr anchor="ctr" horzOverflow="overflow">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zh-CN" sz="1200" b="0" i="0" u="none" strike="noStrike" cap="none" normalizeH="0" baseline="0" smtClean="0">
                          <a:ln>
                            <a:noFill/>
                          </a:ln>
                          <a:solidFill>
                            <a:schemeClr val="tx1"/>
                          </a:solidFill>
                          <a:effectLst/>
                          <a:latin typeface="Times New Roman" pitchFamily="18" charset="0"/>
                          <a:ea typeface="SimSun" pitchFamily="2" charset="-122"/>
                          <a:cs typeface="Times New Roman" pitchFamily="18" charset="0"/>
                          <a:sym typeface="Symbol" pitchFamily="18" charset="2"/>
                        </a:rPr>
                        <a:t></a:t>
                      </a:r>
                    </a:p>
                  </a:txBody>
                  <a:tcPr anchor="ctr" horzOverflow="overflow">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lnTlToBr>
                      <a:noFill/>
                    </a:lnTlToBr>
                    <a:lnBlToTr>
                      <a:noFill/>
                    </a:lnBlToTr>
                    <a:solidFill>
                      <a:srgbClr val="FFFFFF"/>
                    </a:solidFill>
                  </a:tcPr>
                </a:tc>
              </a:tr>
              <a:tr h="254000">
                <a:tc>
                  <a:txBody>
                    <a:bodyPr/>
                    <a:lstStyle/>
                    <a:p>
                      <a:pPr marL="0" marR="0" lvl="0" indent="0" algn="l" defTabSz="914400" rtl="0" eaLnBrk="1" fontAlgn="base" latinLnBrk="0" hangingPunct="1">
                        <a:lnSpc>
                          <a:spcPct val="80000"/>
                        </a:lnSpc>
                        <a:spcBef>
                          <a:spcPct val="0"/>
                        </a:spcBef>
                        <a:spcAft>
                          <a:spcPct val="0"/>
                        </a:spcAft>
                        <a:buClrTx/>
                        <a:buSzTx/>
                        <a:buFontTx/>
                        <a:buNone/>
                        <a:tabLst/>
                      </a:pPr>
                      <a:r>
                        <a:rPr kumimoji="1" lang="en-US" altLang="zh-CN" sz="1200" b="0" i="0" u="none" strike="noStrike" cap="none" normalizeH="0" baseline="0" smtClean="0">
                          <a:ln>
                            <a:noFill/>
                          </a:ln>
                          <a:solidFill>
                            <a:schemeClr val="tx1"/>
                          </a:solidFill>
                          <a:effectLst/>
                          <a:latin typeface="Times New Roman" pitchFamily="18" charset="0"/>
                          <a:ea typeface="SimSun" pitchFamily="2" charset="-122"/>
                          <a:cs typeface="Times New Roman" pitchFamily="18" charset="0"/>
                        </a:rPr>
                        <a:t>Öğretim araçlarını yerinde ve etkin kullanma </a:t>
                      </a:r>
                    </a:p>
                  </a:txBody>
                  <a:tcPr anchor="ctr" horzOverflow="overflow">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tr-TR" sz="1200" b="0" i="0" u="none" strike="noStrike" cap="none" normalizeH="0" baseline="0" smtClean="0">
                        <a:ln>
                          <a:noFill/>
                        </a:ln>
                        <a:solidFill>
                          <a:schemeClr val="tx1"/>
                        </a:solidFill>
                        <a:effectLst/>
                        <a:latin typeface="Arial" charset="0"/>
                      </a:endParaRPr>
                    </a:p>
                  </a:txBody>
                  <a:tcPr anchor="ctr" horzOverflow="overflow">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tr-TR" sz="1200" b="0" i="0" u="none" strike="noStrike" cap="none" normalizeH="0" baseline="0" smtClean="0">
                        <a:ln>
                          <a:noFill/>
                        </a:ln>
                        <a:solidFill>
                          <a:schemeClr val="tx1"/>
                        </a:solidFill>
                        <a:effectLst/>
                        <a:latin typeface="Arial" charset="0"/>
                      </a:endParaRPr>
                    </a:p>
                  </a:txBody>
                  <a:tcPr anchor="ctr" horzOverflow="overflow">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zh-CN" sz="1200" b="0" i="0" u="none" strike="noStrike" cap="none" normalizeH="0" baseline="0" smtClean="0">
                          <a:ln>
                            <a:noFill/>
                          </a:ln>
                          <a:solidFill>
                            <a:schemeClr val="tx1"/>
                          </a:solidFill>
                          <a:effectLst/>
                          <a:latin typeface="Times New Roman" pitchFamily="18" charset="0"/>
                          <a:ea typeface="SimSun" pitchFamily="2" charset="-122"/>
                          <a:cs typeface="Times New Roman" pitchFamily="18" charset="0"/>
                          <a:sym typeface="Symbol" pitchFamily="18" charset="2"/>
                        </a:rPr>
                        <a:t></a:t>
                      </a:r>
                    </a:p>
                  </a:txBody>
                  <a:tcPr anchor="ctr" horzOverflow="overflow">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lnTlToBr>
                      <a:noFill/>
                    </a:lnTlToBr>
                    <a:lnBlToTr>
                      <a:noFill/>
                    </a:lnBlToTr>
                    <a:solidFill>
                      <a:srgbClr val="FFFFFF"/>
                    </a:solidFill>
                  </a:tcPr>
                </a:tc>
              </a:tr>
              <a:tr h="252413">
                <a:tc>
                  <a:txBody>
                    <a:bodyPr/>
                    <a:lstStyle/>
                    <a:p>
                      <a:pPr marL="0" marR="0" lvl="0" indent="0" algn="l" defTabSz="914400" rtl="0" eaLnBrk="1" fontAlgn="base" latinLnBrk="0" hangingPunct="1">
                        <a:lnSpc>
                          <a:spcPct val="80000"/>
                        </a:lnSpc>
                        <a:spcBef>
                          <a:spcPct val="0"/>
                        </a:spcBef>
                        <a:spcAft>
                          <a:spcPct val="0"/>
                        </a:spcAft>
                        <a:buClrTx/>
                        <a:buSzTx/>
                        <a:buFontTx/>
                        <a:buNone/>
                        <a:tabLst/>
                      </a:pPr>
                      <a:r>
                        <a:rPr kumimoji="1" lang="en-US" altLang="zh-CN" sz="1200" b="0" i="0" u="none" strike="noStrike" cap="none" normalizeH="0" baseline="0" smtClean="0">
                          <a:ln>
                            <a:noFill/>
                          </a:ln>
                          <a:solidFill>
                            <a:schemeClr val="tx1"/>
                          </a:solidFill>
                          <a:effectLst/>
                          <a:latin typeface="Times New Roman" pitchFamily="18" charset="0"/>
                          <a:ea typeface="SimSun" pitchFamily="2" charset="-122"/>
                          <a:cs typeface="Times New Roman" pitchFamily="18" charset="0"/>
                        </a:rPr>
                        <a:t>Etkin bir şekilde sınıfı yönetebilme </a:t>
                      </a:r>
                    </a:p>
                  </a:txBody>
                  <a:tcPr anchor="ctr" horzOverflow="overflow">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tr-TR" sz="1200" b="0" i="0" u="none" strike="noStrike" cap="none" normalizeH="0" baseline="0" smtClean="0">
                        <a:ln>
                          <a:noFill/>
                        </a:ln>
                        <a:solidFill>
                          <a:schemeClr val="tx1"/>
                        </a:solidFill>
                        <a:effectLst/>
                        <a:latin typeface="Arial" charset="0"/>
                      </a:endParaRPr>
                    </a:p>
                  </a:txBody>
                  <a:tcPr anchor="ctr" horzOverflow="overflow">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zh-CN" sz="1200" b="0" i="0" u="none" strike="noStrike" cap="none" normalizeH="0" baseline="0" smtClean="0">
                          <a:ln>
                            <a:noFill/>
                          </a:ln>
                          <a:solidFill>
                            <a:schemeClr val="tx1"/>
                          </a:solidFill>
                          <a:effectLst/>
                          <a:latin typeface="Times New Roman" pitchFamily="18" charset="0"/>
                          <a:ea typeface="SimSun" pitchFamily="2" charset="-122"/>
                          <a:cs typeface="Times New Roman" pitchFamily="18" charset="0"/>
                          <a:sym typeface="Symbol" pitchFamily="18" charset="2"/>
                        </a:rPr>
                        <a:t></a:t>
                      </a:r>
                    </a:p>
                  </a:txBody>
                  <a:tcPr anchor="ctr" horzOverflow="overflow">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tr-TR" sz="1200" b="0" i="0" u="none" strike="noStrike" cap="none" normalizeH="0" baseline="0" smtClean="0">
                        <a:ln>
                          <a:noFill/>
                        </a:ln>
                        <a:solidFill>
                          <a:schemeClr val="tx1"/>
                        </a:solidFill>
                        <a:effectLst/>
                        <a:latin typeface="Arial" charset="0"/>
                      </a:endParaRPr>
                    </a:p>
                  </a:txBody>
                  <a:tcPr anchor="ctr" horzOverflow="overflow">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lnTlToBr>
                      <a:noFill/>
                    </a:lnTlToBr>
                    <a:lnBlToTr>
                      <a:noFill/>
                    </a:lnBlToTr>
                    <a:solidFill>
                      <a:srgbClr val="FFFFFF"/>
                    </a:solidFill>
                  </a:tcPr>
                </a:tc>
              </a:tr>
              <a:tr h="254000">
                <a:tc>
                  <a:txBody>
                    <a:bodyPr/>
                    <a:lstStyle/>
                    <a:p>
                      <a:pPr marL="0" marR="0" lvl="0" indent="0" algn="l" defTabSz="914400" rtl="0" eaLnBrk="1" fontAlgn="base" latinLnBrk="0" hangingPunct="1">
                        <a:lnSpc>
                          <a:spcPct val="80000"/>
                        </a:lnSpc>
                        <a:spcBef>
                          <a:spcPct val="0"/>
                        </a:spcBef>
                        <a:spcAft>
                          <a:spcPct val="0"/>
                        </a:spcAft>
                        <a:buClrTx/>
                        <a:buSzTx/>
                        <a:buFontTx/>
                        <a:buNone/>
                        <a:tabLst/>
                      </a:pPr>
                      <a:r>
                        <a:rPr kumimoji="1" lang="en-US" altLang="zh-CN" sz="1200" b="0" i="0" u="none" strike="noStrike" cap="none" normalizeH="0" baseline="0" smtClean="0">
                          <a:ln>
                            <a:noFill/>
                          </a:ln>
                          <a:solidFill>
                            <a:schemeClr val="tx1"/>
                          </a:solidFill>
                          <a:effectLst/>
                          <a:latin typeface="Times New Roman" pitchFamily="18" charset="0"/>
                          <a:ea typeface="SimSun" pitchFamily="2" charset="-122"/>
                          <a:cs typeface="Times New Roman" pitchFamily="18" charset="0"/>
                        </a:rPr>
                        <a:t>Demokratik ortam yaratarak, soru sorma ve görüş belirtmelerine fırsat verme </a:t>
                      </a:r>
                    </a:p>
                  </a:txBody>
                  <a:tcPr anchor="ctr" horzOverflow="overflow">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tr-TR" sz="1200" b="0" i="0" u="none" strike="noStrike" cap="none" normalizeH="0" baseline="0" smtClean="0">
                        <a:ln>
                          <a:noFill/>
                        </a:ln>
                        <a:solidFill>
                          <a:schemeClr val="tx1"/>
                        </a:solidFill>
                        <a:effectLst/>
                        <a:latin typeface="Arial" charset="0"/>
                      </a:endParaRPr>
                    </a:p>
                  </a:txBody>
                  <a:tcPr anchor="ctr" horzOverflow="overflow">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zh-CN" sz="1200" b="0" i="0" u="none" strike="noStrike" cap="none" normalizeH="0" baseline="0" smtClean="0">
                          <a:ln>
                            <a:noFill/>
                          </a:ln>
                          <a:solidFill>
                            <a:schemeClr val="tx1"/>
                          </a:solidFill>
                          <a:effectLst/>
                          <a:latin typeface="Times New Roman" pitchFamily="18" charset="0"/>
                          <a:ea typeface="SimSun" pitchFamily="2" charset="-122"/>
                          <a:cs typeface="Times New Roman" pitchFamily="18" charset="0"/>
                          <a:sym typeface="Symbol" pitchFamily="18" charset="2"/>
                        </a:rPr>
                        <a:t></a:t>
                      </a:r>
                    </a:p>
                  </a:txBody>
                  <a:tcPr anchor="ctr" horzOverflow="overflow">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tr-TR" sz="1200" b="0" i="0" u="none" strike="noStrike" cap="none" normalizeH="0" baseline="0" smtClean="0">
                        <a:ln>
                          <a:noFill/>
                        </a:ln>
                        <a:solidFill>
                          <a:schemeClr val="tx1"/>
                        </a:solidFill>
                        <a:effectLst/>
                        <a:latin typeface="Arial" charset="0"/>
                      </a:endParaRPr>
                    </a:p>
                  </a:txBody>
                  <a:tcPr anchor="ctr" horzOverflow="overflow">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lnTlToBr>
                      <a:noFill/>
                    </a:lnTlToBr>
                    <a:lnBlToTr>
                      <a:noFill/>
                    </a:lnBlToTr>
                    <a:solidFill>
                      <a:srgbClr val="FFFFFF"/>
                    </a:solidFill>
                  </a:tcPr>
                </a:tc>
              </a:tr>
              <a:tr h="252413">
                <a:tc>
                  <a:txBody>
                    <a:bodyPr/>
                    <a:lstStyle/>
                    <a:p>
                      <a:pPr marL="0" marR="0" lvl="0" indent="0" algn="l" defTabSz="914400" rtl="0" eaLnBrk="1" fontAlgn="base" latinLnBrk="0" hangingPunct="1">
                        <a:lnSpc>
                          <a:spcPct val="80000"/>
                        </a:lnSpc>
                        <a:spcBef>
                          <a:spcPct val="0"/>
                        </a:spcBef>
                        <a:spcAft>
                          <a:spcPct val="0"/>
                        </a:spcAft>
                        <a:buClrTx/>
                        <a:buSzTx/>
                        <a:buFontTx/>
                        <a:buNone/>
                        <a:tabLst/>
                      </a:pPr>
                      <a:r>
                        <a:rPr kumimoji="1" lang="en-US" altLang="zh-CN" sz="1200" b="0" i="0" u="none" strike="noStrike" cap="none" normalizeH="0" baseline="0" smtClean="0">
                          <a:ln>
                            <a:noFill/>
                          </a:ln>
                          <a:solidFill>
                            <a:schemeClr val="tx1"/>
                          </a:solidFill>
                          <a:effectLst/>
                          <a:latin typeface="Times New Roman" pitchFamily="18" charset="0"/>
                          <a:ea typeface="SimSun" pitchFamily="2" charset="-122"/>
                          <a:cs typeface="Times New Roman" pitchFamily="18" charset="0"/>
                        </a:rPr>
                        <a:t>Etkili iletişim kurabilme </a:t>
                      </a:r>
                    </a:p>
                  </a:txBody>
                  <a:tcPr anchor="ctr" horzOverflow="overflow">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zh-CN" sz="1200" b="0" i="0" u="none" strike="noStrike" cap="none" normalizeH="0" baseline="0" smtClean="0">
                          <a:ln>
                            <a:noFill/>
                          </a:ln>
                          <a:solidFill>
                            <a:schemeClr val="tx1"/>
                          </a:solidFill>
                          <a:effectLst/>
                          <a:latin typeface="Times New Roman" pitchFamily="18" charset="0"/>
                          <a:ea typeface="SimSun" pitchFamily="2" charset="-122"/>
                          <a:cs typeface="Times New Roman" pitchFamily="18" charset="0"/>
                          <a:sym typeface="Symbol" pitchFamily="18" charset="2"/>
                        </a:rPr>
                        <a:t></a:t>
                      </a:r>
                    </a:p>
                  </a:txBody>
                  <a:tcPr anchor="ctr" horzOverflow="overflow">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tr-TR" sz="1200" b="0" i="0" u="none" strike="noStrike" cap="none" normalizeH="0" baseline="0" smtClean="0">
                        <a:ln>
                          <a:noFill/>
                        </a:ln>
                        <a:solidFill>
                          <a:schemeClr val="tx1"/>
                        </a:solidFill>
                        <a:effectLst/>
                        <a:latin typeface="Arial" charset="0"/>
                      </a:endParaRPr>
                    </a:p>
                  </a:txBody>
                  <a:tcPr anchor="ctr" horzOverflow="overflow">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tr-TR" sz="1200" b="0" i="0" u="none" strike="noStrike" cap="none" normalizeH="0" baseline="0" smtClean="0">
                        <a:ln>
                          <a:noFill/>
                        </a:ln>
                        <a:solidFill>
                          <a:schemeClr val="tx1"/>
                        </a:solidFill>
                        <a:effectLst/>
                        <a:latin typeface="Arial" charset="0"/>
                      </a:endParaRPr>
                    </a:p>
                  </a:txBody>
                  <a:tcPr anchor="ctr" horzOverflow="overflow">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lnTlToBr>
                      <a:noFill/>
                    </a:lnTlToBr>
                    <a:lnBlToTr>
                      <a:noFill/>
                    </a:lnBlToTr>
                    <a:solidFill>
                      <a:srgbClr val="FFFFFF"/>
                    </a:solidFill>
                  </a:tcPr>
                </a:tc>
              </a:tr>
              <a:tr h="252413">
                <a:tc>
                  <a:txBody>
                    <a:bodyPr/>
                    <a:lstStyle/>
                    <a:p>
                      <a:pPr marL="0" marR="0" lvl="0" indent="0" algn="l" defTabSz="914400" rtl="0" eaLnBrk="1" fontAlgn="base" latinLnBrk="0" hangingPunct="1">
                        <a:lnSpc>
                          <a:spcPct val="80000"/>
                        </a:lnSpc>
                        <a:spcBef>
                          <a:spcPct val="0"/>
                        </a:spcBef>
                        <a:spcAft>
                          <a:spcPct val="0"/>
                        </a:spcAft>
                        <a:buClrTx/>
                        <a:buSzTx/>
                        <a:buFontTx/>
                        <a:buNone/>
                        <a:tabLst/>
                      </a:pPr>
                      <a:r>
                        <a:rPr kumimoji="1" lang="en-US" altLang="zh-CN" sz="1200" b="0" i="0" u="none" strike="noStrike" cap="none" normalizeH="0" baseline="0" smtClean="0">
                          <a:ln>
                            <a:noFill/>
                          </a:ln>
                          <a:solidFill>
                            <a:schemeClr val="tx1"/>
                          </a:solidFill>
                          <a:effectLst/>
                          <a:latin typeface="Times New Roman" pitchFamily="18" charset="0"/>
                          <a:ea typeface="SimSun" pitchFamily="2" charset="-122"/>
                          <a:cs typeface="Times New Roman" pitchFamily="18" charset="0"/>
                        </a:rPr>
                        <a:t>Öğrencilere eşit davranma </a:t>
                      </a:r>
                    </a:p>
                  </a:txBody>
                  <a:tcPr anchor="ctr" horzOverflow="overflow">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zh-CN" sz="1200" b="0" i="0" u="none" strike="noStrike" cap="none" normalizeH="0" baseline="0" smtClean="0">
                          <a:ln>
                            <a:noFill/>
                          </a:ln>
                          <a:solidFill>
                            <a:schemeClr val="tx1"/>
                          </a:solidFill>
                          <a:effectLst/>
                          <a:latin typeface="Times New Roman" pitchFamily="18" charset="0"/>
                          <a:ea typeface="SimSun" pitchFamily="2" charset="-122"/>
                          <a:cs typeface="Times New Roman" pitchFamily="18" charset="0"/>
                          <a:sym typeface="Symbol" pitchFamily="18" charset="2"/>
                        </a:rPr>
                        <a:t></a:t>
                      </a:r>
                    </a:p>
                  </a:txBody>
                  <a:tcPr anchor="ctr" horzOverflow="overflow">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tr-TR" sz="1200" b="0" i="0" u="none" strike="noStrike" cap="none" normalizeH="0" baseline="0" smtClean="0">
                        <a:ln>
                          <a:noFill/>
                        </a:ln>
                        <a:solidFill>
                          <a:schemeClr val="tx1"/>
                        </a:solidFill>
                        <a:effectLst/>
                        <a:latin typeface="Arial" charset="0"/>
                      </a:endParaRPr>
                    </a:p>
                  </a:txBody>
                  <a:tcPr anchor="ctr" horzOverflow="overflow">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tr-TR" sz="1200" b="0" i="0" u="none" strike="noStrike" cap="none" normalizeH="0" baseline="0" smtClean="0">
                        <a:ln>
                          <a:noFill/>
                        </a:ln>
                        <a:solidFill>
                          <a:schemeClr val="tx1"/>
                        </a:solidFill>
                        <a:effectLst/>
                        <a:latin typeface="Arial" charset="0"/>
                      </a:endParaRPr>
                    </a:p>
                  </a:txBody>
                  <a:tcPr anchor="ctr" horzOverflow="overflow">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lnTlToBr>
                      <a:noFill/>
                    </a:lnTlToBr>
                    <a:lnBlToTr>
                      <a:noFill/>
                    </a:lnBlToTr>
                    <a:solidFill>
                      <a:srgbClr val="FFFFFF"/>
                    </a:solidFill>
                  </a:tcPr>
                </a:tc>
              </a:tr>
              <a:tr h="254000">
                <a:tc>
                  <a:txBody>
                    <a:bodyPr/>
                    <a:lstStyle/>
                    <a:p>
                      <a:pPr marL="0" marR="0" lvl="0" indent="0" algn="l" defTabSz="914400" rtl="0" eaLnBrk="1" fontAlgn="base" latinLnBrk="0" hangingPunct="1">
                        <a:lnSpc>
                          <a:spcPct val="80000"/>
                        </a:lnSpc>
                        <a:spcBef>
                          <a:spcPct val="0"/>
                        </a:spcBef>
                        <a:spcAft>
                          <a:spcPct val="0"/>
                        </a:spcAft>
                        <a:buClrTx/>
                        <a:buSzTx/>
                        <a:buFontTx/>
                        <a:buNone/>
                        <a:tabLst/>
                      </a:pPr>
                      <a:r>
                        <a:rPr kumimoji="1" lang="en-US" altLang="zh-CN" sz="1200" b="0" i="0" u="none" strike="noStrike" cap="none" normalizeH="0" baseline="0" smtClean="0">
                          <a:ln>
                            <a:noFill/>
                          </a:ln>
                          <a:solidFill>
                            <a:schemeClr val="tx1"/>
                          </a:solidFill>
                          <a:effectLst/>
                          <a:latin typeface="Times New Roman" pitchFamily="18" charset="0"/>
                          <a:ea typeface="SimSun" pitchFamily="2" charset="-122"/>
                          <a:cs typeface="Times New Roman" pitchFamily="18" charset="0"/>
                        </a:rPr>
                        <a:t>Görünüş ve davranışlarıyla model oluşturma </a:t>
                      </a:r>
                    </a:p>
                  </a:txBody>
                  <a:tcPr anchor="ctr" horzOverflow="overflow">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zh-CN" sz="1200" b="0" i="0" u="none" strike="noStrike" cap="none" normalizeH="0" baseline="0" smtClean="0">
                          <a:ln>
                            <a:noFill/>
                          </a:ln>
                          <a:solidFill>
                            <a:schemeClr val="tx1"/>
                          </a:solidFill>
                          <a:effectLst/>
                          <a:latin typeface="Times New Roman" pitchFamily="18" charset="0"/>
                          <a:ea typeface="SimSun" pitchFamily="2" charset="-122"/>
                          <a:cs typeface="Times New Roman" pitchFamily="18" charset="0"/>
                          <a:sym typeface="Symbol" pitchFamily="18" charset="2"/>
                        </a:rPr>
                        <a:t></a:t>
                      </a:r>
                    </a:p>
                  </a:txBody>
                  <a:tcPr anchor="ctr" horzOverflow="overflow">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tr-TR" sz="1200" b="0" i="0" u="none" strike="noStrike" cap="none" normalizeH="0" baseline="0" smtClean="0">
                        <a:ln>
                          <a:noFill/>
                        </a:ln>
                        <a:solidFill>
                          <a:schemeClr val="tx1"/>
                        </a:solidFill>
                        <a:effectLst/>
                        <a:latin typeface="Arial" charset="0"/>
                      </a:endParaRPr>
                    </a:p>
                  </a:txBody>
                  <a:tcPr anchor="ctr" horzOverflow="overflow">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tr-TR" sz="1200" b="0" i="0" u="none" strike="noStrike" cap="none" normalizeH="0" baseline="0" smtClean="0">
                        <a:ln>
                          <a:noFill/>
                        </a:ln>
                        <a:solidFill>
                          <a:schemeClr val="tx1"/>
                        </a:solidFill>
                        <a:effectLst/>
                        <a:latin typeface="Arial" charset="0"/>
                      </a:endParaRPr>
                    </a:p>
                  </a:txBody>
                  <a:tcPr anchor="ctr" horzOverflow="overflow">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lnTlToBr>
                      <a:noFill/>
                    </a:lnTlToBr>
                    <a:lnBlToTr>
                      <a:noFill/>
                    </a:lnBlToTr>
                    <a:solidFill>
                      <a:srgbClr val="FFFFFF"/>
                    </a:solidFill>
                  </a:tcPr>
                </a:tc>
              </a:tr>
              <a:tr h="252413">
                <a:tc>
                  <a:txBody>
                    <a:bodyPr/>
                    <a:lstStyle/>
                    <a:p>
                      <a:pPr marL="0" marR="0" lvl="0" indent="0" algn="l" defTabSz="914400" rtl="0" eaLnBrk="1" fontAlgn="base" latinLnBrk="0" hangingPunct="1">
                        <a:lnSpc>
                          <a:spcPct val="80000"/>
                        </a:lnSpc>
                        <a:spcBef>
                          <a:spcPct val="0"/>
                        </a:spcBef>
                        <a:spcAft>
                          <a:spcPct val="0"/>
                        </a:spcAft>
                        <a:buClrTx/>
                        <a:buSzTx/>
                        <a:buFontTx/>
                        <a:buNone/>
                        <a:tabLst/>
                      </a:pPr>
                      <a:r>
                        <a:rPr kumimoji="1" lang="en-US" altLang="zh-CN" sz="1200" b="0" i="0" u="none" strike="noStrike" cap="none" normalizeH="0" baseline="0" smtClean="0">
                          <a:ln>
                            <a:noFill/>
                          </a:ln>
                          <a:solidFill>
                            <a:schemeClr val="tx1"/>
                          </a:solidFill>
                          <a:effectLst/>
                          <a:latin typeface="Times New Roman" pitchFamily="18" charset="0"/>
                          <a:ea typeface="SimSun" pitchFamily="2" charset="-122"/>
                          <a:cs typeface="Times New Roman" pitchFamily="18" charset="0"/>
                        </a:rPr>
                        <a:t>Ders sırasında dönüt (geribildirim) verme </a:t>
                      </a:r>
                    </a:p>
                  </a:txBody>
                  <a:tcPr anchor="ctr" horzOverflow="overflow">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zh-CN" sz="1200" b="0" i="0" u="none" strike="noStrike" cap="none" normalizeH="0" baseline="0" smtClean="0">
                          <a:ln>
                            <a:noFill/>
                          </a:ln>
                          <a:solidFill>
                            <a:schemeClr val="tx1"/>
                          </a:solidFill>
                          <a:effectLst/>
                          <a:latin typeface="Times New Roman" pitchFamily="18" charset="0"/>
                          <a:ea typeface="SimSun" pitchFamily="2" charset="-122"/>
                          <a:cs typeface="Times New Roman" pitchFamily="18" charset="0"/>
                          <a:sym typeface="Symbol" pitchFamily="18" charset="2"/>
                        </a:rPr>
                        <a:t></a:t>
                      </a:r>
                    </a:p>
                  </a:txBody>
                  <a:tcPr anchor="ctr" horzOverflow="overflow">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tr-TR" sz="1200" b="0" i="0" u="none" strike="noStrike" cap="none" normalizeH="0" baseline="0" smtClean="0">
                        <a:ln>
                          <a:noFill/>
                        </a:ln>
                        <a:solidFill>
                          <a:schemeClr val="tx1"/>
                        </a:solidFill>
                        <a:effectLst/>
                        <a:latin typeface="Arial" charset="0"/>
                      </a:endParaRPr>
                    </a:p>
                  </a:txBody>
                  <a:tcPr horzOverflow="overflow">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tr-TR" sz="1200" b="0" i="0" u="none" strike="noStrike" cap="none" normalizeH="0" baseline="0" smtClean="0">
                        <a:ln>
                          <a:noFill/>
                        </a:ln>
                        <a:solidFill>
                          <a:schemeClr val="tx1"/>
                        </a:solidFill>
                        <a:effectLst/>
                        <a:latin typeface="Arial" charset="0"/>
                      </a:endParaRPr>
                    </a:p>
                  </a:txBody>
                  <a:tcPr horzOverflow="overflow">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lnTlToBr>
                      <a:noFill/>
                    </a:lnTlToBr>
                    <a:lnBlToTr>
                      <a:noFill/>
                    </a:lnBlToTr>
                    <a:solidFill>
                      <a:srgbClr val="FFFFFF"/>
                    </a:solidFill>
                  </a:tcPr>
                </a:tc>
              </a:tr>
              <a:tr h="254000">
                <a:tc>
                  <a:txBody>
                    <a:bodyPr/>
                    <a:lstStyle/>
                    <a:p>
                      <a:pPr marL="0" marR="0" lvl="0" indent="0" algn="l" defTabSz="914400" rtl="0" eaLnBrk="1" fontAlgn="base" latinLnBrk="0" hangingPunct="1">
                        <a:lnSpc>
                          <a:spcPct val="80000"/>
                        </a:lnSpc>
                        <a:spcBef>
                          <a:spcPct val="0"/>
                        </a:spcBef>
                        <a:spcAft>
                          <a:spcPct val="0"/>
                        </a:spcAft>
                        <a:buClrTx/>
                        <a:buSzTx/>
                        <a:buFontTx/>
                        <a:buNone/>
                        <a:tabLst/>
                      </a:pPr>
                      <a:r>
                        <a:rPr kumimoji="1" lang="en-US" altLang="zh-CN" sz="1200" b="0" i="0" u="none" strike="noStrike" cap="none" normalizeH="0" baseline="0" smtClean="0">
                          <a:ln>
                            <a:noFill/>
                          </a:ln>
                          <a:solidFill>
                            <a:schemeClr val="tx1"/>
                          </a:solidFill>
                          <a:effectLst/>
                          <a:latin typeface="Times New Roman" pitchFamily="18" charset="0"/>
                          <a:ea typeface="SimSun" pitchFamily="2" charset="-122"/>
                          <a:cs typeface="Times New Roman" pitchFamily="18" charset="0"/>
                        </a:rPr>
                        <a:t>Dersin sonunda konuyu özetleme ve önemli noktaları vurgulama </a:t>
                      </a:r>
                    </a:p>
                  </a:txBody>
                  <a:tcPr anchor="ctr" horzOverflow="overflow">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zh-CN" sz="1200" b="0" i="0" u="none" strike="noStrike" cap="none" normalizeH="0" baseline="0" smtClean="0">
                          <a:ln>
                            <a:noFill/>
                          </a:ln>
                          <a:solidFill>
                            <a:schemeClr val="tx1"/>
                          </a:solidFill>
                          <a:effectLst/>
                          <a:latin typeface="Times New Roman" pitchFamily="18" charset="0"/>
                          <a:ea typeface="SimSun" pitchFamily="2" charset="-122"/>
                          <a:cs typeface="Times New Roman" pitchFamily="18" charset="0"/>
                          <a:sym typeface="Symbol" pitchFamily="18" charset="2"/>
                        </a:rPr>
                        <a:t></a:t>
                      </a:r>
                    </a:p>
                  </a:txBody>
                  <a:tcPr anchor="ctr" horzOverflow="overflow">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tr-TR" sz="1200" b="0" i="0" u="none" strike="noStrike" cap="none" normalizeH="0" baseline="0" smtClean="0">
                        <a:ln>
                          <a:noFill/>
                        </a:ln>
                        <a:solidFill>
                          <a:schemeClr val="tx1"/>
                        </a:solidFill>
                        <a:effectLst/>
                        <a:latin typeface="Arial" charset="0"/>
                      </a:endParaRPr>
                    </a:p>
                  </a:txBody>
                  <a:tcPr horzOverflow="overflow">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tr-TR" sz="1200" b="0" i="0" u="none" strike="noStrike" cap="none" normalizeH="0" baseline="0" smtClean="0">
                        <a:ln>
                          <a:noFill/>
                        </a:ln>
                        <a:solidFill>
                          <a:schemeClr val="tx1"/>
                        </a:solidFill>
                        <a:effectLst/>
                        <a:latin typeface="Arial" charset="0"/>
                      </a:endParaRPr>
                    </a:p>
                  </a:txBody>
                  <a:tcPr horzOverflow="overflow">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lnTlToBr>
                      <a:noFill/>
                    </a:lnTlToBr>
                    <a:lnBlToTr>
                      <a:noFill/>
                    </a:lnBlToTr>
                    <a:solidFill>
                      <a:srgbClr val="FFFFFF"/>
                    </a:solidFill>
                  </a:tcPr>
                </a:tc>
              </a:tr>
              <a:tr h="180975">
                <a:tc>
                  <a:txBody>
                    <a:bodyPr/>
                    <a:lstStyle/>
                    <a:p>
                      <a:pPr marL="0" marR="0" lvl="0" indent="0" algn="l" defTabSz="914400" rtl="0" eaLnBrk="1" fontAlgn="base" latinLnBrk="0" hangingPunct="1">
                        <a:lnSpc>
                          <a:spcPct val="80000"/>
                        </a:lnSpc>
                        <a:spcBef>
                          <a:spcPct val="0"/>
                        </a:spcBef>
                        <a:spcAft>
                          <a:spcPct val="0"/>
                        </a:spcAft>
                        <a:buClrTx/>
                        <a:buSzTx/>
                        <a:buFontTx/>
                        <a:buNone/>
                        <a:tabLst/>
                      </a:pPr>
                      <a:r>
                        <a:rPr kumimoji="1" lang="en-US" altLang="zh-CN" sz="1200" b="0" i="0" u="none" strike="noStrike" cap="none" normalizeH="0" baseline="0" smtClean="0">
                          <a:ln>
                            <a:noFill/>
                          </a:ln>
                          <a:solidFill>
                            <a:schemeClr val="tx1"/>
                          </a:solidFill>
                          <a:effectLst/>
                          <a:latin typeface="Times New Roman" pitchFamily="18" charset="0"/>
                          <a:ea typeface="SimSun" pitchFamily="2" charset="-122"/>
                          <a:cs typeface="Times New Roman" pitchFamily="18" charset="0"/>
                        </a:rPr>
                        <a:t>Hata ve eksiklikler konusunda uyarma </a:t>
                      </a:r>
                    </a:p>
                  </a:txBody>
                  <a:tcPr anchor="ctr" horzOverflow="overflow">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zh-CN" sz="1200" b="0" i="0" u="none" strike="noStrike" cap="none" normalizeH="0" baseline="0" smtClean="0">
                          <a:ln>
                            <a:noFill/>
                          </a:ln>
                          <a:solidFill>
                            <a:schemeClr val="tx1"/>
                          </a:solidFill>
                          <a:effectLst/>
                          <a:latin typeface="Times New Roman" pitchFamily="18" charset="0"/>
                          <a:ea typeface="SimSun" pitchFamily="2" charset="-122"/>
                          <a:cs typeface="Times New Roman" pitchFamily="18" charset="0"/>
                          <a:sym typeface="Symbol" pitchFamily="18" charset="2"/>
                        </a:rPr>
                        <a:t></a:t>
                      </a:r>
                    </a:p>
                  </a:txBody>
                  <a:tcPr anchor="ctr" horzOverflow="overflow">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tr-TR" sz="1200" b="0" i="0" u="none" strike="noStrike" cap="none" normalizeH="0" baseline="0" smtClean="0">
                        <a:ln>
                          <a:noFill/>
                        </a:ln>
                        <a:solidFill>
                          <a:schemeClr val="tx1"/>
                        </a:solidFill>
                        <a:effectLst/>
                        <a:latin typeface="Arial" charset="0"/>
                      </a:endParaRPr>
                    </a:p>
                  </a:txBody>
                  <a:tcPr horzOverflow="overflow">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tr-TR" sz="1200" b="0" i="0" u="none" strike="noStrike" cap="none" normalizeH="0" baseline="0" dirty="0" smtClean="0">
                        <a:ln>
                          <a:noFill/>
                        </a:ln>
                        <a:solidFill>
                          <a:schemeClr val="tx1"/>
                        </a:solidFill>
                        <a:effectLst/>
                        <a:latin typeface="Arial" charset="0"/>
                      </a:endParaRPr>
                    </a:p>
                  </a:txBody>
                  <a:tcPr horzOverflow="overflow">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lnTlToBr>
                      <a:noFill/>
                    </a:lnTlToBr>
                    <a:lnBlToTr>
                      <a:noFill/>
                    </a:lnBlToTr>
                    <a:solidFill>
                      <a:srgbClr val="FFFFFF"/>
                    </a:solidFill>
                  </a:tcPr>
                </a:tc>
              </a:tr>
            </a:tbl>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GÖRÜŞME</a:t>
            </a:r>
            <a:endParaRPr lang="tr-TR" dirty="0"/>
          </a:p>
        </p:txBody>
      </p:sp>
      <p:sp>
        <p:nvSpPr>
          <p:cNvPr id="3" name="2 İçerik Yer Tutucusu"/>
          <p:cNvSpPr>
            <a:spLocks noGrp="1"/>
          </p:cNvSpPr>
          <p:nvPr>
            <p:ph idx="1"/>
          </p:nvPr>
        </p:nvSpPr>
        <p:spPr>
          <a:xfrm>
            <a:off x="107504" y="1196752"/>
            <a:ext cx="8856984" cy="5472608"/>
          </a:xfrm>
        </p:spPr>
        <p:txBody>
          <a:bodyPr>
            <a:normAutofit fontScale="77500" lnSpcReduction="20000"/>
          </a:bodyPr>
          <a:lstStyle/>
          <a:p>
            <a:pPr marL="571500" indent="-571500">
              <a:lnSpc>
                <a:spcPct val="120000"/>
              </a:lnSpc>
              <a:buFont typeface="Wingdings" pitchFamily="2" charset="2"/>
              <a:buAutoNum type="arabicParenR"/>
            </a:pPr>
            <a:r>
              <a:rPr lang="tr-TR" dirty="0" smtClean="0"/>
              <a:t>Sözlü iletişimle veri toplama tekniğidir</a:t>
            </a:r>
          </a:p>
          <a:p>
            <a:pPr marL="571500" indent="-571500">
              <a:lnSpc>
                <a:spcPct val="120000"/>
              </a:lnSpc>
              <a:buFont typeface="Wingdings" pitchFamily="2" charset="2"/>
              <a:buAutoNum type="arabicParenR"/>
            </a:pPr>
            <a:r>
              <a:rPr lang="tr-TR" dirty="0" smtClean="0"/>
              <a:t>Bireysel ya da grup görüşmeleri yapılabilir</a:t>
            </a:r>
          </a:p>
          <a:p>
            <a:pPr marL="571500" indent="-571500">
              <a:lnSpc>
                <a:spcPct val="120000"/>
              </a:lnSpc>
              <a:buFont typeface="Wingdings" pitchFamily="2" charset="2"/>
              <a:buAutoNum type="arabicParenR"/>
            </a:pPr>
            <a:r>
              <a:rPr lang="tr-TR" dirty="0" smtClean="0"/>
              <a:t>Soruların önceden ayrıntılı bir şekilde hazırlanma durumuna göre yapılandırılmış, yarı yapılandırılmış ve yapılandırılmamış görüşmeler vardır.</a:t>
            </a:r>
          </a:p>
          <a:p>
            <a:pPr marL="571500" indent="-571500">
              <a:lnSpc>
                <a:spcPct val="120000"/>
              </a:lnSpc>
              <a:buFont typeface="Wingdings" pitchFamily="2" charset="2"/>
              <a:buAutoNum type="arabicParenR"/>
            </a:pPr>
            <a:r>
              <a:rPr lang="tr-TR" dirty="0" smtClean="0"/>
              <a:t>Görüşmede fiziki ve psikolojik ortamın çok iyi oluşturulması gerekir</a:t>
            </a:r>
          </a:p>
          <a:p>
            <a:pPr marL="571500" indent="-571500">
              <a:lnSpc>
                <a:spcPct val="120000"/>
              </a:lnSpc>
              <a:buFont typeface="Wingdings" pitchFamily="2" charset="2"/>
              <a:buAutoNum type="arabicParenR"/>
            </a:pPr>
            <a:r>
              <a:rPr lang="tr-TR" dirty="0" smtClean="0"/>
              <a:t>Esneklik olması, önemli bir avantajıdır</a:t>
            </a:r>
          </a:p>
          <a:p>
            <a:pPr marL="571500" indent="-571500">
              <a:lnSpc>
                <a:spcPct val="120000"/>
              </a:lnSpc>
              <a:buFont typeface="Wingdings" pitchFamily="2" charset="2"/>
              <a:buAutoNum type="arabicParenR"/>
            </a:pPr>
            <a:r>
              <a:rPr lang="tr-TR" dirty="0" smtClean="0"/>
              <a:t>Pahalı ve zaman alıcıdır</a:t>
            </a:r>
          </a:p>
          <a:p>
            <a:pPr marL="571500" indent="-571500">
              <a:lnSpc>
                <a:spcPct val="120000"/>
              </a:lnSpc>
              <a:buFont typeface="Wingdings" pitchFamily="2" charset="2"/>
              <a:buAutoNum type="arabicParenR"/>
            </a:pPr>
            <a:r>
              <a:rPr lang="tr-TR" dirty="0" smtClean="0"/>
              <a:t>Soruların dikkatli ve önceden düşünülmesi ve amaçlar doğrultusunda oluşturulması gerekir</a:t>
            </a:r>
          </a:p>
          <a:p>
            <a:pPr marL="571500" indent="-571500">
              <a:lnSpc>
                <a:spcPct val="120000"/>
              </a:lnSpc>
              <a:buFont typeface="Wingdings" pitchFamily="2" charset="2"/>
              <a:buAutoNum type="arabicParenR"/>
            </a:pPr>
            <a:r>
              <a:rPr lang="tr-TR" dirty="0" smtClean="0"/>
              <a:t>Verilerin kaydedilmesi gerekir</a:t>
            </a:r>
          </a:p>
          <a:p>
            <a:pPr>
              <a:lnSpc>
                <a:spcPct val="120000"/>
              </a:lnSpc>
            </a:pP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9512" y="548680"/>
            <a:ext cx="8784976" cy="6192688"/>
          </a:xfrm>
        </p:spPr>
        <p:txBody>
          <a:bodyPr>
            <a:noAutofit/>
          </a:bodyPr>
          <a:lstStyle/>
          <a:p>
            <a:pPr>
              <a:lnSpc>
                <a:spcPct val="170000"/>
              </a:lnSpc>
            </a:pPr>
            <a:r>
              <a:rPr lang="tr-TR" sz="2100" dirty="0" smtClean="0"/>
              <a:t>Tarama Modeli, geçmişte ya da halen var olan bir durumu var olduğu şekliyle, betimlemeyi amaçlayan araştırma yaklaşımıdır.</a:t>
            </a:r>
          </a:p>
          <a:p>
            <a:pPr>
              <a:lnSpc>
                <a:spcPct val="170000"/>
              </a:lnSpc>
            </a:pPr>
            <a:r>
              <a:rPr lang="tr-TR" sz="2100" dirty="0" smtClean="0"/>
              <a:t>Tarama modeli tek başına kullanılan bir model olmakla birlikte, ayrıca bütün araştırmaların içerisinde kullanılan bir modeldir.</a:t>
            </a:r>
          </a:p>
          <a:p>
            <a:pPr>
              <a:lnSpc>
                <a:spcPct val="170000"/>
              </a:lnSpc>
            </a:pPr>
            <a:r>
              <a:rPr lang="tr-TR" sz="2100" dirty="0" smtClean="0"/>
              <a:t>Var olan durum değiştirilmeye çalışılmaz, yalnızca olduğu gibi tanımlanır, uygun bir biçimde gözlenir.</a:t>
            </a:r>
          </a:p>
          <a:p>
            <a:pPr>
              <a:lnSpc>
                <a:spcPct val="170000"/>
              </a:lnSpc>
            </a:pPr>
            <a:r>
              <a:rPr lang="tr-TR" sz="2100" dirty="0" smtClean="0"/>
              <a:t>O anki mevcut durumların saptanması, zamansal gelişmelerin incelenmesi, değişkenler arasındaki ilişkilerin - karşılaştırmaların yapılması mümkündür. </a:t>
            </a:r>
          </a:p>
          <a:p>
            <a:pPr>
              <a:lnSpc>
                <a:spcPct val="170000"/>
              </a:lnSpc>
            </a:pPr>
            <a:r>
              <a:rPr lang="tr-TR" sz="2100" dirty="0" smtClean="0"/>
              <a:t>Görüş, düşünce tutum belirlemeye yönelik anket çalışmaları ve kütüphaneye dayalı olarak yapılan araştırmalar tarama modellerinin en yaygın kullanım biçimleridir. </a:t>
            </a:r>
          </a:p>
        </p:txBody>
      </p:sp>
      <p:sp>
        <p:nvSpPr>
          <p:cNvPr id="4" name="3 Dikdörtgen"/>
          <p:cNvSpPr/>
          <p:nvPr/>
        </p:nvSpPr>
        <p:spPr>
          <a:xfrm>
            <a:off x="2267744" y="188640"/>
            <a:ext cx="4572000" cy="546625"/>
          </a:xfrm>
          <a:prstGeom prst="rect">
            <a:avLst/>
          </a:prstGeom>
        </p:spPr>
        <p:txBody>
          <a:bodyPr>
            <a:spAutoFit/>
          </a:bodyPr>
          <a:lstStyle/>
          <a:p>
            <a:pPr marL="571500" indent="-571500" algn="ctr">
              <a:lnSpc>
                <a:spcPct val="80000"/>
              </a:lnSpc>
            </a:pPr>
            <a:r>
              <a:rPr lang="tr-TR" sz="3600" b="1" dirty="0" smtClean="0"/>
              <a:t>TARAMA MODELİ</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44624"/>
            <a:ext cx="8229600" cy="1143000"/>
          </a:xfrm>
        </p:spPr>
        <p:txBody>
          <a:bodyPr/>
          <a:lstStyle/>
          <a:p>
            <a:r>
              <a:rPr lang="tr-TR" dirty="0" smtClean="0"/>
              <a:t>Deneme Modeli</a:t>
            </a:r>
            <a:endParaRPr lang="tr-TR" dirty="0"/>
          </a:p>
        </p:txBody>
      </p:sp>
      <p:sp>
        <p:nvSpPr>
          <p:cNvPr id="3" name="2 İçerik Yer Tutucusu"/>
          <p:cNvSpPr>
            <a:spLocks noGrp="1"/>
          </p:cNvSpPr>
          <p:nvPr>
            <p:ph idx="1"/>
          </p:nvPr>
        </p:nvSpPr>
        <p:spPr>
          <a:xfrm>
            <a:off x="179512" y="1268760"/>
            <a:ext cx="8856984" cy="5256584"/>
          </a:xfrm>
        </p:spPr>
        <p:txBody>
          <a:bodyPr>
            <a:normAutofit fontScale="70000" lnSpcReduction="20000"/>
          </a:bodyPr>
          <a:lstStyle/>
          <a:p>
            <a:pPr>
              <a:lnSpc>
                <a:spcPct val="120000"/>
              </a:lnSpc>
            </a:pPr>
            <a:r>
              <a:rPr lang="tr-TR" dirty="0" smtClean="0"/>
              <a:t>Deneme modeli ile yapılan araştırmalarda mutlaka bir karşılaştırma vardır. Karşılaştırılanlar kendi içerisindeki değişim ya da durumlar arasındaki farklılıklar olabilir.</a:t>
            </a:r>
          </a:p>
          <a:p>
            <a:pPr>
              <a:lnSpc>
                <a:spcPct val="120000"/>
              </a:lnSpc>
            </a:pPr>
            <a:r>
              <a:rPr lang="tr-TR" dirty="0" smtClean="0"/>
              <a:t>Deneme ortamı yapay ya da doğal koşullarda, araştırmacının kontrolü altında gerçekleşir. Deneme bağımsız değişkenlerin bağımlı değişkeni etkilemesi, kontrollü koşullarda sistemli değişiklikler yapılması ve sonuçların izlenmesi ile olur. </a:t>
            </a:r>
          </a:p>
          <a:p>
            <a:pPr>
              <a:lnSpc>
                <a:spcPct val="120000"/>
              </a:lnSpc>
            </a:pPr>
            <a:r>
              <a:rPr lang="tr-TR" dirty="0" smtClean="0"/>
              <a:t>Deneysel model olabilmesi için araştırmacı (1) değişkenleri değiştirebilmeli, (2) değişmeler kontrollü olmalı, (3) değişimin etkisi gözlenebilmelidir.</a:t>
            </a:r>
          </a:p>
          <a:p>
            <a:pPr>
              <a:lnSpc>
                <a:spcPct val="120000"/>
              </a:lnSpc>
            </a:pPr>
            <a:r>
              <a:rPr lang="tr-TR" dirty="0" smtClean="0"/>
              <a:t>Deneme modelleri; (1) deneme öncesi, (2) gerçek deneme ve (3) yarı deneme modelleri olmak üzere 3 grupta toplanabilir.</a:t>
            </a:r>
          </a:p>
          <a:p>
            <a:pPr>
              <a:lnSpc>
                <a:spcPct val="120000"/>
              </a:lnSpc>
            </a:pPr>
            <a:r>
              <a:rPr lang="tr-TR" dirty="0" smtClean="0"/>
              <a:t>Bu gruplamalar modellerin farklı kombinasyonlarına göre oluşturulur.</a:t>
            </a:r>
          </a:p>
          <a:p>
            <a:pPr>
              <a:lnSpc>
                <a:spcPct val="120000"/>
              </a:lnSpc>
            </a:pP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i="1" dirty="0" smtClean="0"/>
              <a:t>Çok denekli-tek faktörlü deneysel desen</a:t>
            </a:r>
            <a:r>
              <a:rPr lang="tr-TR" dirty="0" smtClean="0"/>
              <a:t> </a:t>
            </a:r>
            <a:endParaRPr lang="tr-TR" dirty="0"/>
          </a:p>
        </p:txBody>
      </p:sp>
      <p:graphicFrame>
        <p:nvGraphicFramePr>
          <p:cNvPr id="4" name="Group 148"/>
          <p:cNvGraphicFramePr>
            <a:graphicFrameLocks/>
          </p:cNvGraphicFramePr>
          <p:nvPr/>
        </p:nvGraphicFramePr>
        <p:xfrm>
          <a:off x="695325" y="2190750"/>
          <a:ext cx="7772400" cy="1941513"/>
        </p:xfrm>
        <a:graphic>
          <a:graphicData uri="http://schemas.openxmlformats.org/drawingml/2006/table">
            <a:tbl>
              <a:tblPr/>
              <a:tblGrid>
                <a:gridCol w="7772400"/>
              </a:tblGrid>
              <a:tr h="6477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sz="2400" b="0" i="0" u="none" strike="noStrike" cap="none" normalizeH="0" baseline="0" dirty="0" smtClean="0">
                          <a:ln>
                            <a:noFill/>
                          </a:ln>
                          <a:solidFill>
                            <a:schemeClr val="tx1"/>
                          </a:solidFill>
                          <a:effectLst/>
                          <a:latin typeface="Arial" charset="0"/>
                          <a:ea typeface="Times New Roman" pitchFamily="18" charset="0"/>
                          <a:cs typeface="Arial" charset="0"/>
                        </a:rPr>
                        <a:t>  </a:t>
                      </a:r>
                      <a:r>
                        <a:rPr kumimoji="1" lang="en-US" sz="2400" b="0" i="0" u="sng" strike="noStrike" cap="none" normalizeH="0" baseline="0" dirty="0" err="1" smtClean="0">
                          <a:ln>
                            <a:noFill/>
                          </a:ln>
                          <a:solidFill>
                            <a:schemeClr val="tx1"/>
                          </a:solidFill>
                          <a:effectLst/>
                          <a:latin typeface="Arial" charset="0"/>
                          <a:ea typeface="Times New Roman" pitchFamily="18" charset="0"/>
                          <a:cs typeface="Arial" charset="0"/>
                        </a:rPr>
                        <a:t>Grup</a:t>
                      </a:r>
                      <a:r>
                        <a:rPr kumimoji="1" lang="en-US" sz="2400" b="0" i="0" u="none" strike="noStrike" cap="none" normalizeH="0" baseline="0" dirty="0" smtClean="0">
                          <a:ln>
                            <a:noFill/>
                          </a:ln>
                          <a:solidFill>
                            <a:schemeClr val="tx1"/>
                          </a:solidFill>
                          <a:effectLst/>
                          <a:latin typeface="Arial" charset="0"/>
                          <a:ea typeface="Times New Roman" pitchFamily="18" charset="0"/>
                          <a:cs typeface="Arial" charset="0"/>
                        </a:rPr>
                        <a:t>             </a:t>
                      </a:r>
                      <a:r>
                        <a:rPr kumimoji="1" lang="en-US" sz="2400" b="0" i="0" u="sng" strike="noStrike" cap="none" normalizeH="0" baseline="0" dirty="0" err="1" smtClean="0">
                          <a:ln>
                            <a:noFill/>
                          </a:ln>
                          <a:solidFill>
                            <a:schemeClr val="tx1"/>
                          </a:solidFill>
                          <a:effectLst/>
                          <a:latin typeface="Arial" charset="0"/>
                          <a:ea typeface="Times New Roman" pitchFamily="18" charset="0"/>
                          <a:cs typeface="Arial" charset="0"/>
                        </a:rPr>
                        <a:t>Öntest</a:t>
                      </a:r>
                      <a:r>
                        <a:rPr kumimoji="1" lang="en-US" sz="2400" b="0" i="0" u="none" strike="noStrike" cap="none" normalizeH="0" baseline="0" dirty="0" smtClean="0">
                          <a:ln>
                            <a:noFill/>
                          </a:ln>
                          <a:solidFill>
                            <a:schemeClr val="tx1"/>
                          </a:solidFill>
                          <a:effectLst/>
                          <a:latin typeface="Arial" charset="0"/>
                          <a:ea typeface="Times New Roman" pitchFamily="18" charset="0"/>
                          <a:cs typeface="Arial" charset="0"/>
                        </a:rPr>
                        <a:t>       </a:t>
                      </a:r>
                      <a:r>
                        <a:rPr kumimoji="1" lang="en-US" sz="2400" b="0" i="0" u="sng" strike="noStrike" cap="none" normalizeH="0" baseline="0" dirty="0" err="1" smtClean="0">
                          <a:ln>
                            <a:noFill/>
                          </a:ln>
                          <a:solidFill>
                            <a:schemeClr val="tx1"/>
                          </a:solidFill>
                          <a:effectLst/>
                          <a:latin typeface="Arial" charset="0"/>
                          <a:ea typeface="Times New Roman" pitchFamily="18" charset="0"/>
                          <a:cs typeface="Arial" charset="0"/>
                        </a:rPr>
                        <a:t>Dene</a:t>
                      </a:r>
                      <a:r>
                        <a:rPr kumimoji="1" lang="tr-TR" sz="2400" b="0" i="0" u="sng" strike="noStrike" cap="none" normalizeH="0" baseline="0" dirty="0" err="1" smtClean="0">
                          <a:ln>
                            <a:noFill/>
                          </a:ln>
                          <a:solidFill>
                            <a:schemeClr val="tx1"/>
                          </a:solidFill>
                          <a:effectLst/>
                          <a:latin typeface="Arial" charset="0"/>
                          <a:ea typeface="Times New Roman" pitchFamily="18" charset="0"/>
                          <a:cs typeface="Arial" charset="0"/>
                        </a:rPr>
                        <a:t>yse</a:t>
                      </a:r>
                      <a:r>
                        <a:rPr kumimoji="1" lang="en-US" sz="2400" b="0" i="0" u="sng" strike="noStrike" cap="none" normalizeH="0" baseline="0" dirty="0" smtClean="0">
                          <a:ln>
                            <a:noFill/>
                          </a:ln>
                          <a:solidFill>
                            <a:schemeClr val="tx1"/>
                          </a:solidFill>
                          <a:effectLst/>
                          <a:latin typeface="Arial" charset="0"/>
                          <a:ea typeface="Times New Roman" pitchFamily="18" charset="0"/>
                          <a:cs typeface="Arial" charset="0"/>
                        </a:rPr>
                        <a:t>l </a:t>
                      </a:r>
                      <a:r>
                        <a:rPr kumimoji="1" lang="en-US" sz="2400" b="0" i="0" u="sng" strike="noStrike" cap="none" normalizeH="0" baseline="0" dirty="0" err="1" smtClean="0">
                          <a:ln>
                            <a:noFill/>
                          </a:ln>
                          <a:solidFill>
                            <a:schemeClr val="tx1"/>
                          </a:solidFill>
                          <a:effectLst/>
                          <a:latin typeface="Arial" charset="0"/>
                          <a:ea typeface="Times New Roman" pitchFamily="18" charset="0"/>
                          <a:cs typeface="Arial" charset="0"/>
                        </a:rPr>
                        <a:t>İşlem</a:t>
                      </a:r>
                      <a:r>
                        <a:rPr kumimoji="1" lang="en-US" sz="2400" b="0" i="0" u="none" strike="noStrike" cap="none" normalizeH="0" baseline="0" dirty="0" smtClean="0">
                          <a:ln>
                            <a:noFill/>
                          </a:ln>
                          <a:solidFill>
                            <a:schemeClr val="tx1"/>
                          </a:solidFill>
                          <a:effectLst/>
                          <a:latin typeface="Arial" charset="0"/>
                          <a:ea typeface="Times New Roman" pitchFamily="18" charset="0"/>
                          <a:cs typeface="Arial" charset="0"/>
                        </a:rPr>
                        <a:t>      </a:t>
                      </a:r>
                      <a:r>
                        <a:rPr kumimoji="1" lang="en-US" sz="2400" b="0" i="0" u="sng" strike="noStrike" cap="none" normalizeH="0" baseline="0" dirty="0" err="1" smtClean="0">
                          <a:ln>
                            <a:noFill/>
                          </a:ln>
                          <a:solidFill>
                            <a:schemeClr val="tx1"/>
                          </a:solidFill>
                          <a:effectLst/>
                          <a:latin typeface="Arial" charset="0"/>
                          <a:ea typeface="Times New Roman" pitchFamily="18" charset="0"/>
                          <a:cs typeface="Arial" charset="0"/>
                        </a:rPr>
                        <a:t>Sontest</a:t>
                      </a:r>
                      <a:endParaRPr kumimoji="1" lang="en-US" sz="2400" b="0" i="0" u="none" strike="noStrike" cap="none" normalizeH="0" baseline="0" dirty="0" smtClean="0">
                        <a:ln>
                          <a:noFill/>
                        </a:ln>
                        <a:solidFill>
                          <a:schemeClr val="tx1"/>
                        </a:solidFill>
                        <a:effectLst/>
                        <a:latin typeface="Times New Roman" pitchFamily="18" charset="0"/>
                        <a:ea typeface="Times New Roman" pitchFamily="18" charset="0"/>
                        <a:cs typeface="Arial" charset="0"/>
                      </a:endParaRPr>
                    </a:p>
                  </a:txBody>
                  <a:tcPr anchor="ctr" horzOverflow="overflow">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lnTlToBr>
                      <a:noFill/>
                    </a:lnTlToBr>
                    <a:lnBlToTr>
                      <a:noFill/>
                    </a:lnBlToTr>
                    <a:solidFill>
                      <a:srgbClr val="DFDFDF"/>
                    </a:solidFill>
                  </a:tcPr>
                </a:tc>
              </a:tr>
              <a:tr h="64611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sz="2400" b="0" i="0" u="none" strike="noStrike" cap="none" normalizeH="0" baseline="0" dirty="0" smtClean="0">
                          <a:ln>
                            <a:noFill/>
                          </a:ln>
                          <a:solidFill>
                            <a:schemeClr val="tx1"/>
                          </a:solidFill>
                          <a:effectLst/>
                          <a:latin typeface="Arial" charset="0"/>
                          <a:ea typeface="Times New Roman" pitchFamily="18" charset="0"/>
                          <a:cs typeface="Arial" charset="0"/>
                        </a:rPr>
                        <a:t>   GD         R      Ö1                 ÖÖY               Ö3</a:t>
                      </a:r>
                      <a:endParaRPr kumimoji="1" lang="en-US" sz="2400" b="0" i="0" u="none" strike="noStrike" cap="none" normalizeH="0" baseline="0" dirty="0" smtClean="0">
                        <a:ln>
                          <a:noFill/>
                        </a:ln>
                        <a:solidFill>
                          <a:schemeClr val="tx1"/>
                        </a:solidFill>
                        <a:effectLst/>
                        <a:latin typeface="Times New Roman" pitchFamily="18" charset="0"/>
                        <a:ea typeface="Times New Roman" pitchFamily="18" charset="0"/>
                        <a:cs typeface="Arial" charset="0"/>
                      </a:endParaRPr>
                    </a:p>
                  </a:txBody>
                  <a:tcPr anchor="ctr" horzOverflow="overflow">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lnTlToBr>
                      <a:noFill/>
                    </a:lnTlToBr>
                    <a:lnBlToTr>
                      <a:noFill/>
                    </a:lnBlToTr>
                    <a:solidFill>
                      <a:srgbClr val="FFFFFC"/>
                    </a:solidFill>
                  </a:tcPr>
                </a:tc>
              </a:tr>
              <a:tr h="6477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sz="2400" b="0" i="0" u="none" strike="noStrike" cap="none" normalizeH="0" baseline="0" dirty="0" smtClean="0">
                          <a:ln>
                            <a:noFill/>
                          </a:ln>
                          <a:solidFill>
                            <a:schemeClr val="tx1"/>
                          </a:solidFill>
                          <a:effectLst/>
                          <a:latin typeface="Arial" charset="0"/>
                          <a:ea typeface="Times New Roman" pitchFamily="18" charset="0"/>
                          <a:cs typeface="Arial" charset="0"/>
                        </a:rPr>
                        <a:t>   GK         R      Ö2                 GÖY               Ö4</a:t>
                      </a:r>
                      <a:endParaRPr kumimoji="1" lang="en-US" sz="2400" b="0" i="0" u="none" strike="noStrike" cap="none" normalizeH="0" baseline="0" dirty="0" smtClean="0">
                        <a:ln>
                          <a:noFill/>
                        </a:ln>
                        <a:solidFill>
                          <a:schemeClr val="tx1"/>
                        </a:solidFill>
                        <a:effectLst/>
                        <a:latin typeface="Times New Roman" pitchFamily="18" charset="0"/>
                        <a:ea typeface="Times New Roman" pitchFamily="18" charset="0"/>
                        <a:cs typeface="Arial" charset="0"/>
                      </a:endParaRPr>
                    </a:p>
                  </a:txBody>
                  <a:tcPr anchor="ctr" horzOverflow="overflow">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lnTlToBr>
                      <a:noFill/>
                    </a:lnTlToBr>
                    <a:lnBlToTr>
                      <a:noFill/>
                    </a:lnBlToTr>
                    <a:solidFill>
                      <a:srgbClr val="FCFFFF"/>
                    </a:solidFill>
                  </a:tcPr>
                </a:tc>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DENEME MODELLERİNDE İÇ GEÇERLİLİĞİ ETKİLEYEN FAKTÖRLER</a:t>
            </a:r>
            <a:endParaRPr lang="tr-TR" dirty="0"/>
          </a:p>
        </p:txBody>
      </p:sp>
      <p:sp>
        <p:nvSpPr>
          <p:cNvPr id="3" name="2 İçerik Yer Tutucusu"/>
          <p:cNvSpPr>
            <a:spLocks noGrp="1"/>
          </p:cNvSpPr>
          <p:nvPr>
            <p:ph idx="1"/>
          </p:nvPr>
        </p:nvSpPr>
        <p:spPr/>
        <p:txBody>
          <a:bodyPr>
            <a:normAutofit fontScale="77500" lnSpcReduction="20000"/>
          </a:bodyPr>
          <a:lstStyle/>
          <a:p>
            <a:pPr>
              <a:lnSpc>
                <a:spcPct val="120000"/>
              </a:lnSpc>
              <a:buNone/>
            </a:pPr>
            <a:r>
              <a:rPr lang="tr-TR" dirty="0" smtClean="0"/>
              <a:t>Bağımlı değişkenin bağımsız değişkenler tarafından açıklanabilmesi iç geçerliliktir. Araştırmalar laboratuar ortamında yapıldıkça değişkenlerin kontrol imkanı artar ve buna bağlı olarak da iç geçerlilik artar.</a:t>
            </a:r>
          </a:p>
          <a:p>
            <a:pPr>
              <a:lnSpc>
                <a:spcPct val="120000"/>
              </a:lnSpc>
            </a:pPr>
            <a:r>
              <a:rPr lang="tr-TR" dirty="0" smtClean="0"/>
              <a:t>Zaman</a:t>
            </a:r>
          </a:p>
          <a:p>
            <a:pPr>
              <a:lnSpc>
                <a:spcPct val="120000"/>
              </a:lnSpc>
            </a:pPr>
            <a:r>
              <a:rPr lang="tr-TR" dirty="0" smtClean="0"/>
              <a:t>Olgunlaşma</a:t>
            </a:r>
          </a:p>
          <a:p>
            <a:pPr>
              <a:lnSpc>
                <a:spcPct val="120000"/>
              </a:lnSpc>
            </a:pPr>
            <a:r>
              <a:rPr lang="tr-TR" dirty="0" smtClean="0"/>
              <a:t>Deney öncesi ölçme</a:t>
            </a:r>
          </a:p>
          <a:p>
            <a:pPr>
              <a:lnSpc>
                <a:spcPct val="120000"/>
              </a:lnSpc>
            </a:pPr>
            <a:r>
              <a:rPr lang="tr-TR" dirty="0" smtClean="0"/>
              <a:t>Ayrı ölçme araç ve süreçleri</a:t>
            </a:r>
          </a:p>
          <a:p>
            <a:pPr>
              <a:lnSpc>
                <a:spcPct val="120000"/>
              </a:lnSpc>
            </a:pPr>
            <a:r>
              <a:rPr lang="tr-TR" dirty="0" smtClean="0"/>
              <a:t>Yanlı gruplama</a:t>
            </a:r>
          </a:p>
          <a:p>
            <a:pPr>
              <a:lnSpc>
                <a:spcPct val="120000"/>
              </a:lnSpc>
            </a:pPr>
            <a:r>
              <a:rPr lang="tr-TR" dirty="0" smtClean="0"/>
              <a:t>Denek kaybı</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DENEME MODELLERİNDE DIŞ GEÇERLİLİĞİ ETKİLEYEN FAKTÖRLER</a:t>
            </a:r>
            <a:endParaRPr lang="tr-TR" dirty="0"/>
          </a:p>
        </p:txBody>
      </p:sp>
      <p:sp>
        <p:nvSpPr>
          <p:cNvPr id="3" name="2 İçerik Yer Tutucusu"/>
          <p:cNvSpPr>
            <a:spLocks noGrp="1"/>
          </p:cNvSpPr>
          <p:nvPr>
            <p:ph idx="1"/>
          </p:nvPr>
        </p:nvSpPr>
        <p:spPr/>
        <p:txBody>
          <a:bodyPr>
            <a:normAutofit fontScale="92500" lnSpcReduction="10000"/>
          </a:bodyPr>
          <a:lstStyle/>
          <a:p>
            <a:pPr>
              <a:buNone/>
            </a:pPr>
            <a:r>
              <a:rPr lang="tr-TR" dirty="0" smtClean="0"/>
              <a:t>Deneme sonucunda elde edilen bulgunun evrene genellenebilirliği dış geçerliliktir. Araştırmalar laboratuar dışında ya da alanda (gerçek yaşam ortamlarında) yapıldıkça sonuçların genellenebilirliği yani dış geçerlilik artar.</a:t>
            </a:r>
          </a:p>
          <a:p>
            <a:r>
              <a:rPr lang="tr-TR" dirty="0" smtClean="0"/>
              <a:t>Ölçme-bağımsız değişken etkileşimi</a:t>
            </a:r>
          </a:p>
          <a:p>
            <a:r>
              <a:rPr lang="tr-TR" dirty="0" smtClean="0"/>
              <a:t>Yanlı seçim-bağımsız değişken etkileşimi</a:t>
            </a:r>
          </a:p>
          <a:p>
            <a:r>
              <a:rPr lang="tr-TR" dirty="0" smtClean="0"/>
              <a:t>Deneme tepkisi</a:t>
            </a:r>
          </a:p>
          <a:p>
            <a:r>
              <a:rPr lang="tr-TR" dirty="0" smtClean="0"/>
              <a:t>Bağımsız değişkenlerin etkileşimi</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EVREN </a:t>
            </a:r>
            <a:endParaRPr lang="tr-TR" dirty="0"/>
          </a:p>
        </p:txBody>
      </p:sp>
      <p:sp>
        <p:nvSpPr>
          <p:cNvPr id="3" name="2 İçerik Yer Tutucusu"/>
          <p:cNvSpPr>
            <a:spLocks noGrp="1"/>
          </p:cNvSpPr>
          <p:nvPr>
            <p:ph idx="1"/>
          </p:nvPr>
        </p:nvSpPr>
        <p:spPr>
          <a:xfrm>
            <a:off x="323528" y="1412776"/>
            <a:ext cx="8640960" cy="4525963"/>
          </a:xfrm>
        </p:spPr>
        <p:txBody>
          <a:bodyPr>
            <a:normAutofit fontScale="62500" lnSpcReduction="20000"/>
          </a:bodyPr>
          <a:lstStyle/>
          <a:p>
            <a:pPr>
              <a:lnSpc>
                <a:spcPct val="120000"/>
              </a:lnSpc>
            </a:pPr>
            <a:r>
              <a:rPr lang="tr-TR" dirty="0" smtClean="0"/>
              <a:t>Araştırma sonuçlarının genellenmek istendiği elemanlar bütünüdür. Canlı ve cansız her türlü elemanı içerebilir.</a:t>
            </a:r>
          </a:p>
          <a:p>
            <a:pPr>
              <a:lnSpc>
                <a:spcPct val="120000"/>
              </a:lnSpc>
            </a:pPr>
            <a:r>
              <a:rPr lang="tr-TR" dirty="0" smtClean="0"/>
              <a:t>Çoklu elemanlardan oluşan bütünlere “evren”, tekli elemanlar için “örnek olay”, küçük çokluklar için ise “araştırma kümesi” terimi kullanılır.</a:t>
            </a:r>
          </a:p>
          <a:p>
            <a:pPr>
              <a:lnSpc>
                <a:spcPct val="120000"/>
              </a:lnSpc>
            </a:pPr>
            <a:r>
              <a:rPr lang="tr-TR" dirty="0" smtClean="0"/>
              <a:t>Her araştırmanın evreni belli değişkenlere, belli özelliklere göre sınıflandırılıp, tanımlanır</a:t>
            </a:r>
          </a:p>
          <a:p>
            <a:pPr>
              <a:lnSpc>
                <a:spcPct val="120000"/>
              </a:lnSpc>
            </a:pPr>
            <a:r>
              <a:rPr lang="tr-TR" dirty="0" smtClean="0"/>
              <a:t>Evrenin bilinmek istenen (ortalama, standart sapma vb) değerlerine </a:t>
            </a:r>
            <a:r>
              <a:rPr lang="tr-TR" dirty="0" err="1" smtClean="0"/>
              <a:t>paramaretre</a:t>
            </a:r>
            <a:r>
              <a:rPr lang="tr-TR" dirty="0" smtClean="0"/>
              <a:t> ya da </a:t>
            </a:r>
            <a:r>
              <a:rPr lang="tr-TR" dirty="0" err="1" smtClean="0"/>
              <a:t>evrendeğer</a:t>
            </a:r>
            <a:r>
              <a:rPr lang="tr-TR" dirty="0" smtClean="0"/>
              <a:t> denir.</a:t>
            </a:r>
          </a:p>
          <a:p>
            <a:pPr>
              <a:lnSpc>
                <a:spcPct val="120000"/>
              </a:lnSpc>
            </a:pPr>
            <a:r>
              <a:rPr lang="tr-TR" dirty="0" smtClean="0"/>
              <a:t>İki tür evren vardır; (1) </a:t>
            </a:r>
            <a:r>
              <a:rPr lang="tr-TR" dirty="0" smtClean="0">
                <a:solidFill>
                  <a:srgbClr val="FF0066"/>
                </a:solidFill>
              </a:rPr>
              <a:t>Genel evren</a:t>
            </a:r>
            <a:r>
              <a:rPr lang="tr-TR" dirty="0" smtClean="0"/>
              <a:t>: soyuttur, tanımlanması kolaydır ancak ulaşılması zordur, hatta imkansızdır. Örneğin insanlar. (2) </a:t>
            </a:r>
            <a:r>
              <a:rPr lang="tr-TR" dirty="0" smtClean="0">
                <a:solidFill>
                  <a:srgbClr val="FF0066"/>
                </a:solidFill>
              </a:rPr>
              <a:t>Çalışma evreni</a:t>
            </a:r>
            <a:r>
              <a:rPr lang="tr-TR" dirty="0" smtClean="0"/>
              <a:t>: ulaşılabilen evrendir. Araştırmacı pratikte çalışma evreni üzerinde gözlemler yapar ve sonuçlarını bu evren üzerinde genelleştirir.</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Örneklem</a:t>
            </a:r>
            <a:endParaRPr lang="tr-TR" dirty="0"/>
          </a:p>
        </p:txBody>
      </p:sp>
      <p:sp>
        <p:nvSpPr>
          <p:cNvPr id="3" name="2 İçerik Yer Tutucusu"/>
          <p:cNvSpPr>
            <a:spLocks noGrp="1"/>
          </p:cNvSpPr>
          <p:nvPr>
            <p:ph idx="1"/>
          </p:nvPr>
        </p:nvSpPr>
        <p:spPr>
          <a:xfrm>
            <a:off x="457200" y="1600200"/>
            <a:ext cx="8507288" cy="4525963"/>
          </a:xfrm>
        </p:spPr>
        <p:txBody>
          <a:bodyPr>
            <a:normAutofit fontScale="85000" lnSpcReduction="10000"/>
          </a:bodyPr>
          <a:lstStyle/>
          <a:p>
            <a:pPr>
              <a:lnSpc>
                <a:spcPct val="110000"/>
              </a:lnSpc>
            </a:pPr>
            <a:r>
              <a:rPr lang="tr-TR" dirty="0" smtClean="0"/>
              <a:t>Örneklem, belli bir evrenden, belli kurallara göre seçilmiş ve seçildiği evreni temsil yeterliliği kabul edilen küçük kümedir.</a:t>
            </a:r>
          </a:p>
          <a:p>
            <a:pPr>
              <a:lnSpc>
                <a:spcPct val="110000"/>
              </a:lnSpc>
            </a:pPr>
            <a:r>
              <a:rPr lang="tr-TR" dirty="0" smtClean="0"/>
              <a:t>Araştırmalar çoğunlukla örneklem üzerinde yapılır ve sonuçlar ilgili evrene genellenir.</a:t>
            </a:r>
          </a:p>
          <a:p>
            <a:pPr>
              <a:lnSpc>
                <a:spcPct val="110000"/>
              </a:lnSpc>
            </a:pPr>
            <a:r>
              <a:rPr lang="tr-TR" dirty="0" smtClean="0"/>
              <a:t>Örneklem üzerinde çalışmanın 3 temel nedeni vardır: (1) maliyet güçlükleri, (2) kontrol güçlükler ve (3) etik zorunluluklardır.</a:t>
            </a:r>
          </a:p>
          <a:p>
            <a:pPr>
              <a:lnSpc>
                <a:spcPct val="110000"/>
              </a:lnSpc>
            </a:pPr>
            <a:r>
              <a:rPr lang="tr-TR" dirty="0" smtClean="0"/>
              <a:t>Örneklem üzerinde gözlenen (ortalama, standart sapma vb) değerlere istatistik ya da </a:t>
            </a:r>
            <a:r>
              <a:rPr lang="tr-TR" dirty="0" err="1" smtClean="0"/>
              <a:t>örneklemdeğer</a:t>
            </a:r>
            <a:r>
              <a:rPr lang="tr-TR" dirty="0" smtClean="0"/>
              <a:t> denir.</a:t>
            </a:r>
          </a:p>
          <a:p>
            <a:pPr>
              <a:lnSpc>
                <a:spcPct val="110000"/>
              </a:lnSpc>
            </a:pPr>
            <a:endParaRPr lang="tr-TR"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TotalTime>
  <Words>1747</Words>
  <Application>Microsoft Office PowerPoint</Application>
  <PresentationFormat>Ekran Gösterisi (4:3)</PresentationFormat>
  <Paragraphs>194</Paragraphs>
  <Slides>23</Slides>
  <Notes>0</Notes>
  <HiddenSlides>0</HiddenSlides>
  <MMClips>0</MMClips>
  <ScaleCrop>false</ScaleCrop>
  <HeadingPairs>
    <vt:vector size="4" baseType="variant">
      <vt:variant>
        <vt:lpstr>Tema</vt:lpstr>
      </vt:variant>
      <vt:variant>
        <vt:i4>1</vt:i4>
      </vt:variant>
      <vt:variant>
        <vt:lpstr>Slayt Başlıkları</vt:lpstr>
      </vt:variant>
      <vt:variant>
        <vt:i4>23</vt:i4>
      </vt:variant>
    </vt:vector>
  </HeadingPairs>
  <TitlesOfParts>
    <vt:vector size="24" baseType="lpstr">
      <vt:lpstr>Ofis Teması</vt:lpstr>
      <vt:lpstr>ARAŞTIRMA MODELİ</vt:lpstr>
      <vt:lpstr>Araştırma Modeli</vt:lpstr>
      <vt:lpstr>Slayt 3</vt:lpstr>
      <vt:lpstr>Deneme Modeli</vt:lpstr>
      <vt:lpstr>Çok denekli-tek faktörlü deneysel desen </vt:lpstr>
      <vt:lpstr>DENEME MODELLERİNDE İÇ GEÇERLİLİĞİ ETKİLEYEN FAKTÖRLER</vt:lpstr>
      <vt:lpstr>DENEME MODELLERİNDE DIŞ GEÇERLİLİĞİ ETKİLEYEN FAKTÖRLER</vt:lpstr>
      <vt:lpstr>EVREN </vt:lpstr>
      <vt:lpstr>Örneklem</vt:lpstr>
      <vt:lpstr>Örneklem Belirleme Süreci</vt:lpstr>
      <vt:lpstr>İYİ BİR ÖRNEKLEME YAPILABİLMESİ İÇİN</vt:lpstr>
      <vt:lpstr>VERİ KAYNAKLARI</vt:lpstr>
      <vt:lpstr>Slayt 13</vt:lpstr>
      <vt:lpstr>VERİLER VE TOPLANMASI</vt:lpstr>
      <vt:lpstr>ÖLÇEK VE TÜRLERİ</vt:lpstr>
      <vt:lpstr>Slayt 16</vt:lpstr>
      <vt:lpstr>VERİ TOPLAMA ARAÇLARI</vt:lpstr>
      <vt:lpstr>ANKET </vt:lpstr>
      <vt:lpstr>Anket Örneği</vt:lpstr>
      <vt:lpstr>Slayt 20</vt:lpstr>
      <vt:lpstr>GÖZLEM</vt:lpstr>
      <vt:lpstr>GÖZLEM FORMU</vt:lpstr>
      <vt:lpstr>GÖRÜŞME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ARAŞTIRMA MODELİ</dc:title>
  <dc:creator>hbvneu</dc:creator>
  <cp:lastModifiedBy>hbvneu</cp:lastModifiedBy>
  <cp:revision>12</cp:revision>
  <dcterms:created xsi:type="dcterms:W3CDTF">2017-04-24T05:42:31Z</dcterms:created>
  <dcterms:modified xsi:type="dcterms:W3CDTF">2017-04-24T06:21:16Z</dcterms:modified>
</cp:coreProperties>
</file>