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71" r:id="rId4"/>
    <p:sldId id="266" r:id="rId5"/>
    <p:sldId id="272" r:id="rId6"/>
    <p:sldId id="267" r:id="rId7"/>
    <p:sldId id="268" r:id="rId8"/>
    <p:sldId id="269" r:id="rId9"/>
    <p:sldId id="273" r:id="rId10"/>
    <p:sldId id="274" r:id="rId11"/>
    <p:sldId id="270" r:id="rId12"/>
    <p:sldId id="275" r:id="rId13"/>
    <p:sldId id="276" r:id="rId14"/>
    <p:sldId id="277" r:id="rId15"/>
    <p:sldId id="278" r:id="rId16"/>
    <p:sldId id="257" r:id="rId17"/>
    <p:sldId id="258" r:id="rId18"/>
    <p:sldId id="259" r:id="rId19"/>
    <p:sldId id="260" r:id="rId20"/>
    <p:sldId id="261" r:id="rId21"/>
    <p:sldId id="262" r:id="rId22"/>
    <p:sldId id="263" r:id="rId23"/>
    <p:sldId id="264"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232A7FB-FEFB-471C-A1D1-A81C9C851AFD}" type="datetimeFigureOut">
              <a:rPr lang="tr-TR" smtClean="0"/>
              <a:pPr/>
              <a:t>15.05.2017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27B5D61-9E70-436C-BBD9-AC5A96CF585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32A7FB-FEFB-471C-A1D1-A81C9C851AFD}" type="datetimeFigureOut">
              <a:rPr lang="tr-TR" smtClean="0"/>
              <a:pPr/>
              <a:t>15.05.2017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B5D61-9E70-436C-BBD9-AC5A96CF585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Dış yorum, bir bakıma iç yorumun araştırma problemine yansıtılmasıdır. Dış yorumda, bulgular:</a:t>
            </a:r>
          </a:p>
          <a:p>
            <a:r>
              <a:rPr lang="tr-TR" dirty="0" smtClean="0"/>
              <a:t>Daha önce geliştirilmiş ölçütler ve kuramsal yapı ile</a:t>
            </a:r>
          </a:p>
          <a:p>
            <a:r>
              <a:rPr lang="tr-TR" dirty="0" smtClean="0"/>
              <a:t>Aynı konuda yapılmış öteki araştırma sonuçlarıyla karşılaştırılır.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YORUMLARIN (SONUÇ) SUNUMU</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Bulguların yorumunda temel kural, veri ve bulgu ile yorumun birbirleriyle karıştırılmadan sunulmasıdır.</a:t>
            </a:r>
          </a:p>
          <a:p>
            <a:endParaRPr lang="tr-TR" dirty="0" smtClean="0"/>
          </a:p>
          <a:p>
            <a:r>
              <a:rPr lang="tr-TR" dirty="0" smtClean="0"/>
              <a:t>Yani neyin veri, neyin bulgu ve neyin yorum olduğu kolayca anlaşılabilmelidir. </a:t>
            </a:r>
          </a:p>
          <a:p>
            <a:endParaRPr lang="tr-TR" dirty="0" smtClean="0"/>
          </a:p>
          <a:p>
            <a:r>
              <a:rPr lang="tr-TR" dirty="0" smtClean="0"/>
              <a:t>Bu amaçla, yorumlar ayrı bölümlerde, ayrı </a:t>
            </a:r>
            <a:r>
              <a:rPr lang="es-ES" dirty="0" smtClean="0"/>
              <a:t>altbölümlerde ya da en azından ayrı paragraflarda verilmelidir.</a:t>
            </a:r>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Bulgular önceden geliştirilen hipotezler ve denenceler üzerinden yorumlanır. Aksi halde elde edilen sonuçların şansa dayalı olarak nitelendirilme olasılığı artar. </a:t>
            </a:r>
          </a:p>
          <a:p>
            <a:r>
              <a:rPr lang="tr-TR" dirty="0" smtClean="0"/>
              <a:t>Bulguların beklendik veya beklenmedik yönde çıkmasına göre, kabulü ve yorumu kolay ya da zor olabilmektedir.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Gerçekte araştırmacı, elde ettiği bulguları, önceden belirlediği sınırlılıklar içinde, olduğu gibi kabullenmek hatta savunmak zorundadır.</a:t>
            </a:r>
          </a:p>
          <a:p>
            <a:r>
              <a:rPr lang="tr-TR" dirty="0"/>
              <a:t>B</a:t>
            </a:r>
            <a:r>
              <a:rPr lang="tr-TR" dirty="0" smtClean="0"/>
              <a:t>ir başka deyişle,  araştırmacı, bulmak istediğini değil bulduğunu savunmalıdır. Sonuçların beklenmedik yönde olması halinde ortaya çıkan yeni durumun yeni araştırmalarla sınanarak geliştirilmesi gereği vardır. Şayet beklendik bulgularla yetinilseydi, test etme sürecine pek gerek kalmazdı.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YORUMLAMA ÖRNEĞİ</a:t>
            </a:r>
            <a:endParaRPr lang="tr-TR" dirty="0"/>
          </a:p>
        </p:txBody>
      </p:sp>
      <p:sp>
        <p:nvSpPr>
          <p:cNvPr id="3" name="2 İçerik Yer Tutucusu"/>
          <p:cNvSpPr>
            <a:spLocks noGrp="1"/>
          </p:cNvSpPr>
          <p:nvPr>
            <p:ph idx="1"/>
          </p:nvPr>
        </p:nvSpPr>
        <p:spPr>
          <a:xfrm>
            <a:off x="457200" y="1600200"/>
            <a:ext cx="8435280" cy="4525963"/>
          </a:xfrm>
        </p:spPr>
        <p:txBody>
          <a:bodyPr>
            <a:normAutofit fontScale="92500" lnSpcReduction="10000"/>
          </a:bodyPr>
          <a:lstStyle/>
          <a:p>
            <a:r>
              <a:rPr lang="tr-TR" dirty="0" smtClean="0"/>
              <a:t>Sonuç olarak; sporda imgeleme kavramını etkileyen faktörler arasında spor geçmişinin yer aldığı söylenebilir. </a:t>
            </a:r>
            <a:endParaRPr lang="tr-TR" dirty="0" smtClean="0"/>
          </a:p>
          <a:p>
            <a:r>
              <a:rPr lang="tr-TR" dirty="0" smtClean="0"/>
              <a:t>Spor </a:t>
            </a:r>
            <a:r>
              <a:rPr lang="tr-TR" dirty="0" smtClean="0"/>
              <a:t>deneyimi daha yüksek olan grup diğer gruba göre sporda imgelemeyi daha sıklıkla kullanmakta, imgeleme alt boyutlarının hepsinden daha fazla yararlanmakta ve imgeleme alt boyutlarından </a:t>
            </a:r>
            <a:r>
              <a:rPr lang="tr-TR" dirty="0" err="1" smtClean="0"/>
              <a:t>motivasyonel</a:t>
            </a:r>
            <a:r>
              <a:rPr lang="tr-TR" dirty="0" smtClean="0"/>
              <a:t> özel imgelemeyi kullanma düzeyleri yönünden anlamlı farklılıklar ortaya koymaktadırlar.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YORUMLAMA ÖRNEĞİ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Futbolcuların </a:t>
            </a:r>
            <a:r>
              <a:rPr lang="tr-TR" dirty="0" smtClean="0"/>
              <a:t>spor geçmişleri ile imgeleme boyutları arasındaki ilişki incelendiğinde, spor geçmişi arttıkça bilişsel imgeleme ve </a:t>
            </a:r>
            <a:r>
              <a:rPr lang="tr-TR" dirty="0" err="1" smtClean="0"/>
              <a:t>motivasyonel</a:t>
            </a:r>
            <a:r>
              <a:rPr lang="tr-TR" dirty="0" smtClean="0"/>
              <a:t> özel imgeleme alt boyutları arasında anlamlı ilişki olduğu saptandı. </a:t>
            </a:r>
            <a:endParaRPr lang="tr-TR" dirty="0" smtClean="0"/>
          </a:p>
          <a:p>
            <a:r>
              <a:rPr lang="tr-TR" dirty="0" smtClean="0"/>
              <a:t>Çalışmanın </a:t>
            </a:r>
            <a:r>
              <a:rPr lang="tr-TR" dirty="0" smtClean="0"/>
              <a:t>sınırlılıkları arasında cinsiyet vb. faktörlerin sporda imgeleme kavramını etkilemesine yönelik bilgi içermemesi sayılabilir. </a:t>
            </a:r>
            <a:endParaRPr lang="tr-TR" dirty="0" smtClean="0"/>
          </a:p>
          <a:p>
            <a:r>
              <a:rPr lang="tr-TR" dirty="0" smtClean="0"/>
              <a:t>Kesitsel </a:t>
            </a:r>
            <a:r>
              <a:rPr lang="tr-TR" dirty="0" smtClean="0"/>
              <a:t>olarak gerçekleşen çalışmada sporcuların gelişim sürecindeki imgeleme kullanım düzeylerine ilişkin bilgilere ulaşılamamaktadır. </a:t>
            </a:r>
            <a:endParaRPr lang="tr-TR" dirty="0" smtClean="0"/>
          </a:p>
          <a:p>
            <a:r>
              <a:rPr lang="tr-TR" dirty="0" smtClean="0"/>
              <a:t>Bu </a:t>
            </a:r>
            <a:r>
              <a:rPr lang="tr-TR" dirty="0" smtClean="0"/>
              <a:t>bağlamda, konuyu irdelemek isteyen bilim adamlarına boylamsal çalışmalar yapılması önerilebilir. Branşlara yönelik imgeleme uygulama etkilerinin araştırılıp ortaya konmasının da konuya ilişkin literatüre önemli katkı yapacağı düşünülmektedir.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tr-TR" smtClean="0">
                <a:latin typeface="Arial" charset="0"/>
                <a:cs typeface="Arial" charset="0"/>
              </a:rPr>
              <a:t>Etik</a:t>
            </a:r>
          </a:p>
        </p:txBody>
      </p:sp>
      <p:pic>
        <p:nvPicPr>
          <p:cNvPr id="58371" name="Picture 5" descr="Science"/>
          <p:cNvPicPr>
            <a:picLocks noChangeAspect="1" noChangeArrowheads="1"/>
          </p:cNvPicPr>
          <p:nvPr/>
        </p:nvPicPr>
        <p:blipFill>
          <a:blip r:embed="rId2" cstate="print"/>
          <a:srcRect/>
          <a:stretch>
            <a:fillRect/>
          </a:stretch>
        </p:blipFill>
        <p:spPr bwMode="auto">
          <a:xfrm>
            <a:off x="755650" y="1700213"/>
            <a:ext cx="1689100" cy="2895600"/>
          </a:xfrm>
          <a:prstGeom prst="rect">
            <a:avLst/>
          </a:prstGeom>
          <a:noFill/>
          <a:ln w="9525">
            <a:noFill/>
            <a:miter lim="800000"/>
            <a:headEnd/>
            <a:tailEnd/>
          </a:ln>
        </p:spPr>
      </p:pic>
      <p:sp>
        <p:nvSpPr>
          <p:cNvPr id="58372" name="Rectangle 7"/>
          <p:cNvSpPr>
            <a:spLocks noGrp="1" noChangeArrowheads="1"/>
          </p:cNvSpPr>
          <p:nvPr>
            <p:ph type="body" idx="1"/>
          </p:nvPr>
        </p:nvSpPr>
        <p:spPr>
          <a:xfrm>
            <a:off x="2627313" y="1916113"/>
            <a:ext cx="6337300" cy="4143375"/>
          </a:xfrm>
        </p:spPr>
        <p:txBody>
          <a:bodyPr>
            <a:normAutofit fontScale="92500" lnSpcReduction="20000"/>
          </a:bodyPr>
          <a:lstStyle/>
          <a:p>
            <a:pPr eaLnBrk="1" hangingPunct="1"/>
            <a:endParaRPr lang="tr-TR" dirty="0" smtClean="0">
              <a:latin typeface="Arial" charset="0"/>
              <a:cs typeface="Arial" charset="0"/>
            </a:endParaRPr>
          </a:p>
          <a:p>
            <a:pPr eaLnBrk="1" hangingPunct="1">
              <a:spcAft>
                <a:spcPts val="2400"/>
              </a:spcAft>
            </a:pPr>
            <a:r>
              <a:rPr lang="tr-TR" dirty="0" smtClean="0">
                <a:latin typeface="Arial" charset="0"/>
                <a:cs typeface="Arial" charset="0"/>
              </a:rPr>
              <a:t>Etik, tarafların uyması veya kaçınması gereken davranışlar bütünü olarak tanımlanır.</a:t>
            </a:r>
          </a:p>
          <a:p>
            <a:pPr eaLnBrk="1" hangingPunct="1"/>
            <a:r>
              <a:rPr lang="tr-TR" dirty="0" smtClean="0">
                <a:solidFill>
                  <a:srgbClr val="FF0000"/>
                </a:solidFill>
                <a:latin typeface="Arial" charset="0"/>
                <a:cs typeface="Arial" charset="0"/>
              </a:rPr>
              <a:t>Araştırma etiği, </a:t>
            </a:r>
            <a:r>
              <a:rPr lang="tr-TR" dirty="0" smtClean="0">
                <a:latin typeface="Arial" charset="0"/>
                <a:cs typeface="Arial" charset="0"/>
              </a:rPr>
              <a:t>bilimsel bir araştırmanın planlama yürütülmesi sürecinde uyulması gereken ahlaki ve bilimsel ilkelerdir.</a:t>
            </a:r>
          </a:p>
          <a:p>
            <a:pPr eaLnBrk="1" hangingPunct="1"/>
            <a:endParaRPr lang="tr-TR" dirty="0" smtClean="0">
              <a:latin typeface="Arial" charset="0"/>
              <a:cs typeface="Arial" charset="0"/>
            </a:endParaRPr>
          </a:p>
        </p:txBody>
      </p:sp>
      <p:sp>
        <p:nvSpPr>
          <p:cNvPr id="5" name="4 Slayt Numarası Yer Tutucusu"/>
          <p:cNvSpPr>
            <a:spLocks noGrp="1"/>
          </p:cNvSpPr>
          <p:nvPr>
            <p:ph type="sldNum" sz="quarter" idx="12"/>
          </p:nvPr>
        </p:nvSpPr>
        <p:spPr/>
        <p:txBody>
          <a:bodyPr/>
          <a:lstStyle/>
          <a:p>
            <a:pPr>
              <a:defRPr/>
            </a:pPr>
            <a:fld id="{DE95F378-FAAA-4DA1-86F0-C67C66F170DE}" type="slidenum">
              <a:rPr lang="tr-TR"/>
              <a:pPr>
                <a:defRPr/>
              </a:pPr>
              <a:t>16</a:t>
            </a:fld>
            <a:endParaRPr lang="tr-T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23528" y="188640"/>
            <a:ext cx="8280920" cy="1131888"/>
          </a:xfrm>
        </p:spPr>
        <p:txBody>
          <a:bodyPr>
            <a:noAutofit/>
          </a:bodyPr>
          <a:lstStyle/>
          <a:p>
            <a:pPr eaLnBrk="1" hangingPunct="1"/>
            <a:r>
              <a:rPr lang="tr-TR" sz="3600" b="1" dirty="0" smtClean="0">
                <a:latin typeface="Arial" charset="0"/>
                <a:cs typeface="Arial" charset="0"/>
              </a:rPr>
              <a:t>Bilimsel Araştırma Yapan İnsanların Sahip Olması Gereken Özellikler</a:t>
            </a:r>
          </a:p>
        </p:txBody>
      </p:sp>
      <p:sp>
        <p:nvSpPr>
          <p:cNvPr id="59395" name="Rectangle 3"/>
          <p:cNvSpPr>
            <a:spLocks noGrp="1" noChangeArrowheads="1"/>
          </p:cNvSpPr>
          <p:nvPr>
            <p:ph type="body" idx="1"/>
          </p:nvPr>
        </p:nvSpPr>
        <p:spPr/>
        <p:txBody>
          <a:bodyPr>
            <a:normAutofit fontScale="92500" lnSpcReduction="20000"/>
          </a:bodyPr>
          <a:lstStyle/>
          <a:p>
            <a:pPr marL="609600" indent="-609600" eaLnBrk="1" hangingPunct="1">
              <a:spcAft>
                <a:spcPts val="1800"/>
              </a:spcAft>
            </a:pPr>
            <a:r>
              <a:rPr lang="tr-TR" dirty="0" smtClean="0">
                <a:latin typeface="Arial" charset="0"/>
                <a:cs typeface="Arial" charset="0"/>
              </a:rPr>
              <a:t>Araştırmanın tasarımı ve yürütülmesinde en yüksek mesleki standartlara sahip olmak.</a:t>
            </a:r>
          </a:p>
          <a:p>
            <a:pPr marL="609600" indent="-609600" eaLnBrk="1" hangingPunct="1">
              <a:spcAft>
                <a:spcPts val="1800"/>
              </a:spcAft>
            </a:pPr>
            <a:r>
              <a:rPr lang="tr-TR" dirty="0" smtClean="0">
                <a:latin typeface="Arial" charset="0"/>
                <a:cs typeface="Arial" charset="0"/>
              </a:rPr>
              <a:t>Araştırmanın yapılışı ve bulguların analizi sırasında </a:t>
            </a:r>
            <a:r>
              <a:rPr lang="tr-TR" dirty="0" smtClean="0">
                <a:solidFill>
                  <a:srgbClr val="FF0000"/>
                </a:solidFill>
                <a:latin typeface="Arial" charset="0"/>
                <a:cs typeface="Arial" charset="0"/>
              </a:rPr>
              <a:t>öz-eleştiri, dürüstlük </a:t>
            </a:r>
            <a:r>
              <a:rPr lang="tr-TR" dirty="0" smtClean="0">
                <a:latin typeface="Arial" charset="0"/>
                <a:cs typeface="Arial" charset="0"/>
              </a:rPr>
              <a:t>ve </a:t>
            </a:r>
            <a:r>
              <a:rPr lang="tr-TR" dirty="0" smtClean="0">
                <a:solidFill>
                  <a:srgbClr val="FF0000"/>
                </a:solidFill>
                <a:latin typeface="Arial" charset="0"/>
                <a:cs typeface="Arial" charset="0"/>
              </a:rPr>
              <a:t>açıklığı</a:t>
            </a:r>
            <a:r>
              <a:rPr lang="tr-TR" dirty="0" smtClean="0">
                <a:latin typeface="Arial" charset="0"/>
                <a:cs typeface="Arial" charset="0"/>
              </a:rPr>
              <a:t> elden bırakmamak.</a:t>
            </a:r>
          </a:p>
          <a:p>
            <a:pPr marL="609600" indent="-609600" eaLnBrk="1" hangingPunct="1">
              <a:spcAft>
                <a:spcPts val="1800"/>
              </a:spcAft>
            </a:pPr>
            <a:r>
              <a:rPr lang="tr-TR" dirty="0" smtClean="0">
                <a:latin typeface="Arial" charset="0"/>
                <a:cs typeface="Arial" charset="0"/>
              </a:rPr>
              <a:t>Aynı konu üzerinde araştırma yapmış ve yapmakta olan diğer araştırmacılara ve oların katkılarına içtenlikle teslim edici bir tavır içinde olmak.</a:t>
            </a:r>
          </a:p>
          <a:p>
            <a:pPr marL="609600" indent="-609600" eaLnBrk="1" hangingPunct="1">
              <a:buFontTx/>
              <a:buAutoNum type="arabicPeriod"/>
            </a:pPr>
            <a:endParaRPr lang="tr-TR" dirty="0" smtClean="0">
              <a:latin typeface="Arial" charset="0"/>
              <a:cs typeface="Arial" charset="0"/>
            </a:endParaRPr>
          </a:p>
        </p:txBody>
      </p:sp>
      <p:sp>
        <p:nvSpPr>
          <p:cNvPr id="4" name="3 Slayt Numarası Yer Tutucusu"/>
          <p:cNvSpPr>
            <a:spLocks noGrp="1"/>
          </p:cNvSpPr>
          <p:nvPr>
            <p:ph type="sldNum" sz="quarter" idx="12"/>
          </p:nvPr>
        </p:nvSpPr>
        <p:spPr/>
        <p:txBody>
          <a:bodyPr/>
          <a:lstStyle/>
          <a:p>
            <a:pPr>
              <a:defRPr/>
            </a:pPr>
            <a:fld id="{377B3C5E-8E01-4308-9D8C-0052194FC71B}" type="slidenum">
              <a:rPr lang="tr-TR"/>
              <a:pPr>
                <a:defRPr/>
              </a:pPr>
              <a:t>17</a:t>
            </a:fld>
            <a:endParaRPr lang="tr-T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Başlık"/>
          <p:cNvSpPr>
            <a:spLocks noGrp="1"/>
          </p:cNvSpPr>
          <p:nvPr>
            <p:ph type="title"/>
          </p:nvPr>
        </p:nvSpPr>
        <p:spPr>
          <a:xfrm>
            <a:off x="395536" y="260649"/>
            <a:ext cx="7920880" cy="1118890"/>
          </a:xfrm>
        </p:spPr>
        <p:txBody>
          <a:bodyPr>
            <a:noAutofit/>
          </a:bodyPr>
          <a:lstStyle/>
          <a:p>
            <a:pPr eaLnBrk="1" hangingPunct="1"/>
            <a:r>
              <a:rPr lang="tr-TR" sz="3600" dirty="0" smtClean="0">
                <a:latin typeface="Arial" charset="0"/>
                <a:cs typeface="Arial" charset="0"/>
              </a:rPr>
              <a:t>Bilimsel Çalışmalarda Karşılaşılan  Sorunlar</a:t>
            </a:r>
          </a:p>
        </p:txBody>
      </p:sp>
      <p:sp>
        <p:nvSpPr>
          <p:cNvPr id="3" name="2 İçerik Yer Tutucusu"/>
          <p:cNvSpPr>
            <a:spLocks noGrp="1"/>
          </p:cNvSpPr>
          <p:nvPr>
            <p:ph idx="1"/>
          </p:nvPr>
        </p:nvSpPr>
        <p:spPr>
          <a:xfrm>
            <a:off x="179512" y="1772816"/>
            <a:ext cx="8964488" cy="4143375"/>
          </a:xfrm>
        </p:spPr>
        <p:txBody>
          <a:bodyPr rtlCol="0">
            <a:normAutofit fontScale="85000" lnSpcReduction="10000"/>
          </a:bodyPr>
          <a:lstStyle/>
          <a:p>
            <a:pPr eaLnBrk="1" fontAlgn="auto" hangingPunct="1">
              <a:lnSpc>
                <a:spcPct val="90000"/>
              </a:lnSpc>
              <a:spcAft>
                <a:spcPts val="1800"/>
              </a:spcAft>
              <a:defRPr/>
            </a:pPr>
            <a:r>
              <a:rPr lang="tr-TR" dirty="0" smtClean="0"/>
              <a:t>Kanıtların dikkatli bir şekilde toplanmaması ve kullanılmaması</a:t>
            </a:r>
          </a:p>
          <a:p>
            <a:pPr eaLnBrk="1" fontAlgn="auto" hangingPunct="1">
              <a:lnSpc>
                <a:spcPct val="90000"/>
              </a:lnSpc>
              <a:spcAft>
                <a:spcPts val="1800"/>
              </a:spcAft>
              <a:defRPr/>
            </a:pPr>
            <a:r>
              <a:rPr lang="tr-TR" dirty="0" smtClean="0"/>
              <a:t>Fikirlerin ve başkalarının eserlerinin dikkatli kullanılmaması</a:t>
            </a:r>
          </a:p>
          <a:p>
            <a:pPr eaLnBrk="1" fontAlgn="auto" hangingPunct="1">
              <a:lnSpc>
                <a:spcPct val="90000"/>
              </a:lnSpc>
              <a:spcAft>
                <a:spcPts val="1800"/>
              </a:spcAft>
              <a:defRPr/>
            </a:pPr>
            <a:r>
              <a:rPr lang="tr-TR" dirty="0" smtClean="0"/>
              <a:t>Tamamen kanıtlanmamış bilgi üzerinde şüpheci olunmaması</a:t>
            </a:r>
          </a:p>
          <a:p>
            <a:pPr eaLnBrk="1" fontAlgn="auto" hangingPunct="1">
              <a:lnSpc>
                <a:spcPct val="90000"/>
              </a:lnSpc>
              <a:spcAft>
                <a:spcPts val="1800"/>
              </a:spcAft>
              <a:defRPr/>
            </a:pPr>
            <a:r>
              <a:rPr lang="tr-TR" dirty="0" smtClean="0"/>
              <a:t>Alternatif açıklamalara açık olunmaması</a:t>
            </a:r>
          </a:p>
          <a:p>
            <a:pPr eaLnBrk="1" fontAlgn="auto" hangingPunct="1">
              <a:lnSpc>
                <a:spcPct val="90000"/>
              </a:lnSpc>
              <a:spcAft>
                <a:spcPts val="1800"/>
              </a:spcAft>
              <a:defRPr/>
            </a:pPr>
            <a:r>
              <a:rPr lang="tr-TR" dirty="0" smtClean="0"/>
              <a:t>Bilgi edinme sürecinde deneklere özen gösterilmemesi ve zarar verilmesi</a:t>
            </a:r>
          </a:p>
        </p:txBody>
      </p:sp>
      <p:sp>
        <p:nvSpPr>
          <p:cNvPr id="5" name="4 Slayt Numarası Yer Tutucusu"/>
          <p:cNvSpPr>
            <a:spLocks noGrp="1"/>
          </p:cNvSpPr>
          <p:nvPr>
            <p:ph type="sldNum" sz="quarter" idx="12"/>
          </p:nvPr>
        </p:nvSpPr>
        <p:spPr/>
        <p:txBody>
          <a:bodyPr/>
          <a:lstStyle/>
          <a:p>
            <a:pPr>
              <a:defRPr/>
            </a:pPr>
            <a:fld id="{C8D0DCBE-E7F2-469C-AA13-E0ECC11D3B92}" type="slidenum">
              <a:rPr lang="tr-TR"/>
              <a:pPr>
                <a:defRPr/>
              </a:pPr>
              <a:t>18</a:t>
            </a:fld>
            <a:endParaRPr lang="tr-T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1001713" y="1928813"/>
            <a:ext cx="7962900" cy="4143375"/>
          </a:xfrm>
        </p:spPr>
        <p:txBody>
          <a:bodyPr>
            <a:normAutofit fontScale="85000" lnSpcReduction="10000"/>
          </a:bodyPr>
          <a:lstStyle/>
          <a:p>
            <a:pPr eaLnBrk="1" hangingPunct="1">
              <a:lnSpc>
                <a:spcPct val="90000"/>
              </a:lnSpc>
              <a:spcAft>
                <a:spcPts val="1800"/>
              </a:spcAft>
            </a:pPr>
            <a:r>
              <a:rPr lang="tr-TR" smtClean="0">
                <a:latin typeface="Arial" charset="0"/>
                <a:cs typeface="Arial" charset="0"/>
              </a:rPr>
              <a:t>Söylemde nezaket ve ikna yolunu tercih etmeme</a:t>
            </a:r>
          </a:p>
          <a:p>
            <a:pPr eaLnBrk="1" hangingPunct="1">
              <a:lnSpc>
                <a:spcPct val="90000"/>
              </a:lnSpc>
              <a:spcAft>
                <a:spcPts val="1800"/>
              </a:spcAft>
            </a:pPr>
            <a:r>
              <a:rPr lang="tr-TR" smtClean="0">
                <a:latin typeface="Arial" charset="0"/>
                <a:cs typeface="Arial" charset="0"/>
              </a:rPr>
              <a:t>Politika yapımına yönelik bir araştırma olmadıkça</a:t>
            </a:r>
            <a:r>
              <a:rPr lang="tr-TR" smtClean="0">
                <a:solidFill>
                  <a:srgbClr val="FF0000"/>
                </a:solidFill>
                <a:latin typeface="Arial" charset="0"/>
                <a:cs typeface="Arial" charset="0"/>
              </a:rPr>
              <a:t> politik uygulamalardan kaçınmama</a:t>
            </a:r>
          </a:p>
          <a:p>
            <a:pPr eaLnBrk="1" hangingPunct="1">
              <a:lnSpc>
                <a:spcPct val="90000"/>
              </a:lnSpc>
              <a:spcAft>
                <a:spcPts val="1800"/>
              </a:spcAft>
            </a:pPr>
            <a:r>
              <a:rPr lang="tr-TR" smtClean="0">
                <a:latin typeface="Arial" charset="0"/>
                <a:cs typeface="Arial" charset="0"/>
              </a:rPr>
              <a:t>Diğer bireylerin akademik performansını değerlendirmede sadece akademik değerlere dayanmama</a:t>
            </a:r>
          </a:p>
          <a:p>
            <a:pPr eaLnBrk="1" hangingPunct="1">
              <a:lnSpc>
                <a:spcPct val="90000"/>
              </a:lnSpc>
              <a:spcAft>
                <a:spcPts val="1800"/>
              </a:spcAft>
            </a:pPr>
            <a:r>
              <a:rPr lang="tr-TR" smtClean="0">
                <a:solidFill>
                  <a:srgbClr val="FF0000"/>
                </a:solidFill>
                <a:latin typeface="Arial" charset="0"/>
                <a:cs typeface="Arial" charset="0"/>
              </a:rPr>
              <a:t>Akademik etiğin, </a:t>
            </a:r>
            <a:r>
              <a:rPr lang="tr-TR" smtClean="0">
                <a:latin typeface="Arial" charset="0"/>
                <a:cs typeface="Arial" charset="0"/>
              </a:rPr>
              <a:t>yalnızca bilimsel araştırmalara değil, akademik yaşamı oluşturan tüm faaliyetlere yansıtılmaması</a:t>
            </a:r>
          </a:p>
        </p:txBody>
      </p:sp>
      <p:sp>
        <p:nvSpPr>
          <p:cNvPr id="4" name="3 Slayt Numarası Yer Tutucusu"/>
          <p:cNvSpPr>
            <a:spLocks noGrp="1"/>
          </p:cNvSpPr>
          <p:nvPr>
            <p:ph type="sldNum" sz="quarter" idx="12"/>
          </p:nvPr>
        </p:nvSpPr>
        <p:spPr/>
        <p:txBody>
          <a:bodyPr/>
          <a:lstStyle/>
          <a:p>
            <a:pPr>
              <a:defRPr/>
            </a:pPr>
            <a:fld id="{6EC0AF4C-B251-4DFA-8F05-1211785CA3AB}" type="slidenum">
              <a:rPr lang="tr-TR"/>
              <a:pPr>
                <a:defRPr/>
              </a:pPr>
              <a:t>19</a:t>
            </a:fld>
            <a:endParaRPr lang="tr-TR"/>
          </a:p>
        </p:txBody>
      </p:sp>
      <p:sp>
        <p:nvSpPr>
          <p:cNvPr id="61444" name="1 Başlık"/>
          <p:cNvSpPr>
            <a:spLocks noGrp="1"/>
          </p:cNvSpPr>
          <p:nvPr>
            <p:ph type="title"/>
          </p:nvPr>
        </p:nvSpPr>
        <p:spPr>
          <a:xfrm>
            <a:off x="179512" y="260649"/>
            <a:ext cx="8856984" cy="1118890"/>
          </a:xfrm>
        </p:spPr>
        <p:txBody>
          <a:bodyPr>
            <a:noAutofit/>
          </a:bodyPr>
          <a:lstStyle/>
          <a:p>
            <a:pPr eaLnBrk="1" hangingPunct="1"/>
            <a:r>
              <a:rPr lang="tr-TR" sz="3600" dirty="0" smtClean="0">
                <a:latin typeface="Arial" charset="0"/>
                <a:cs typeface="Arial" charset="0"/>
              </a:rPr>
              <a:t>Bilimsel Çalışmalarda Karşılaşılan  Sorunlar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BULGULAR NEDİR ?</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En genel anlamda, bulgu “bulunan şey”dir. </a:t>
            </a:r>
          </a:p>
          <a:p>
            <a:endParaRPr lang="tr-TR" dirty="0" smtClean="0"/>
          </a:p>
          <a:p>
            <a:r>
              <a:rPr lang="tr-TR" dirty="0" smtClean="0"/>
              <a:t>Toplanan verilere araştırma amaçları doğrultusunda verilen anlamdır. </a:t>
            </a:r>
          </a:p>
          <a:p>
            <a:endParaRPr lang="tr-TR" dirty="0" smtClean="0"/>
          </a:p>
          <a:p>
            <a:r>
              <a:rPr lang="tr-TR" dirty="0" smtClean="0"/>
              <a:t>Araştırma bulgusu, amaçlar doğrultusunda toplanan ham verilerin işlenmesi, çözümlenmesi ve </a:t>
            </a:r>
            <a:r>
              <a:rPr lang="tr-TR" i="1" dirty="0" smtClean="0"/>
              <a:t>içsel olarak</a:t>
            </a:r>
          </a:p>
          <a:p>
            <a:r>
              <a:rPr lang="tr-TR" i="1" dirty="0" smtClean="0"/>
              <a:t>değerlendirilerek problem çözümüne, iyileştirilmesine tutulması planlanan “ışık”tır</a:t>
            </a:r>
            <a:r>
              <a:rPr lang="tr-TR" dirty="0" smtClean="0"/>
              <a:t>; </a:t>
            </a:r>
            <a:r>
              <a:rPr lang="tr-TR" i="1" dirty="0" smtClean="0"/>
              <a:t>bilgidir; kanıttır</a:t>
            </a:r>
            <a:r>
              <a:rPr lang="tr-TR" dirty="0" smtClean="0"/>
              <a:t>. </a:t>
            </a:r>
          </a:p>
          <a:p>
            <a:endParaRPr lang="tr-TR" dirty="0" smtClean="0"/>
          </a:p>
          <a:p>
            <a:r>
              <a:rPr lang="tr-TR" dirty="0" smtClean="0"/>
              <a:t>Bu yönü ile bulgu, belli bir araştırma sonunda elde edilen ve kullanıma hazır hâle getirilmiş bir üründür; </a:t>
            </a:r>
            <a:r>
              <a:rPr lang="tr-TR" i="1" dirty="0" smtClean="0"/>
              <a:t>araştırıcısının gözünde karanlığa tutulabilecek ışıktır.</a:t>
            </a:r>
            <a:endParaRPr lang="tr-TR"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95536" y="285750"/>
            <a:ext cx="8136903" cy="1131888"/>
          </a:xfrm>
        </p:spPr>
        <p:txBody>
          <a:bodyPr>
            <a:noAutofit/>
          </a:bodyPr>
          <a:lstStyle/>
          <a:p>
            <a:pPr eaLnBrk="1" hangingPunct="1"/>
            <a:r>
              <a:rPr lang="tr-TR" sz="3600" dirty="0" smtClean="0">
                <a:latin typeface="Arial" charset="0"/>
                <a:cs typeface="Arial" charset="0"/>
              </a:rPr>
              <a:t>Bilim Dünyasında En Sık Görülen Etik Dışı Davranışlar</a:t>
            </a:r>
          </a:p>
        </p:txBody>
      </p:sp>
      <p:sp>
        <p:nvSpPr>
          <p:cNvPr id="62467" name="Rectangle 3"/>
          <p:cNvSpPr>
            <a:spLocks noGrp="1" noChangeArrowheads="1"/>
          </p:cNvSpPr>
          <p:nvPr>
            <p:ph type="body" idx="1"/>
          </p:nvPr>
        </p:nvSpPr>
        <p:spPr>
          <a:xfrm>
            <a:off x="35496" y="1628800"/>
            <a:ext cx="9072438" cy="4800600"/>
          </a:xfrm>
        </p:spPr>
        <p:txBody>
          <a:bodyPr>
            <a:normAutofit lnSpcReduction="10000"/>
          </a:bodyPr>
          <a:lstStyle/>
          <a:p>
            <a:pPr eaLnBrk="1" hangingPunct="1">
              <a:lnSpc>
                <a:spcPct val="90000"/>
              </a:lnSpc>
            </a:pPr>
            <a:r>
              <a:rPr lang="tr-TR" u="sng" dirty="0" smtClean="0">
                <a:solidFill>
                  <a:srgbClr val="FF0000"/>
                </a:solidFill>
                <a:latin typeface="Arial" charset="0"/>
                <a:cs typeface="Arial" charset="0"/>
              </a:rPr>
              <a:t>Disiplinsiz araştırma :</a:t>
            </a:r>
            <a:r>
              <a:rPr lang="tr-TR" dirty="0" smtClean="0">
                <a:solidFill>
                  <a:srgbClr val="FF0000"/>
                </a:solidFill>
                <a:latin typeface="Arial" charset="0"/>
                <a:cs typeface="Arial" charset="0"/>
              </a:rPr>
              <a:t> </a:t>
            </a:r>
          </a:p>
          <a:p>
            <a:pPr lvl="2" eaLnBrk="1" hangingPunct="1">
              <a:lnSpc>
                <a:spcPct val="90000"/>
              </a:lnSpc>
              <a:spcBef>
                <a:spcPts val="600"/>
              </a:spcBef>
              <a:spcAft>
                <a:spcPts val="1800"/>
              </a:spcAft>
              <a:buFont typeface="Wingdings" pitchFamily="2" charset="2"/>
              <a:buChar char="§"/>
            </a:pPr>
            <a:r>
              <a:rPr lang="tr-TR" dirty="0" smtClean="0">
                <a:latin typeface="Arial" charset="0"/>
                <a:cs typeface="Arial" charset="0"/>
              </a:rPr>
              <a:t>Disiplinsiz, dikkatsiz, aceleci ve özensiz bir şekilde hazırlanan çalışmada bazı hataların ortaya çıktığı çalışmadır.</a:t>
            </a:r>
          </a:p>
          <a:p>
            <a:pPr eaLnBrk="1" hangingPunct="1">
              <a:lnSpc>
                <a:spcPct val="90000"/>
              </a:lnSpc>
            </a:pPr>
            <a:r>
              <a:rPr lang="tr-TR" u="sng" dirty="0" smtClean="0">
                <a:solidFill>
                  <a:srgbClr val="FF0000"/>
                </a:solidFill>
                <a:latin typeface="Arial" charset="0"/>
                <a:cs typeface="Arial" charset="0"/>
              </a:rPr>
              <a:t>Yinelenen Yayın(</a:t>
            </a:r>
            <a:r>
              <a:rPr lang="tr-TR" u="sng" dirty="0" err="1" smtClean="0">
                <a:solidFill>
                  <a:srgbClr val="FF0000"/>
                </a:solidFill>
                <a:latin typeface="Arial" charset="0"/>
                <a:cs typeface="Arial" charset="0"/>
              </a:rPr>
              <a:t>Duplication</a:t>
            </a:r>
            <a:r>
              <a:rPr lang="tr-TR" u="sng" dirty="0" smtClean="0">
                <a:solidFill>
                  <a:srgbClr val="FF0000"/>
                </a:solidFill>
                <a:latin typeface="Arial" charset="0"/>
                <a:cs typeface="Arial" charset="0"/>
              </a:rPr>
              <a:t>) :</a:t>
            </a:r>
            <a:r>
              <a:rPr lang="tr-TR" dirty="0" smtClean="0">
                <a:solidFill>
                  <a:srgbClr val="FF0000"/>
                </a:solidFill>
                <a:latin typeface="Arial" charset="0"/>
                <a:cs typeface="Arial" charset="0"/>
              </a:rPr>
              <a:t> </a:t>
            </a:r>
          </a:p>
          <a:p>
            <a:pPr lvl="2" eaLnBrk="1" hangingPunct="1">
              <a:lnSpc>
                <a:spcPct val="90000"/>
              </a:lnSpc>
              <a:spcBef>
                <a:spcPts val="600"/>
              </a:spcBef>
              <a:spcAft>
                <a:spcPts val="1800"/>
              </a:spcAft>
              <a:buFont typeface="Wingdings" pitchFamily="2" charset="2"/>
              <a:buChar char="§"/>
            </a:pPr>
            <a:r>
              <a:rPr lang="tr-TR" dirty="0" smtClean="0">
                <a:latin typeface="Arial" charset="0"/>
                <a:cs typeface="Arial" charset="0"/>
              </a:rPr>
              <a:t>Aynı bilimsel çalışmanın birden çok dergiye gönderilerek yayınlanmasıdır.</a:t>
            </a:r>
          </a:p>
          <a:p>
            <a:pPr eaLnBrk="1" hangingPunct="1">
              <a:lnSpc>
                <a:spcPct val="90000"/>
              </a:lnSpc>
            </a:pPr>
            <a:r>
              <a:rPr lang="tr-TR" u="sng" dirty="0" smtClean="0">
                <a:solidFill>
                  <a:srgbClr val="FF0000"/>
                </a:solidFill>
                <a:latin typeface="Arial" charset="0"/>
                <a:cs typeface="Arial" charset="0"/>
              </a:rPr>
              <a:t>Sahtecilik, Saptırma veya Aldatmaca (</a:t>
            </a:r>
            <a:r>
              <a:rPr lang="tr-TR" u="sng" dirty="0" err="1" smtClean="0">
                <a:solidFill>
                  <a:srgbClr val="FF0000"/>
                </a:solidFill>
                <a:latin typeface="Arial" charset="0"/>
                <a:cs typeface="Arial" charset="0"/>
              </a:rPr>
              <a:t>Falsification</a:t>
            </a:r>
            <a:r>
              <a:rPr lang="tr-TR" u="sng" dirty="0" smtClean="0">
                <a:solidFill>
                  <a:srgbClr val="FF0000"/>
                </a:solidFill>
                <a:latin typeface="Arial" charset="0"/>
                <a:cs typeface="Arial" charset="0"/>
              </a:rPr>
              <a:t>) : </a:t>
            </a:r>
          </a:p>
          <a:p>
            <a:pPr lvl="2" eaLnBrk="1" hangingPunct="1">
              <a:lnSpc>
                <a:spcPct val="90000"/>
              </a:lnSpc>
              <a:spcBef>
                <a:spcPts val="600"/>
              </a:spcBef>
              <a:spcAft>
                <a:spcPts val="1800"/>
              </a:spcAft>
              <a:buFont typeface="Wingdings" pitchFamily="2" charset="2"/>
              <a:buChar char="§"/>
            </a:pPr>
            <a:r>
              <a:rPr lang="tr-TR" dirty="0" smtClean="0">
                <a:latin typeface="Arial" charset="0"/>
                <a:cs typeface="Arial" charset="0"/>
              </a:rPr>
              <a:t>Bilimsel verilerin istemli bir şekilde değiştirilmesidir.</a:t>
            </a:r>
          </a:p>
          <a:p>
            <a:pPr lvl="2" eaLnBrk="1" hangingPunct="1">
              <a:lnSpc>
                <a:spcPct val="90000"/>
              </a:lnSpc>
            </a:pPr>
            <a:endParaRPr lang="tr-TR" dirty="0" smtClean="0">
              <a:latin typeface="Arial" charset="0"/>
              <a:cs typeface="Arial" charset="0"/>
            </a:endParaRPr>
          </a:p>
        </p:txBody>
      </p:sp>
      <p:sp>
        <p:nvSpPr>
          <p:cNvPr id="4" name="3 Slayt Numarası Yer Tutucusu"/>
          <p:cNvSpPr>
            <a:spLocks noGrp="1"/>
          </p:cNvSpPr>
          <p:nvPr>
            <p:ph type="sldNum" sz="quarter" idx="12"/>
          </p:nvPr>
        </p:nvSpPr>
        <p:spPr/>
        <p:txBody>
          <a:bodyPr/>
          <a:lstStyle/>
          <a:p>
            <a:pPr>
              <a:defRPr/>
            </a:pPr>
            <a:fld id="{C9AF6CCF-5CAF-4A42-AC59-DC34E2650AA9}" type="slidenum">
              <a:rPr lang="tr-TR"/>
              <a:pPr>
                <a:defRPr/>
              </a:pPr>
              <a:t>20</a:t>
            </a:fld>
            <a:endParaRPr lang="tr-T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Başlık"/>
          <p:cNvSpPr>
            <a:spLocks noGrp="1"/>
          </p:cNvSpPr>
          <p:nvPr>
            <p:ph type="title"/>
          </p:nvPr>
        </p:nvSpPr>
        <p:spPr>
          <a:xfrm>
            <a:off x="323528" y="116632"/>
            <a:ext cx="8136903" cy="1131888"/>
          </a:xfrm>
        </p:spPr>
        <p:txBody>
          <a:bodyPr>
            <a:noAutofit/>
          </a:bodyPr>
          <a:lstStyle/>
          <a:p>
            <a:pPr eaLnBrk="1" hangingPunct="1"/>
            <a:r>
              <a:rPr lang="tr-TR" sz="3600" dirty="0" smtClean="0">
                <a:latin typeface="Arial" charset="0"/>
                <a:cs typeface="Arial" charset="0"/>
              </a:rPr>
              <a:t>Bilim Dünyasında En Sık Görülen Etik Dışı Davranışlar</a:t>
            </a:r>
          </a:p>
        </p:txBody>
      </p:sp>
      <p:sp>
        <p:nvSpPr>
          <p:cNvPr id="63491" name="2 İçerik Yer Tutucusu"/>
          <p:cNvSpPr>
            <a:spLocks noGrp="1"/>
          </p:cNvSpPr>
          <p:nvPr>
            <p:ph idx="1"/>
          </p:nvPr>
        </p:nvSpPr>
        <p:spPr>
          <a:xfrm>
            <a:off x="857250" y="1557338"/>
            <a:ext cx="7858125" cy="4143375"/>
          </a:xfrm>
        </p:spPr>
        <p:txBody>
          <a:bodyPr>
            <a:normAutofit fontScale="92500" lnSpcReduction="10000"/>
          </a:bodyPr>
          <a:lstStyle/>
          <a:p>
            <a:pPr eaLnBrk="1" hangingPunct="1">
              <a:lnSpc>
                <a:spcPct val="90000"/>
              </a:lnSpc>
              <a:spcAft>
                <a:spcPts val="3000"/>
              </a:spcAft>
            </a:pPr>
            <a:r>
              <a:rPr lang="tr-TR" u="sng" smtClean="0">
                <a:solidFill>
                  <a:srgbClr val="FF0000"/>
                </a:solidFill>
                <a:latin typeface="Arial" charset="0"/>
                <a:cs typeface="Arial" charset="0"/>
              </a:rPr>
              <a:t>Uydurmacılık(Fabrication):</a:t>
            </a:r>
          </a:p>
          <a:p>
            <a:pPr lvl="2" eaLnBrk="1" hangingPunct="1">
              <a:lnSpc>
                <a:spcPct val="90000"/>
              </a:lnSpc>
              <a:spcAft>
                <a:spcPts val="3000"/>
              </a:spcAft>
            </a:pPr>
            <a:r>
              <a:rPr lang="tr-TR" smtClean="0">
                <a:latin typeface="Arial" charset="0"/>
                <a:cs typeface="Arial" charset="0"/>
              </a:rPr>
              <a:t>Hiçbir şekilde araştırma yapılmadan, sözde bilimsel bir yayının ortaya çıkması olayıdır.</a:t>
            </a:r>
          </a:p>
          <a:p>
            <a:pPr eaLnBrk="1" hangingPunct="1">
              <a:lnSpc>
                <a:spcPct val="90000"/>
              </a:lnSpc>
            </a:pPr>
            <a:r>
              <a:rPr lang="tr-TR" u="sng" smtClean="0">
                <a:solidFill>
                  <a:srgbClr val="FF0000"/>
                </a:solidFill>
                <a:latin typeface="Arial" charset="0"/>
                <a:cs typeface="Arial" charset="0"/>
              </a:rPr>
              <a:t>Aşırmacılık (Plagiarism) : </a:t>
            </a:r>
          </a:p>
          <a:p>
            <a:pPr lvl="2" eaLnBrk="1" hangingPunct="1">
              <a:lnSpc>
                <a:spcPct val="90000"/>
              </a:lnSpc>
              <a:spcBef>
                <a:spcPts val="600"/>
              </a:spcBef>
              <a:spcAft>
                <a:spcPts val="600"/>
              </a:spcAft>
              <a:buFont typeface="Wingdings" pitchFamily="2" charset="2"/>
              <a:buChar char="§"/>
            </a:pPr>
            <a:r>
              <a:rPr lang="tr-TR" smtClean="0">
                <a:latin typeface="Arial" charset="0"/>
                <a:cs typeface="Arial" charset="0"/>
              </a:rPr>
              <a:t>Başkalarına ait olan araştırma verilerinin olduğu gibi, kaynak bildirmeden, sanki kendi araştırma verileriymiş gibi yayımlanmasıdır.</a:t>
            </a:r>
          </a:p>
          <a:p>
            <a:pPr lvl="2" eaLnBrk="1" hangingPunct="1">
              <a:lnSpc>
                <a:spcPct val="90000"/>
              </a:lnSpc>
              <a:spcBef>
                <a:spcPts val="600"/>
              </a:spcBef>
              <a:spcAft>
                <a:spcPts val="1800"/>
              </a:spcAft>
              <a:buFont typeface="Wingdings" pitchFamily="2" charset="2"/>
              <a:buChar char="§"/>
            </a:pPr>
            <a:r>
              <a:rPr lang="tr-TR" smtClean="0">
                <a:latin typeface="Arial" charset="0"/>
                <a:cs typeface="Arial" charset="0"/>
              </a:rPr>
              <a:t>Bilimsel verilerin istemli bir şekilde değiştirilmesini ifade eder.</a:t>
            </a:r>
          </a:p>
          <a:p>
            <a:pPr lvl="2" eaLnBrk="1" hangingPunct="1">
              <a:lnSpc>
                <a:spcPct val="90000"/>
              </a:lnSpc>
              <a:spcBef>
                <a:spcPts val="600"/>
              </a:spcBef>
              <a:spcAft>
                <a:spcPts val="1800"/>
              </a:spcAft>
              <a:buFont typeface="Wingdings" pitchFamily="2" charset="2"/>
              <a:buChar char="§"/>
            </a:pPr>
            <a:endParaRPr lang="tr-TR" smtClean="0">
              <a:latin typeface="Arial" charset="0"/>
              <a:cs typeface="Arial" charset="0"/>
            </a:endParaRPr>
          </a:p>
          <a:p>
            <a:pPr eaLnBrk="1" hangingPunct="1"/>
            <a:endParaRPr lang="tr-TR" smtClean="0">
              <a:latin typeface="Arial" charset="0"/>
              <a:cs typeface="Arial" charset="0"/>
            </a:endParaRPr>
          </a:p>
        </p:txBody>
      </p:sp>
      <p:sp>
        <p:nvSpPr>
          <p:cNvPr id="5" name="4 Slayt Numarası Yer Tutucusu"/>
          <p:cNvSpPr>
            <a:spLocks noGrp="1"/>
          </p:cNvSpPr>
          <p:nvPr>
            <p:ph type="sldNum" sz="quarter" idx="12"/>
          </p:nvPr>
        </p:nvSpPr>
        <p:spPr/>
        <p:txBody>
          <a:bodyPr/>
          <a:lstStyle/>
          <a:p>
            <a:pPr>
              <a:defRPr/>
            </a:pPr>
            <a:fld id="{8623E959-3AE0-4453-86B3-0142E8CEC889}" type="slidenum">
              <a:rPr lang="tr-TR"/>
              <a:pPr>
                <a:defRPr/>
              </a:pPr>
              <a:t>21</a:t>
            </a:fld>
            <a:endParaRPr lang="tr-TR"/>
          </a:p>
        </p:txBody>
      </p:sp>
      <p:pic>
        <p:nvPicPr>
          <p:cNvPr id="63493" name="Picture 4" descr="ANd9GcRqiNLtmex7rubu6Ksq9RdYlUbtxxysDlv_XFOuunrPdmpiRV4&amp;t=1&amp;usg=__hcn4ERCSSrwet3faRA7esG_7wLc="/>
          <p:cNvPicPr>
            <a:picLocks noChangeAspect="1" noChangeArrowheads="1"/>
          </p:cNvPicPr>
          <p:nvPr/>
        </p:nvPicPr>
        <p:blipFill>
          <a:blip r:embed="rId2" cstate="print"/>
          <a:srcRect/>
          <a:stretch>
            <a:fillRect/>
          </a:stretch>
        </p:blipFill>
        <p:spPr bwMode="auto">
          <a:xfrm>
            <a:off x="1782763" y="5045075"/>
            <a:ext cx="2573337" cy="1408113"/>
          </a:xfrm>
          <a:prstGeom prst="rect">
            <a:avLst/>
          </a:prstGeom>
          <a:noFill/>
          <a:ln w="9525">
            <a:noFill/>
            <a:miter lim="800000"/>
            <a:headEnd/>
            <a:tailEnd/>
          </a:ln>
        </p:spPr>
      </p:pic>
      <p:pic>
        <p:nvPicPr>
          <p:cNvPr id="63494" name="Picture 8" descr="ANd9GcRCO9vZ3kxw-xsSE3rVtCz2u2FEABsW__e4Zy75Y6o_VOsoA0M&amp;t=1&amp;usg=__uSdO2JuDrKg3WPKq7Ek87De53Xg="/>
          <p:cNvPicPr>
            <a:picLocks noChangeAspect="1" noChangeArrowheads="1"/>
          </p:cNvPicPr>
          <p:nvPr/>
        </p:nvPicPr>
        <p:blipFill>
          <a:blip r:embed="rId3" cstate="print"/>
          <a:srcRect/>
          <a:stretch>
            <a:fillRect/>
          </a:stretch>
        </p:blipFill>
        <p:spPr bwMode="auto">
          <a:xfrm rot="424428">
            <a:off x="5676900" y="5199063"/>
            <a:ext cx="1927225" cy="12842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23528" y="260350"/>
            <a:ext cx="8424935" cy="1131888"/>
          </a:xfrm>
        </p:spPr>
        <p:txBody>
          <a:bodyPr>
            <a:noAutofit/>
          </a:bodyPr>
          <a:lstStyle/>
          <a:p>
            <a:pPr eaLnBrk="1" hangingPunct="1"/>
            <a:r>
              <a:rPr lang="tr-TR" sz="3600" dirty="0" smtClean="0">
                <a:latin typeface="Arial" charset="0"/>
                <a:cs typeface="Arial" charset="0"/>
              </a:rPr>
              <a:t>Bilimde Etik Dışı Davranışın Başlıca Nedenleri</a:t>
            </a:r>
          </a:p>
        </p:txBody>
      </p:sp>
      <p:sp>
        <p:nvSpPr>
          <p:cNvPr id="9219" name="Rectangle 3"/>
          <p:cNvSpPr>
            <a:spLocks noGrp="1" noChangeArrowheads="1"/>
          </p:cNvSpPr>
          <p:nvPr>
            <p:ph type="body" idx="1"/>
          </p:nvPr>
        </p:nvSpPr>
        <p:spPr>
          <a:xfrm>
            <a:off x="107504" y="2000250"/>
            <a:ext cx="8856984" cy="4165600"/>
          </a:xfrm>
        </p:spPr>
        <p:txBody>
          <a:bodyPr rtlCol="0">
            <a:normAutofit fontScale="85000" lnSpcReduction="20000"/>
          </a:bodyPr>
          <a:lstStyle/>
          <a:p>
            <a:pPr marL="609600" indent="-609600" eaLnBrk="1" fontAlgn="auto" hangingPunct="1">
              <a:lnSpc>
                <a:spcPct val="90000"/>
              </a:lnSpc>
              <a:spcAft>
                <a:spcPts val="1800"/>
              </a:spcAft>
              <a:defRPr/>
            </a:pPr>
            <a:r>
              <a:rPr lang="tr-TR" dirty="0" smtClean="0"/>
              <a:t>Bireylere akademik aşamaların başında bilimsel araştırma etiğinin öğretilmemesidir.</a:t>
            </a:r>
          </a:p>
          <a:p>
            <a:pPr marL="609600" indent="-609600" eaLnBrk="1" fontAlgn="auto" hangingPunct="1">
              <a:lnSpc>
                <a:spcPct val="90000"/>
              </a:lnSpc>
              <a:spcAft>
                <a:spcPts val="1800"/>
              </a:spcAft>
              <a:defRPr/>
            </a:pPr>
            <a:r>
              <a:rPr lang="tr-TR" dirty="0" smtClean="0"/>
              <a:t>Kendilerine toplumda, üniversite ve  bilim çevrelerinde yüksek yer edinme duyguları genç bireyleri etik dışı davranışlara götürebilir.</a:t>
            </a:r>
          </a:p>
          <a:p>
            <a:pPr marL="609600" indent="-609600" eaLnBrk="1" fontAlgn="auto" hangingPunct="1">
              <a:lnSpc>
                <a:spcPct val="90000"/>
              </a:lnSpc>
              <a:spcAft>
                <a:spcPts val="1800"/>
              </a:spcAft>
              <a:defRPr/>
            </a:pPr>
            <a:r>
              <a:rPr lang="tr-TR" dirty="0" smtClean="0"/>
              <a:t>Fazla sayıda yayın yapılması ile bilimde saygınlığın her zaman artacağı yanılgısıdır.</a:t>
            </a:r>
          </a:p>
          <a:p>
            <a:pPr marL="609600" indent="-609600" eaLnBrk="1" fontAlgn="auto" hangingPunct="1">
              <a:lnSpc>
                <a:spcPct val="90000"/>
              </a:lnSpc>
              <a:spcAft>
                <a:spcPts val="1800"/>
              </a:spcAft>
              <a:defRPr/>
            </a:pPr>
            <a:r>
              <a:rPr lang="tr-TR" dirty="0" smtClean="0"/>
              <a:t>Elde edilen finansal desteği yitirmemek için bilimde etik dışı bir davranışa sığınılabilinir.</a:t>
            </a:r>
          </a:p>
          <a:p>
            <a:pPr marL="609600" indent="-609600" eaLnBrk="1" fontAlgn="auto" hangingPunct="1">
              <a:lnSpc>
                <a:spcPct val="90000"/>
              </a:lnSpc>
              <a:buFontTx/>
              <a:buNone/>
              <a:defRPr/>
            </a:pPr>
            <a:endParaRPr lang="tr-TR" dirty="0" smtClean="0"/>
          </a:p>
          <a:p>
            <a:pPr marL="609600" indent="-609600" eaLnBrk="1" fontAlgn="auto" hangingPunct="1">
              <a:lnSpc>
                <a:spcPct val="90000"/>
              </a:lnSpc>
              <a:buFontTx/>
              <a:buAutoNum type="arabicPeriod"/>
              <a:defRPr/>
            </a:pPr>
            <a:endParaRPr lang="tr-TR" sz="2800" dirty="0" smtClean="0"/>
          </a:p>
        </p:txBody>
      </p:sp>
      <p:sp>
        <p:nvSpPr>
          <p:cNvPr id="4" name="3 Slayt Numarası Yer Tutucusu"/>
          <p:cNvSpPr>
            <a:spLocks noGrp="1"/>
          </p:cNvSpPr>
          <p:nvPr>
            <p:ph type="sldNum" sz="quarter" idx="12"/>
          </p:nvPr>
        </p:nvSpPr>
        <p:spPr/>
        <p:txBody>
          <a:bodyPr/>
          <a:lstStyle/>
          <a:p>
            <a:pPr>
              <a:defRPr/>
            </a:pPr>
            <a:fld id="{B63CE3D7-AA28-41ED-BE4A-E4F93816ECAE}" type="slidenum">
              <a:rPr lang="tr-TR"/>
              <a:pPr>
                <a:defRPr/>
              </a:pPr>
              <a:t>22</a:t>
            </a:fld>
            <a:endParaRPr lang="tr-T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5" descr="ANd9GcTLy65nqwScwIIguj3WyoLftC_hvVfgHjuzun9NT61qSJihpJ4&amp;t=1&amp;usg=__TzJMgzzWkL3k4havadNVKLhhL-0="/>
          <p:cNvPicPr>
            <a:picLocks noChangeAspect="1" noChangeArrowheads="1"/>
          </p:cNvPicPr>
          <p:nvPr/>
        </p:nvPicPr>
        <p:blipFill>
          <a:blip r:embed="rId2" cstate="print"/>
          <a:srcRect/>
          <a:stretch>
            <a:fillRect/>
          </a:stretch>
        </p:blipFill>
        <p:spPr bwMode="auto">
          <a:xfrm>
            <a:off x="5076825" y="4221163"/>
            <a:ext cx="2771775" cy="1647825"/>
          </a:xfrm>
          <a:prstGeom prst="rect">
            <a:avLst/>
          </a:prstGeom>
          <a:noFill/>
          <a:ln w="9525">
            <a:noFill/>
            <a:miter lim="800000"/>
            <a:headEnd/>
            <a:tailEnd/>
          </a:ln>
        </p:spPr>
      </p:pic>
      <p:sp>
        <p:nvSpPr>
          <p:cNvPr id="65539" name="Rectangle 2"/>
          <p:cNvSpPr>
            <a:spLocks noGrp="1" noChangeArrowheads="1"/>
          </p:cNvSpPr>
          <p:nvPr>
            <p:ph type="title"/>
          </p:nvPr>
        </p:nvSpPr>
        <p:spPr>
          <a:xfrm>
            <a:off x="179512" y="285750"/>
            <a:ext cx="8640960" cy="1131888"/>
          </a:xfrm>
        </p:spPr>
        <p:txBody>
          <a:bodyPr>
            <a:noAutofit/>
          </a:bodyPr>
          <a:lstStyle/>
          <a:p>
            <a:pPr eaLnBrk="1" hangingPunct="1"/>
            <a:r>
              <a:rPr lang="tr-TR" sz="3600" dirty="0" smtClean="0">
                <a:latin typeface="Arial" charset="0"/>
                <a:cs typeface="Arial" charset="0"/>
              </a:rPr>
              <a:t>Bilimsel Etiğe Aykırı Davranışların Önlenmesi İçin Yapılması Gerekenler</a:t>
            </a:r>
          </a:p>
        </p:txBody>
      </p:sp>
      <p:sp>
        <p:nvSpPr>
          <p:cNvPr id="65540" name="Rectangle 3"/>
          <p:cNvSpPr>
            <a:spLocks noGrp="1" noChangeArrowheads="1"/>
          </p:cNvSpPr>
          <p:nvPr>
            <p:ph type="body" idx="1"/>
          </p:nvPr>
        </p:nvSpPr>
        <p:spPr/>
        <p:txBody>
          <a:bodyPr/>
          <a:lstStyle/>
          <a:p>
            <a:pPr marL="609600" indent="-609600" eaLnBrk="1" hangingPunct="1">
              <a:spcAft>
                <a:spcPts val="1800"/>
              </a:spcAft>
            </a:pPr>
            <a:r>
              <a:rPr lang="tr-TR" smtClean="0">
                <a:latin typeface="Arial" charset="0"/>
                <a:cs typeface="Arial" charset="0"/>
              </a:rPr>
              <a:t>Araştırmacıların eğitilmesi,</a:t>
            </a:r>
          </a:p>
          <a:p>
            <a:pPr marL="609600" indent="-609600" eaLnBrk="1" hangingPunct="1">
              <a:spcAft>
                <a:spcPts val="1800"/>
              </a:spcAft>
            </a:pPr>
            <a:r>
              <a:rPr lang="tr-TR" smtClean="0">
                <a:latin typeface="Arial" charset="0"/>
                <a:cs typeface="Arial" charset="0"/>
              </a:rPr>
              <a:t>Araştırmacılar üzerinde baskıların azaltılması,</a:t>
            </a:r>
          </a:p>
          <a:p>
            <a:pPr marL="609600" indent="-609600" eaLnBrk="1" hangingPunct="1">
              <a:spcAft>
                <a:spcPts val="1800"/>
              </a:spcAft>
            </a:pPr>
            <a:r>
              <a:rPr lang="tr-TR" smtClean="0">
                <a:latin typeface="Arial" charset="0"/>
                <a:cs typeface="Arial" charset="0"/>
              </a:rPr>
              <a:t>Araştırmacılar üzerindeki mali baskının azaltılması gerekmektedir.</a:t>
            </a:r>
          </a:p>
          <a:p>
            <a:pPr marL="609600" indent="-609600" eaLnBrk="1" hangingPunct="1">
              <a:buFontTx/>
              <a:buNone/>
            </a:pPr>
            <a:endParaRPr lang="tr-TR" sz="2800" smtClean="0">
              <a:latin typeface="Arial" charset="0"/>
              <a:cs typeface="Arial" charset="0"/>
            </a:endParaRPr>
          </a:p>
        </p:txBody>
      </p:sp>
      <p:sp>
        <p:nvSpPr>
          <p:cNvPr id="5" name="4 Slayt Numarası Yer Tutucusu"/>
          <p:cNvSpPr>
            <a:spLocks noGrp="1"/>
          </p:cNvSpPr>
          <p:nvPr>
            <p:ph type="sldNum" sz="quarter" idx="12"/>
          </p:nvPr>
        </p:nvSpPr>
        <p:spPr/>
        <p:txBody>
          <a:bodyPr/>
          <a:lstStyle/>
          <a:p>
            <a:pPr>
              <a:defRPr/>
            </a:pPr>
            <a:fld id="{0D0FD397-EEA5-493C-951A-C10B3BEEE7A0}" type="slidenum">
              <a:rPr lang="tr-TR"/>
              <a:pPr>
                <a:defRPr/>
              </a:pPr>
              <a:t>23</a:t>
            </a:fld>
            <a:endParaRPr lang="tr-T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BULGU TÜRLERİ</a:t>
            </a:r>
            <a:endParaRPr lang="tr-TR" dirty="0"/>
          </a:p>
        </p:txBody>
      </p:sp>
      <p:sp>
        <p:nvSpPr>
          <p:cNvPr id="3" name="2 İçerik Yer Tutucusu"/>
          <p:cNvSpPr>
            <a:spLocks noGrp="1"/>
          </p:cNvSpPr>
          <p:nvPr>
            <p:ph idx="1"/>
          </p:nvPr>
        </p:nvSpPr>
        <p:spPr/>
        <p:txBody>
          <a:bodyPr>
            <a:normAutofit/>
          </a:bodyPr>
          <a:lstStyle/>
          <a:p>
            <a:r>
              <a:rPr lang="tr-TR" dirty="0" smtClean="0"/>
              <a:t>Bulgular, kaynaklandıkları ham verinin türüne göre olgusal ya da yargısal nitelikte olabilir. </a:t>
            </a:r>
          </a:p>
          <a:p>
            <a:r>
              <a:rPr lang="tr-TR" dirty="0" smtClean="0"/>
              <a:t>Olgusal bulgular, olası işlem yanılgıları dışında, nesneldir, kişisel görüş ve beğenilerden etkilenmeyen bir yapıdadır.  </a:t>
            </a:r>
          </a:p>
          <a:p>
            <a:r>
              <a:rPr lang="tr-TR" dirty="0" smtClean="0"/>
              <a:t>Yargısal bulgular ise kişisel görüş, beğeni ve tutumlardan kaynaklanan verilere bağlı olan bilgilerdir.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Literatürde genel algı olarak nesnel kabul edilse de bulgu her zaman nesnel olmak zorunda değildir. </a:t>
            </a:r>
          </a:p>
          <a:p>
            <a:endParaRPr lang="tr-TR" dirty="0" smtClean="0"/>
          </a:p>
          <a:p>
            <a:r>
              <a:rPr lang="tr-TR" dirty="0" smtClean="0"/>
              <a:t>Bazen toplanan verilerin nitel olması ve çoğu zaman da nicel verilerde bile birçok aşamada yoruma yer verilmek zorunda </a:t>
            </a:r>
            <a:r>
              <a:rPr lang="nn-NO" dirty="0" smtClean="0"/>
              <a:t>kalınması nedenleriyle, bulgularda da öznellik vardır.</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BULGULARIN SUNUMU</a:t>
            </a:r>
            <a:endParaRPr lang="tr-TR" dirty="0"/>
          </a:p>
        </p:txBody>
      </p:sp>
      <p:sp>
        <p:nvSpPr>
          <p:cNvPr id="3" name="2 İçerik Yer Tutucusu"/>
          <p:cNvSpPr>
            <a:spLocks noGrp="1"/>
          </p:cNvSpPr>
          <p:nvPr>
            <p:ph idx="1"/>
          </p:nvPr>
        </p:nvSpPr>
        <p:spPr/>
        <p:txBody>
          <a:bodyPr/>
          <a:lstStyle/>
          <a:p>
            <a:r>
              <a:rPr lang="tr-TR" dirty="0" smtClean="0"/>
              <a:t>Bulgular olabildiği ölçüde sayısallaştırılıp, çizelge ve şekillerle desteklenerek sunulmalıdır. </a:t>
            </a:r>
          </a:p>
          <a:p>
            <a:r>
              <a:rPr lang="tr-TR" dirty="0" smtClean="0"/>
              <a:t>Bulgular yorumdan ayrı, onunla karıştırılmadan sunulmalıdır. </a:t>
            </a:r>
          </a:p>
          <a:p>
            <a:r>
              <a:rPr lang="tr-TR" dirty="0" smtClean="0"/>
              <a:t>Bulgular elde edildikleri şekilde sunulmalıdır. Bulgular beklendik veya beklenmedik yönde çıkması, bu kuralı değiştirmez.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BULGULARIN SUNUMU</a:t>
            </a:r>
            <a:endParaRPr lang="tr-TR" dirty="0"/>
          </a:p>
        </p:txBody>
      </p:sp>
      <p:graphicFrame>
        <p:nvGraphicFramePr>
          <p:cNvPr id="4" name="3 İçerik Yer Tutucusu"/>
          <p:cNvGraphicFramePr>
            <a:graphicFrameLocks noGrp="1"/>
          </p:cNvGraphicFramePr>
          <p:nvPr>
            <p:ph idx="1"/>
          </p:nvPr>
        </p:nvGraphicFramePr>
        <p:xfrm>
          <a:off x="467545" y="3933056"/>
          <a:ext cx="7992888" cy="2438400"/>
        </p:xfrm>
        <a:graphic>
          <a:graphicData uri="http://schemas.openxmlformats.org/drawingml/2006/table">
            <a:tbl>
              <a:tblPr/>
              <a:tblGrid>
                <a:gridCol w="3502433"/>
                <a:gridCol w="1480210"/>
                <a:gridCol w="1548265"/>
                <a:gridCol w="798438"/>
                <a:gridCol w="663542"/>
              </a:tblGrid>
              <a:tr h="215900">
                <a:tc>
                  <a:txBody>
                    <a:bodyPr/>
                    <a:lstStyle/>
                    <a:p>
                      <a:pPr>
                        <a:lnSpc>
                          <a:spcPct val="200000"/>
                        </a:lnSpc>
                        <a:spcBef>
                          <a:spcPts val="200"/>
                        </a:spcBef>
                        <a:spcAft>
                          <a:spcPts val="0"/>
                        </a:spcAft>
                      </a:pPr>
                      <a:r>
                        <a:rPr lang="tr-TR" sz="1600">
                          <a:latin typeface="Times New Roman" pitchFamily="18" charset="0"/>
                          <a:ea typeface="Times New Roman"/>
                          <a:cs typeface="Times New Roman" pitchFamily="18" charset="0"/>
                        </a:rPr>
                        <a:t>Alt boyutlar /Gruplar</a:t>
                      </a:r>
                    </a:p>
                  </a:txBody>
                  <a:tcPr marL="36195" marR="3619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1-5 yıl</a:t>
                      </a:r>
                    </a:p>
                  </a:txBody>
                  <a:tcPr marL="36195" marR="3619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6-10 yıl</a:t>
                      </a:r>
                    </a:p>
                  </a:txBody>
                  <a:tcPr marL="36195" marR="3619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f</a:t>
                      </a:r>
                    </a:p>
                  </a:txBody>
                  <a:tcPr marL="36195" marR="3619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p</a:t>
                      </a:r>
                    </a:p>
                  </a:txBody>
                  <a:tcPr marL="36195" marR="3619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900">
                <a:tc>
                  <a:txBody>
                    <a:bodyPr/>
                    <a:lstStyle/>
                    <a:p>
                      <a:pPr>
                        <a:lnSpc>
                          <a:spcPct val="200000"/>
                        </a:lnSpc>
                        <a:spcBef>
                          <a:spcPts val="200"/>
                        </a:spcBef>
                        <a:spcAft>
                          <a:spcPts val="0"/>
                        </a:spcAft>
                      </a:pPr>
                      <a:r>
                        <a:rPr lang="tr-TR" sz="1600">
                          <a:latin typeface="Times New Roman" pitchFamily="18" charset="0"/>
                          <a:ea typeface="Times New Roman"/>
                          <a:cs typeface="Times New Roman" pitchFamily="18" charset="0"/>
                        </a:rPr>
                        <a:t>Bilişsel imgeleme</a:t>
                      </a: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5.57 ± 0.12</a:t>
                      </a: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5.45 ± 0.08</a:t>
                      </a: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0.61</a:t>
                      </a: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0.43</a:t>
                      </a:r>
                    </a:p>
                  </a:txBody>
                  <a:tcPr marL="36195" marR="36195" marT="0" marB="0">
                    <a:lnL>
                      <a:noFill/>
                    </a:lnL>
                    <a:lnR>
                      <a:noFill/>
                    </a:lnR>
                    <a:lnT w="12700" cap="flat" cmpd="sng" algn="ctr">
                      <a:solidFill>
                        <a:srgbClr val="000000"/>
                      </a:solidFill>
                      <a:prstDash val="solid"/>
                      <a:round/>
                      <a:headEnd type="none" w="med" len="med"/>
                      <a:tailEnd type="none" w="med" len="med"/>
                    </a:lnT>
                    <a:lnB>
                      <a:noFill/>
                    </a:lnB>
                  </a:tcPr>
                </a:tc>
              </a:tr>
              <a:tr h="215900">
                <a:tc>
                  <a:txBody>
                    <a:bodyPr/>
                    <a:lstStyle/>
                    <a:p>
                      <a:pPr>
                        <a:lnSpc>
                          <a:spcPct val="200000"/>
                        </a:lnSpc>
                        <a:spcBef>
                          <a:spcPts val="200"/>
                        </a:spcBef>
                        <a:spcAft>
                          <a:spcPts val="0"/>
                        </a:spcAft>
                      </a:pPr>
                      <a:r>
                        <a:rPr lang="tr-TR" sz="1600">
                          <a:latin typeface="Times New Roman" pitchFamily="18" charset="0"/>
                          <a:ea typeface="Times New Roman"/>
                          <a:cs typeface="Times New Roman" pitchFamily="18" charset="0"/>
                        </a:rPr>
                        <a:t>Motivasyonel özel imgeleme</a:t>
                      </a:r>
                    </a:p>
                  </a:txBody>
                  <a:tcPr marL="36195" marR="36195" marT="0" marB="0">
                    <a:lnL>
                      <a:noFill/>
                    </a:lnL>
                    <a:lnR>
                      <a:noFill/>
                    </a:lnR>
                    <a:lnT>
                      <a:noFill/>
                    </a:lnT>
                    <a:lnB>
                      <a:noFill/>
                    </a:lnB>
                  </a:tcPr>
                </a:tc>
                <a:tc>
                  <a:txBody>
                    <a:bodyPr/>
                    <a:lstStyle/>
                    <a:p>
                      <a:pPr algn="ctr">
                        <a:lnSpc>
                          <a:spcPct val="200000"/>
                        </a:lnSpc>
                        <a:spcBef>
                          <a:spcPts val="200"/>
                        </a:spcBef>
                        <a:spcAft>
                          <a:spcPts val="0"/>
                        </a:spcAft>
                      </a:pPr>
                      <a:r>
                        <a:rPr lang="el-GR" sz="1600">
                          <a:latin typeface="Times New Roman" pitchFamily="18" charset="0"/>
                          <a:ea typeface="Times New Roman"/>
                          <a:cs typeface="Times New Roman" pitchFamily="18" charset="0"/>
                        </a:rPr>
                        <a:t>5.29</a:t>
                      </a:r>
                      <a:r>
                        <a:rPr lang="tr-TR" sz="1600">
                          <a:latin typeface="Times New Roman" pitchFamily="18" charset="0"/>
                          <a:ea typeface="Times New Roman"/>
                          <a:cs typeface="Times New Roman" pitchFamily="18" charset="0"/>
                        </a:rPr>
                        <a:t> ± 0</a:t>
                      </a:r>
                      <a:r>
                        <a:rPr lang="el-GR" sz="1600">
                          <a:latin typeface="Times New Roman" pitchFamily="18" charset="0"/>
                          <a:ea typeface="Times New Roman"/>
                          <a:cs typeface="Times New Roman" pitchFamily="18" charset="0"/>
                        </a:rPr>
                        <a:t>.16</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a:noFill/>
                    </a:lnB>
                  </a:tcPr>
                </a:tc>
                <a:tc>
                  <a:txBody>
                    <a:bodyPr/>
                    <a:lstStyle/>
                    <a:p>
                      <a:pPr algn="ctr">
                        <a:lnSpc>
                          <a:spcPct val="200000"/>
                        </a:lnSpc>
                        <a:spcBef>
                          <a:spcPts val="200"/>
                        </a:spcBef>
                        <a:spcAft>
                          <a:spcPts val="0"/>
                        </a:spcAft>
                      </a:pPr>
                      <a:r>
                        <a:rPr lang="el-GR" sz="1600">
                          <a:latin typeface="Times New Roman" pitchFamily="18" charset="0"/>
                          <a:ea typeface="Times New Roman"/>
                          <a:cs typeface="Times New Roman" pitchFamily="18" charset="0"/>
                        </a:rPr>
                        <a:t> 5.77</a:t>
                      </a:r>
                      <a:r>
                        <a:rPr lang="tr-TR" sz="1600">
                          <a:latin typeface="Times New Roman" pitchFamily="18" charset="0"/>
                          <a:ea typeface="Times New Roman"/>
                          <a:cs typeface="Times New Roman" pitchFamily="18" charset="0"/>
                        </a:rPr>
                        <a:t> ± 0</a:t>
                      </a:r>
                      <a:r>
                        <a:rPr lang="el-GR" sz="1600">
                          <a:latin typeface="Times New Roman" pitchFamily="18" charset="0"/>
                          <a:ea typeface="Times New Roman"/>
                          <a:cs typeface="Times New Roman" pitchFamily="18" charset="0"/>
                        </a:rPr>
                        <a:t>.11</a:t>
                      </a:r>
                      <a:r>
                        <a:rPr lang="tr-TR" sz="1600">
                          <a:latin typeface="Times New Roman" pitchFamily="18" charset="0"/>
                          <a:ea typeface="Times New Roman"/>
                          <a:cs typeface="Times New Roman" pitchFamily="18" charset="0"/>
                        </a:rPr>
                        <a:t>*</a:t>
                      </a:r>
                    </a:p>
                  </a:txBody>
                  <a:tcPr marL="36195" marR="36195" marT="0" marB="0">
                    <a:lnL>
                      <a:noFill/>
                    </a:lnL>
                    <a:lnR>
                      <a:noFill/>
                    </a:lnR>
                    <a:lnT>
                      <a:noFill/>
                    </a:lnT>
                    <a:lnB>
                      <a:noFill/>
                    </a:lnB>
                  </a:tcPr>
                </a:tc>
                <a:tc>
                  <a:txBody>
                    <a:bodyPr/>
                    <a:lstStyle/>
                    <a:p>
                      <a:pPr algn="ctr">
                        <a:lnSpc>
                          <a:spcPct val="200000"/>
                        </a:lnSpc>
                        <a:spcBef>
                          <a:spcPts val="200"/>
                        </a:spcBef>
                        <a:spcAft>
                          <a:spcPts val="0"/>
                        </a:spcAft>
                      </a:pPr>
                      <a:r>
                        <a:rPr lang="el-GR" sz="1600">
                          <a:latin typeface="Times New Roman" pitchFamily="18" charset="0"/>
                          <a:ea typeface="Times New Roman"/>
                          <a:cs typeface="Times New Roman" pitchFamily="18" charset="0"/>
                        </a:rPr>
                        <a:t>5.83</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a:noFill/>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0</a:t>
                      </a:r>
                      <a:r>
                        <a:rPr lang="el-GR" sz="1600">
                          <a:latin typeface="Times New Roman" pitchFamily="18" charset="0"/>
                          <a:ea typeface="Times New Roman"/>
                          <a:cs typeface="Times New Roman" pitchFamily="18" charset="0"/>
                        </a:rPr>
                        <a:t>.01</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a:noFill/>
                    </a:lnB>
                  </a:tcPr>
                </a:tc>
              </a:tr>
              <a:tr h="215900">
                <a:tc>
                  <a:txBody>
                    <a:bodyPr/>
                    <a:lstStyle/>
                    <a:p>
                      <a:pPr>
                        <a:lnSpc>
                          <a:spcPct val="200000"/>
                        </a:lnSpc>
                        <a:spcBef>
                          <a:spcPts val="200"/>
                        </a:spcBef>
                        <a:spcAft>
                          <a:spcPts val="0"/>
                        </a:spcAft>
                      </a:pPr>
                      <a:r>
                        <a:rPr lang="tr-TR" sz="1600">
                          <a:latin typeface="Times New Roman" pitchFamily="18" charset="0"/>
                          <a:ea typeface="Times New Roman"/>
                          <a:cs typeface="Times New Roman" pitchFamily="18" charset="0"/>
                        </a:rPr>
                        <a:t>Motivasyonel genel uyarılmışlık</a:t>
                      </a:r>
                    </a:p>
                  </a:txBody>
                  <a:tcPr marL="36195" marR="36195" marT="0" marB="0">
                    <a:lnL>
                      <a:noFill/>
                    </a:lnL>
                    <a:lnR>
                      <a:noFill/>
                    </a:lnR>
                    <a:lnT>
                      <a:noFill/>
                    </a:lnT>
                    <a:lnB>
                      <a:noFill/>
                    </a:lnB>
                  </a:tcPr>
                </a:tc>
                <a:tc>
                  <a:txBody>
                    <a:bodyPr/>
                    <a:lstStyle/>
                    <a:p>
                      <a:pPr algn="ctr">
                        <a:lnSpc>
                          <a:spcPct val="200000"/>
                        </a:lnSpc>
                        <a:spcBef>
                          <a:spcPts val="200"/>
                        </a:spcBef>
                        <a:spcAft>
                          <a:spcPts val="0"/>
                        </a:spcAft>
                      </a:pPr>
                      <a:r>
                        <a:rPr lang="el-GR" sz="1600">
                          <a:latin typeface="Times New Roman" pitchFamily="18" charset="0"/>
                          <a:ea typeface="Times New Roman"/>
                          <a:cs typeface="Times New Roman" pitchFamily="18" charset="0"/>
                        </a:rPr>
                        <a:t>4.67</a:t>
                      </a:r>
                      <a:r>
                        <a:rPr lang="tr-TR" sz="1600">
                          <a:latin typeface="Times New Roman" pitchFamily="18" charset="0"/>
                          <a:ea typeface="Times New Roman"/>
                          <a:cs typeface="Times New Roman" pitchFamily="18" charset="0"/>
                        </a:rPr>
                        <a:t> ± 0</a:t>
                      </a:r>
                      <a:r>
                        <a:rPr lang="el-GR" sz="1600">
                          <a:latin typeface="Times New Roman" pitchFamily="18" charset="0"/>
                          <a:ea typeface="Times New Roman"/>
                          <a:cs typeface="Times New Roman" pitchFamily="18" charset="0"/>
                        </a:rPr>
                        <a:t>.17</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a:noFill/>
                    </a:lnB>
                  </a:tcPr>
                </a:tc>
                <a:tc>
                  <a:txBody>
                    <a:bodyPr/>
                    <a:lstStyle/>
                    <a:p>
                      <a:pPr algn="ctr">
                        <a:lnSpc>
                          <a:spcPct val="200000"/>
                        </a:lnSpc>
                        <a:spcBef>
                          <a:spcPts val="200"/>
                        </a:spcBef>
                        <a:spcAft>
                          <a:spcPts val="0"/>
                        </a:spcAft>
                      </a:pPr>
                      <a:r>
                        <a:rPr lang="el-GR" sz="1600">
                          <a:latin typeface="Times New Roman" pitchFamily="18" charset="0"/>
                          <a:ea typeface="Times New Roman"/>
                          <a:cs typeface="Times New Roman" pitchFamily="18" charset="0"/>
                        </a:rPr>
                        <a:t>4.68</a:t>
                      </a:r>
                      <a:r>
                        <a:rPr lang="tr-TR" sz="1600">
                          <a:latin typeface="Times New Roman" pitchFamily="18" charset="0"/>
                          <a:ea typeface="Times New Roman"/>
                          <a:cs typeface="Times New Roman" pitchFamily="18" charset="0"/>
                        </a:rPr>
                        <a:t> ± 0</a:t>
                      </a:r>
                      <a:r>
                        <a:rPr lang="el-GR" sz="1600">
                          <a:latin typeface="Times New Roman" pitchFamily="18" charset="0"/>
                          <a:ea typeface="Times New Roman"/>
                          <a:cs typeface="Times New Roman" pitchFamily="18" charset="0"/>
                        </a:rPr>
                        <a:t>.12</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a:noFill/>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0</a:t>
                      </a:r>
                      <a:r>
                        <a:rPr lang="el-GR" sz="1600">
                          <a:latin typeface="Times New Roman" pitchFamily="18" charset="0"/>
                          <a:ea typeface="Times New Roman"/>
                          <a:cs typeface="Times New Roman" pitchFamily="18" charset="0"/>
                        </a:rPr>
                        <a:t>.00</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a:noFill/>
                    </a:lnB>
                  </a:tcPr>
                </a:tc>
                <a:tc>
                  <a:txBody>
                    <a:bodyPr/>
                    <a:lstStyle/>
                    <a:p>
                      <a:pPr algn="ctr">
                        <a:lnSpc>
                          <a:spcPct val="200000"/>
                        </a:lnSpc>
                        <a:spcBef>
                          <a:spcPts val="200"/>
                        </a:spcBef>
                        <a:spcAft>
                          <a:spcPts val="0"/>
                        </a:spcAft>
                      </a:pPr>
                      <a:r>
                        <a:rPr lang="tr-TR" sz="1600">
                          <a:latin typeface="Times New Roman" pitchFamily="18" charset="0"/>
                          <a:ea typeface="Times New Roman"/>
                          <a:cs typeface="Times New Roman" pitchFamily="18" charset="0"/>
                        </a:rPr>
                        <a:t>0</a:t>
                      </a:r>
                      <a:r>
                        <a:rPr lang="el-GR" sz="1600">
                          <a:latin typeface="Times New Roman" pitchFamily="18" charset="0"/>
                          <a:ea typeface="Times New Roman"/>
                          <a:cs typeface="Times New Roman" pitchFamily="18" charset="0"/>
                        </a:rPr>
                        <a:t>.95</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a:noFill/>
                    </a:lnB>
                  </a:tcPr>
                </a:tc>
              </a:tr>
              <a:tr h="215900">
                <a:tc>
                  <a:txBody>
                    <a:bodyPr/>
                    <a:lstStyle/>
                    <a:p>
                      <a:pPr>
                        <a:lnSpc>
                          <a:spcPct val="200000"/>
                        </a:lnSpc>
                        <a:spcBef>
                          <a:spcPts val="200"/>
                        </a:spcBef>
                        <a:spcAft>
                          <a:spcPts val="0"/>
                        </a:spcAft>
                      </a:pPr>
                      <a:r>
                        <a:rPr lang="tr-TR" sz="1600">
                          <a:latin typeface="Times New Roman" pitchFamily="18" charset="0"/>
                          <a:ea typeface="Times New Roman"/>
                          <a:cs typeface="Times New Roman" pitchFamily="18" charset="0"/>
                        </a:rPr>
                        <a:t>Motivasyonel genel ustalık</a:t>
                      </a:r>
                    </a:p>
                  </a:txBody>
                  <a:tcPr marL="36195" marR="3619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200000"/>
                        </a:lnSpc>
                        <a:spcBef>
                          <a:spcPts val="200"/>
                        </a:spcBef>
                        <a:spcAft>
                          <a:spcPts val="0"/>
                        </a:spcAft>
                      </a:pPr>
                      <a:r>
                        <a:rPr lang="el-GR" sz="1600">
                          <a:latin typeface="Times New Roman" pitchFamily="18" charset="0"/>
                          <a:ea typeface="Times New Roman"/>
                          <a:cs typeface="Times New Roman" pitchFamily="18" charset="0"/>
                        </a:rPr>
                        <a:t>6.16</a:t>
                      </a:r>
                      <a:r>
                        <a:rPr lang="tr-TR" sz="1600">
                          <a:latin typeface="Times New Roman" pitchFamily="18" charset="0"/>
                          <a:ea typeface="Times New Roman"/>
                          <a:cs typeface="Times New Roman" pitchFamily="18" charset="0"/>
                        </a:rPr>
                        <a:t> ± 0</a:t>
                      </a:r>
                      <a:r>
                        <a:rPr lang="el-GR" sz="1600">
                          <a:latin typeface="Times New Roman" pitchFamily="18" charset="0"/>
                          <a:ea typeface="Times New Roman"/>
                          <a:cs typeface="Times New Roman" pitchFamily="18" charset="0"/>
                        </a:rPr>
                        <a:t>.13</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200000"/>
                        </a:lnSpc>
                        <a:spcBef>
                          <a:spcPts val="200"/>
                        </a:spcBef>
                        <a:spcAft>
                          <a:spcPts val="0"/>
                        </a:spcAft>
                      </a:pPr>
                      <a:r>
                        <a:rPr lang="el-GR" sz="1600">
                          <a:latin typeface="Times New Roman" pitchFamily="18" charset="0"/>
                          <a:ea typeface="Times New Roman"/>
                          <a:cs typeface="Times New Roman" pitchFamily="18" charset="0"/>
                        </a:rPr>
                        <a:t>5.95</a:t>
                      </a:r>
                      <a:r>
                        <a:rPr lang="tr-TR" sz="1600">
                          <a:latin typeface="Times New Roman" pitchFamily="18" charset="0"/>
                          <a:ea typeface="Times New Roman"/>
                          <a:cs typeface="Times New Roman" pitchFamily="18" charset="0"/>
                        </a:rPr>
                        <a:t> ± 0</a:t>
                      </a:r>
                      <a:r>
                        <a:rPr lang="el-GR" sz="1600">
                          <a:latin typeface="Times New Roman" pitchFamily="18" charset="0"/>
                          <a:ea typeface="Times New Roman"/>
                          <a:cs typeface="Times New Roman" pitchFamily="18" charset="0"/>
                        </a:rPr>
                        <a:t>.09</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200000"/>
                        </a:lnSpc>
                        <a:spcBef>
                          <a:spcPts val="200"/>
                        </a:spcBef>
                        <a:spcAft>
                          <a:spcPts val="0"/>
                        </a:spcAft>
                      </a:pPr>
                      <a:r>
                        <a:rPr lang="el-GR" sz="1600">
                          <a:latin typeface="Times New Roman" pitchFamily="18" charset="0"/>
                          <a:ea typeface="Times New Roman"/>
                          <a:cs typeface="Times New Roman" pitchFamily="18" charset="0"/>
                        </a:rPr>
                        <a:t>1.71</a:t>
                      </a:r>
                      <a:endParaRPr lang="tr-TR" sz="1600">
                        <a:latin typeface="Times New Roman" pitchFamily="18" charset="0"/>
                        <a:ea typeface="Times New Roman"/>
                        <a:cs typeface="Times New Roman" pitchFamily="18" charset="0"/>
                      </a:endParaRPr>
                    </a:p>
                  </a:txBody>
                  <a:tcPr marL="36195" marR="3619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200000"/>
                        </a:lnSpc>
                        <a:spcBef>
                          <a:spcPts val="200"/>
                        </a:spcBef>
                        <a:spcAft>
                          <a:spcPts val="0"/>
                        </a:spcAft>
                      </a:pPr>
                      <a:r>
                        <a:rPr lang="tr-TR" sz="1600" dirty="0">
                          <a:latin typeface="Times New Roman" pitchFamily="18" charset="0"/>
                          <a:ea typeface="Times New Roman"/>
                          <a:cs typeface="Times New Roman" pitchFamily="18" charset="0"/>
                        </a:rPr>
                        <a:t>0</a:t>
                      </a:r>
                      <a:r>
                        <a:rPr lang="el-GR" sz="1600" dirty="0">
                          <a:latin typeface="Times New Roman" pitchFamily="18" charset="0"/>
                          <a:ea typeface="Times New Roman"/>
                          <a:cs typeface="Times New Roman" pitchFamily="18" charset="0"/>
                        </a:rPr>
                        <a:t>.19</a:t>
                      </a:r>
                      <a:endParaRPr lang="tr-TR" sz="1600" dirty="0">
                        <a:latin typeface="Times New Roman" pitchFamily="18" charset="0"/>
                        <a:ea typeface="Times New Roman"/>
                        <a:cs typeface="Times New Roman" pitchFamily="18" charset="0"/>
                      </a:endParaRPr>
                    </a:p>
                  </a:txBody>
                  <a:tcPr marL="36195" marR="36195"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251520" y="1666543"/>
            <a:ext cx="8712968"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2000" dirty="0">
                <a:latin typeface="Times New Roman" pitchFamily="18" charset="0"/>
                <a:cs typeface="Times New Roman" pitchFamily="18" charset="0"/>
              </a:rPr>
              <a:t>MANOVA sonuçları incelendiğinde ise (Tablo 2), spor geçmişleri 6–10 yıl arasında değişen futbolcuların 1–5 yıl arasında değişen futbolculara oranla </a:t>
            </a:r>
            <a:r>
              <a:rPr lang="tr-TR" sz="2000" dirty="0" err="1">
                <a:latin typeface="Times New Roman" pitchFamily="18" charset="0"/>
                <a:cs typeface="Times New Roman" pitchFamily="18" charset="0"/>
              </a:rPr>
              <a:t>motivasyonel</a:t>
            </a:r>
            <a:r>
              <a:rPr lang="tr-TR" sz="2000" dirty="0">
                <a:latin typeface="Times New Roman" pitchFamily="18" charset="0"/>
                <a:cs typeface="Times New Roman" pitchFamily="18" charset="0"/>
              </a:rPr>
              <a:t> özel imgelemeyi anlamlı düzeyde daha fazla kullandıkları gözlendi (Wilks’ </a:t>
            </a:r>
            <a:r>
              <a:rPr lang="tr-TR" sz="2000" dirty="0" err="1">
                <a:latin typeface="Times New Roman" pitchFamily="18" charset="0"/>
                <a:cs typeface="Times New Roman" pitchFamily="18" charset="0"/>
              </a:rPr>
              <a:t>Lambda</a:t>
            </a:r>
            <a:r>
              <a:rPr lang="tr-TR" sz="2000" dirty="0">
                <a:latin typeface="Times New Roman" pitchFamily="18" charset="0"/>
                <a:cs typeface="Times New Roman" pitchFamily="18" charset="0"/>
              </a:rPr>
              <a:t>= 0.87; F(</a:t>
            </a:r>
            <a:r>
              <a:rPr lang="tr-TR" sz="2000" baseline="-25000" dirty="0">
                <a:latin typeface="Times New Roman" pitchFamily="18" charset="0"/>
                <a:cs typeface="Times New Roman" pitchFamily="18" charset="0"/>
              </a:rPr>
              <a:t>4,124</a:t>
            </a:r>
            <a:r>
              <a:rPr lang="tr-TR" sz="2000" dirty="0">
                <a:latin typeface="Times New Roman" pitchFamily="18" charset="0"/>
                <a:cs typeface="Times New Roman" pitchFamily="18" charset="0"/>
              </a:rPr>
              <a:t>)= 4.59, p&lt;0.05).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Tablo 2. </a:t>
            </a:r>
            <a:r>
              <a:rPr kumimoji="0" lang="tr-T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Futbolcuların özellikleri ile imgeleme alt boyutları arasındaki çok yönlü varyans analiz değerleri (</a:t>
            </a:r>
            <a:r>
              <a:rPr kumimoji="0" lang="tr-TR"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Ort</a:t>
            </a:r>
            <a:r>
              <a:rPr kumimoji="0" lang="tr-T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SS)</a:t>
            </a: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YORUM (SONUÇ) NEDİR ?</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Yorum, bulgulara, araştırma amaçları doğrultusunda verilen anlamdır.</a:t>
            </a:r>
          </a:p>
          <a:p>
            <a:endParaRPr lang="tr-TR" dirty="0" smtClean="0"/>
          </a:p>
          <a:p>
            <a:r>
              <a:rPr lang="tr-TR" dirty="0" smtClean="0"/>
              <a:t>Araştırma bulgularının yorumlanması kaçınılmazdır.</a:t>
            </a:r>
          </a:p>
          <a:p>
            <a:endParaRPr lang="tr-TR" dirty="0" smtClean="0"/>
          </a:p>
          <a:p>
            <a:r>
              <a:rPr lang="tr-TR" dirty="0" smtClean="0"/>
              <a:t>Uygun bir yorumla bütünleşmeyen bulgular, araştırma problemine çözüm önerisi getiremez.</a:t>
            </a:r>
          </a:p>
          <a:p>
            <a:endParaRPr lang="tr-TR" dirty="0" smtClean="0"/>
          </a:p>
          <a:p>
            <a:r>
              <a:rPr lang="tr-TR" dirty="0" smtClean="0"/>
              <a:t>Bu anlamda yorum, araştırmacının gözünde bulgularla pro</a:t>
            </a:r>
            <a:r>
              <a:rPr lang="tr-TR" i="1" dirty="0" smtClean="0"/>
              <a:t>blem çözümüne tutulmaya çalışılan “ışık”tır</a:t>
            </a:r>
            <a:r>
              <a:rPr lang="tr-TR" dirty="0" smtClean="0"/>
              <a:t>.</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Yorumda, araştırmanın sınırlıkları mutlaka dikkate alınmalıdır. </a:t>
            </a:r>
          </a:p>
          <a:p>
            <a:endParaRPr lang="tr-TR" dirty="0" smtClean="0"/>
          </a:p>
          <a:p>
            <a:r>
              <a:rPr lang="tr-TR" dirty="0" smtClean="0"/>
              <a:t>Bulgular, ancak belirlenen sınırlıklar içinde bir anlam taşır. </a:t>
            </a:r>
          </a:p>
          <a:p>
            <a:endParaRPr lang="tr-TR" dirty="0" smtClean="0"/>
          </a:p>
          <a:p>
            <a:r>
              <a:rPr lang="tr-TR" dirty="0" smtClean="0"/>
              <a:t>Onlara anlam yüklemeden önce, bu sınırlıkların bir kez daha gözden geçirilmesinde yarar vardır.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1143000"/>
          </a:xfrm>
        </p:spPr>
        <p:txBody>
          <a:bodyPr/>
          <a:lstStyle/>
          <a:p>
            <a:r>
              <a:rPr lang="tr-TR" dirty="0" smtClean="0"/>
              <a:t>YORUM TÜRLERİ</a:t>
            </a:r>
            <a:endParaRPr lang="tr-TR" dirty="0"/>
          </a:p>
        </p:txBody>
      </p:sp>
      <p:sp>
        <p:nvSpPr>
          <p:cNvPr id="3" name="2 İçerik Yer Tutucusu"/>
          <p:cNvSpPr>
            <a:spLocks noGrp="1"/>
          </p:cNvSpPr>
          <p:nvPr>
            <p:ph idx="1"/>
          </p:nvPr>
        </p:nvSpPr>
        <p:spPr>
          <a:xfrm>
            <a:off x="179512" y="1412776"/>
            <a:ext cx="8712968" cy="4525963"/>
          </a:xfrm>
        </p:spPr>
        <p:txBody>
          <a:bodyPr>
            <a:normAutofit fontScale="92500"/>
          </a:bodyPr>
          <a:lstStyle/>
          <a:p>
            <a:r>
              <a:rPr lang="tr-TR" dirty="0" smtClean="0"/>
              <a:t>Araştırma bulguları, iç ve dış olmak üzere ikiye ayrılır.</a:t>
            </a:r>
          </a:p>
          <a:p>
            <a:r>
              <a:rPr lang="tr-TR" dirty="0" smtClean="0"/>
              <a:t>İç yorum, verilerin çözümlenmesi ile edilen bulguların kendi içinde yapılan değerlendirilmesidir. Bu yönüyle iç yorum mekanik bir süreçtir. </a:t>
            </a:r>
          </a:p>
          <a:p>
            <a:r>
              <a:rPr lang="tr-TR" dirty="0" smtClean="0"/>
              <a:t>Örneğin; iki değişken arasında bulunan korelasyon katsayısının gruplarının karşılaştırılması sonucu elde edilen F ve t oranlarının anlamlı sayılıp sayılmayacaklarının karşılaştırılması birer iç yorumdur.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1156</Words>
  <Application>Microsoft Office PowerPoint</Application>
  <PresentationFormat>Ekran Gösterisi (4:3)</PresentationFormat>
  <Paragraphs>136</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Slayt 1</vt:lpstr>
      <vt:lpstr>BULGULAR NEDİR ?</vt:lpstr>
      <vt:lpstr>BULGU TÜRLERİ</vt:lpstr>
      <vt:lpstr>Slayt 4</vt:lpstr>
      <vt:lpstr>BULGULARIN SUNUMU</vt:lpstr>
      <vt:lpstr>BULGULARIN SUNUMU</vt:lpstr>
      <vt:lpstr>YORUM (SONUÇ) NEDİR ?</vt:lpstr>
      <vt:lpstr>Slayt 8</vt:lpstr>
      <vt:lpstr>YORUM TÜRLERİ</vt:lpstr>
      <vt:lpstr>Slayt 10</vt:lpstr>
      <vt:lpstr>YORUMLARIN (SONUÇ) SUNUMU</vt:lpstr>
      <vt:lpstr>Slayt 12</vt:lpstr>
      <vt:lpstr>Slayt 13</vt:lpstr>
      <vt:lpstr>YORUMLAMA ÖRNEĞİ</vt:lpstr>
      <vt:lpstr>YORUMLAMA ÖRNEĞİ</vt:lpstr>
      <vt:lpstr>Etik</vt:lpstr>
      <vt:lpstr>Bilimsel Araştırma Yapan İnsanların Sahip Olması Gereken Özellikler</vt:lpstr>
      <vt:lpstr>Bilimsel Çalışmalarda Karşılaşılan  Sorunlar</vt:lpstr>
      <vt:lpstr>Bilimsel Çalışmalarda Karşılaşılan  Sorunlar</vt:lpstr>
      <vt:lpstr>Bilim Dünyasında En Sık Görülen Etik Dışı Davranışlar</vt:lpstr>
      <vt:lpstr>Bilim Dünyasında En Sık Görülen Etik Dışı Davranışlar</vt:lpstr>
      <vt:lpstr>Bilimde Etik Dışı Davranışın Başlıca Nedenleri</vt:lpstr>
      <vt:lpstr>Bilimsel Etiğe Aykırı Davranışların Önlenmesi İçin Yapılması Gerekenler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hbvneu</dc:creator>
  <cp:lastModifiedBy>hbvneu</cp:lastModifiedBy>
  <cp:revision>8</cp:revision>
  <dcterms:created xsi:type="dcterms:W3CDTF">2017-05-15T05:42:42Z</dcterms:created>
  <dcterms:modified xsi:type="dcterms:W3CDTF">2017-05-15T06:22:56Z</dcterms:modified>
</cp:coreProperties>
</file>