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87" r:id="rId1"/>
  </p:sldMasterIdLst>
  <p:notesMasterIdLst>
    <p:notesMasterId r:id="rId38"/>
  </p:notesMasterIdLst>
  <p:sldIdLst>
    <p:sldId id="256" r:id="rId2"/>
    <p:sldId id="257" r:id="rId3"/>
    <p:sldId id="258" r:id="rId4"/>
    <p:sldId id="259" r:id="rId5"/>
    <p:sldId id="260" r:id="rId6"/>
    <p:sldId id="261" r:id="rId7"/>
    <p:sldId id="262" r:id="rId8"/>
    <p:sldId id="263" r:id="rId9"/>
    <p:sldId id="293" r:id="rId10"/>
    <p:sldId id="264" r:id="rId11"/>
    <p:sldId id="265" r:id="rId12"/>
    <p:sldId id="266" r:id="rId13"/>
    <p:sldId id="267" r:id="rId14"/>
    <p:sldId id="268" r:id="rId15"/>
    <p:sldId id="269" r:id="rId16"/>
    <p:sldId id="270" r:id="rId17"/>
    <p:sldId id="271" r:id="rId18"/>
    <p:sldId id="285" r:id="rId19"/>
    <p:sldId id="286" r:id="rId20"/>
    <p:sldId id="287" r:id="rId21"/>
    <p:sldId id="288" r:id="rId22"/>
    <p:sldId id="289" r:id="rId23"/>
    <p:sldId id="290" r:id="rId24"/>
    <p:sldId id="291" r:id="rId25"/>
    <p:sldId id="292" r:id="rId26"/>
    <p:sldId id="272" r:id="rId27"/>
    <p:sldId id="273" r:id="rId28"/>
    <p:sldId id="274" r:id="rId29"/>
    <p:sldId id="275" r:id="rId30"/>
    <p:sldId id="277" r:id="rId31"/>
    <p:sldId id="278" r:id="rId32"/>
    <p:sldId id="279" r:id="rId33"/>
    <p:sldId id="280" r:id="rId34"/>
    <p:sldId id="281" r:id="rId35"/>
    <p:sldId id="282" r:id="rId36"/>
    <p:sldId id="283" r:id="rId3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6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1470"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0A915BD-F55D-4CAA-B710-078D48087E46}" type="datetimeFigureOut">
              <a:rPr lang="tr-TR"/>
              <a:pPr>
                <a:defRPr/>
              </a:pPr>
              <a:t>9.11.2019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362058B-474E-43E7-9701-15949E2262F3}" type="slidenum">
              <a:rPr lang="tr-TR"/>
              <a:pPr>
                <a:defRPr/>
              </a:pPr>
              <a:t>‹#›</a:t>
            </a:fld>
            <a:endParaRPr lang="tr-TR"/>
          </a:p>
        </p:txBody>
      </p:sp>
    </p:spTree>
    <p:extLst>
      <p:ext uri="{BB962C8B-B14F-4D97-AF65-F5344CB8AC3E}">
        <p14:creationId xmlns:p14="http://schemas.microsoft.com/office/powerpoint/2010/main" val="9844678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pPr>
              <a:defRPr/>
            </a:pPr>
            <a:endParaRPr lang="tr-TR" alt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lt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pPr>
              <a:defRPr/>
            </a:pPr>
            <a:fld id="{DDA3BAAF-C052-435B-83DF-86D4635B37B6}" type="slidenum">
              <a:rPr lang="tr-TR" altLang="tr-TR" smtClean="0"/>
              <a:pPr>
                <a:defRPr/>
              </a:pPr>
              <a:t>‹#›</a:t>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pPr>
              <a:defRPr/>
            </a:pPr>
            <a:endParaRPr lang="tr-TR" altLang="tr-TR"/>
          </a:p>
        </p:txBody>
      </p:sp>
      <p:sp>
        <p:nvSpPr>
          <p:cNvPr id="5" name="4 Altbilgi Yer Tutucusu"/>
          <p:cNvSpPr>
            <a:spLocks noGrp="1"/>
          </p:cNvSpPr>
          <p:nvPr>
            <p:ph type="ftr" sz="quarter" idx="11"/>
          </p:nvPr>
        </p:nvSpPr>
        <p:spPr/>
        <p:txBody>
          <a:bodyPr/>
          <a:lstStyle>
            <a:extLst/>
          </a:lstStyle>
          <a:p>
            <a:pPr>
              <a:defRPr/>
            </a:pPr>
            <a:endParaRPr lang="tr-TR" altLang="tr-TR"/>
          </a:p>
        </p:txBody>
      </p:sp>
      <p:sp>
        <p:nvSpPr>
          <p:cNvPr id="6" name="5 Slayt Numarası Yer Tutucusu"/>
          <p:cNvSpPr>
            <a:spLocks noGrp="1"/>
          </p:cNvSpPr>
          <p:nvPr>
            <p:ph type="sldNum" sz="quarter" idx="12"/>
          </p:nvPr>
        </p:nvSpPr>
        <p:spPr/>
        <p:txBody>
          <a:bodyPr/>
          <a:lstStyle>
            <a:extLst/>
          </a:lstStyle>
          <a:p>
            <a:pPr>
              <a:defRPr/>
            </a:pPr>
            <a:fld id="{D515139C-AEF4-430D-9AB7-D7C739AAF999}" type="slidenum">
              <a:rPr lang="tr-TR" altLang="tr-TR" smtClean="0"/>
              <a:pPr>
                <a:defRPr/>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pPr>
              <a:defRPr/>
            </a:pPr>
            <a:endParaRPr lang="tr-TR" altLang="tr-TR"/>
          </a:p>
        </p:txBody>
      </p:sp>
      <p:sp>
        <p:nvSpPr>
          <p:cNvPr id="5" name="4 Altbilgi Yer Tutucusu"/>
          <p:cNvSpPr>
            <a:spLocks noGrp="1"/>
          </p:cNvSpPr>
          <p:nvPr>
            <p:ph type="ftr" sz="quarter" idx="11"/>
          </p:nvPr>
        </p:nvSpPr>
        <p:spPr/>
        <p:txBody>
          <a:bodyPr/>
          <a:lstStyle>
            <a:extLst/>
          </a:lstStyle>
          <a:p>
            <a:pPr>
              <a:defRPr/>
            </a:pPr>
            <a:endParaRPr lang="tr-TR" altLang="tr-TR"/>
          </a:p>
        </p:txBody>
      </p:sp>
      <p:sp>
        <p:nvSpPr>
          <p:cNvPr id="6" name="5 Slayt Numarası Yer Tutucusu"/>
          <p:cNvSpPr>
            <a:spLocks noGrp="1"/>
          </p:cNvSpPr>
          <p:nvPr>
            <p:ph type="sldNum" sz="quarter" idx="12"/>
          </p:nvPr>
        </p:nvSpPr>
        <p:spPr/>
        <p:txBody>
          <a:bodyPr/>
          <a:lstStyle>
            <a:extLst/>
          </a:lstStyle>
          <a:p>
            <a:pPr>
              <a:defRPr/>
            </a:pPr>
            <a:fld id="{1E1538EE-CE92-4DBE-AAC6-962FE204EFA5}" type="slidenum">
              <a:rPr lang="tr-TR" altLang="tr-TR" smtClean="0"/>
              <a:pPr>
                <a:defRPr/>
              </a:pPr>
              <a:t>‹#›</a:t>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pPr>
              <a:defRPr/>
            </a:pPr>
            <a:endParaRPr lang="tr-TR" altLang="tr-TR"/>
          </a:p>
        </p:txBody>
      </p:sp>
      <p:sp>
        <p:nvSpPr>
          <p:cNvPr id="5" name="4 Altbilgi Yer Tutucusu"/>
          <p:cNvSpPr>
            <a:spLocks noGrp="1"/>
          </p:cNvSpPr>
          <p:nvPr>
            <p:ph type="ftr" sz="quarter" idx="11"/>
          </p:nvPr>
        </p:nvSpPr>
        <p:spPr/>
        <p:txBody>
          <a:bodyPr/>
          <a:lstStyle>
            <a:extLst/>
          </a:lstStyle>
          <a:p>
            <a:pPr>
              <a:defRPr/>
            </a:pPr>
            <a:endParaRPr lang="tr-TR" altLang="tr-TR"/>
          </a:p>
        </p:txBody>
      </p:sp>
      <p:sp>
        <p:nvSpPr>
          <p:cNvPr id="6" name="5 Slayt Numarası Yer Tutucusu"/>
          <p:cNvSpPr>
            <a:spLocks noGrp="1"/>
          </p:cNvSpPr>
          <p:nvPr>
            <p:ph type="sldNum" sz="quarter" idx="12"/>
          </p:nvPr>
        </p:nvSpPr>
        <p:spPr/>
        <p:txBody>
          <a:bodyPr/>
          <a:lstStyle>
            <a:extLst/>
          </a:lstStyle>
          <a:p>
            <a:pPr>
              <a:defRPr/>
            </a:pPr>
            <a:fld id="{7FBAEC8E-346F-484E-A370-6A80FFB1408E}" type="slidenum">
              <a:rPr lang="tr-TR" altLang="tr-TR" smtClean="0"/>
              <a:pPr>
                <a:defRPr/>
              </a:pPr>
              <a:t>‹#›</a:t>
            </a:fld>
            <a:endParaRPr lang="tr-TR" alt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pPr>
              <a:defRPr/>
            </a:pPr>
            <a:endParaRPr lang="tr-TR" altLang="tr-TR"/>
          </a:p>
        </p:txBody>
      </p:sp>
      <p:sp>
        <p:nvSpPr>
          <p:cNvPr id="5" name="4 Altbilgi Yer Tutucusu"/>
          <p:cNvSpPr>
            <a:spLocks noGrp="1"/>
          </p:cNvSpPr>
          <p:nvPr>
            <p:ph type="ftr" sz="quarter" idx="11"/>
          </p:nvPr>
        </p:nvSpPr>
        <p:spPr/>
        <p:txBody>
          <a:bodyPr/>
          <a:lstStyle>
            <a:extLst/>
          </a:lstStyle>
          <a:p>
            <a:pPr>
              <a:defRPr/>
            </a:pPr>
            <a:endParaRPr lang="tr-TR" altLang="tr-TR"/>
          </a:p>
        </p:txBody>
      </p:sp>
      <p:sp>
        <p:nvSpPr>
          <p:cNvPr id="6" name="5 Slayt Numarası Yer Tutucusu"/>
          <p:cNvSpPr>
            <a:spLocks noGrp="1"/>
          </p:cNvSpPr>
          <p:nvPr>
            <p:ph type="sldNum" sz="quarter" idx="12"/>
          </p:nvPr>
        </p:nvSpPr>
        <p:spPr/>
        <p:txBody>
          <a:bodyPr/>
          <a:lstStyle>
            <a:extLst/>
          </a:lstStyle>
          <a:p>
            <a:pPr>
              <a:defRPr/>
            </a:pPr>
            <a:fld id="{CD2996EC-7D5C-43FB-A1AF-9918BB21E8D4}" type="slidenum">
              <a:rPr lang="tr-TR" altLang="tr-TR" smtClean="0"/>
              <a:pPr>
                <a:defRPr/>
              </a:pPr>
              <a:t>‹#›</a:t>
            </a:fld>
            <a:endParaRPr lang="tr-TR" alt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pPr>
              <a:defRPr/>
            </a:pPr>
            <a:endParaRPr lang="tr-TR" altLang="tr-TR"/>
          </a:p>
        </p:txBody>
      </p:sp>
      <p:sp>
        <p:nvSpPr>
          <p:cNvPr id="6" name="5 Altbilgi Yer Tutucusu"/>
          <p:cNvSpPr>
            <a:spLocks noGrp="1"/>
          </p:cNvSpPr>
          <p:nvPr>
            <p:ph type="ftr" sz="quarter" idx="11"/>
          </p:nvPr>
        </p:nvSpPr>
        <p:spPr/>
        <p:txBody>
          <a:bodyPr/>
          <a:lstStyle>
            <a:extLst/>
          </a:lstStyle>
          <a:p>
            <a:pPr>
              <a:defRPr/>
            </a:pPr>
            <a:endParaRPr lang="tr-TR" altLang="tr-TR"/>
          </a:p>
        </p:txBody>
      </p:sp>
      <p:sp>
        <p:nvSpPr>
          <p:cNvPr id="7" name="6 Slayt Numarası Yer Tutucusu"/>
          <p:cNvSpPr>
            <a:spLocks noGrp="1"/>
          </p:cNvSpPr>
          <p:nvPr>
            <p:ph type="sldNum" sz="quarter" idx="12"/>
          </p:nvPr>
        </p:nvSpPr>
        <p:spPr/>
        <p:txBody>
          <a:bodyPr/>
          <a:lstStyle>
            <a:extLst/>
          </a:lstStyle>
          <a:p>
            <a:pPr>
              <a:defRPr/>
            </a:pPr>
            <a:fld id="{E79D7F02-FEBA-4E01-9179-5A28752C5907}" type="slidenum">
              <a:rPr lang="tr-TR" altLang="tr-TR" smtClean="0"/>
              <a:pPr>
                <a:defRPr/>
              </a:pPr>
              <a:t>‹#›</a:t>
            </a:fld>
            <a:endParaRPr lang="tr-TR" alt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pPr>
              <a:defRPr/>
            </a:pPr>
            <a:endParaRPr lang="tr-TR" altLang="tr-TR"/>
          </a:p>
        </p:txBody>
      </p:sp>
      <p:sp>
        <p:nvSpPr>
          <p:cNvPr id="8" name="7 Altbilgi Yer Tutucusu"/>
          <p:cNvSpPr>
            <a:spLocks noGrp="1"/>
          </p:cNvSpPr>
          <p:nvPr>
            <p:ph type="ftr" sz="quarter" idx="11"/>
          </p:nvPr>
        </p:nvSpPr>
        <p:spPr/>
        <p:txBody>
          <a:bodyPr/>
          <a:lstStyle>
            <a:extLst/>
          </a:lstStyle>
          <a:p>
            <a:pPr>
              <a:defRPr/>
            </a:pPr>
            <a:endParaRPr lang="tr-TR" altLang="tr-TR"/>
          </a:p>
        </p:txBody>
      </p:sp>
      <p:sp>
        <p:nvSpPr>
          <p:cNvPr id="9" name="8 Slayt Numarası Yer Tutucusu"/>
          <p:cNvSpPr>
            <a:spLocks noGrp="1"/>
          </p:cNvSpPr>
          <p:nvPr>
            <p:ph type="sldNum" sz="quarter" idx="12"/>
          </p:nvPr>
        </p:nvSpPr>
        <p:spPr/>
        <p:txBody>
          <a:bodyPr/>
          <a:lstStyle>
            <a:extLst/>
          </a:lstStyle>
          <a:p>
            <a:pPr>
              <a:defRPr/>
            </a:pPr>
            <a:fld id="{BFEF70D4-0935-49B5-83F8-6E1AF258406A}" type="slidenum">
              <a:rPr lang="tr-TR" altLang="tr-TR" smtClean="0"/>
              <a:pPr>
                <a:defRPr/>
              </a:pPr>
              <a:t>‹#›</a:t>
            </a:fld>
            <a:endParaRPr lang="tr-TR" alt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pPr>
              <a:defRPr/>
            </a:pPr>
            <a:endParaRPr lang="tr-TR" altLang="tr-TR"/>
          </a:p>
        </p:txBody>
      </p:sp>
      <p:sp>
        <p:nvSpPr>
          <p:cNvPr id="4" name="3 Altbilgi Yer Tutucusu"/>
          <p:cNvSpPr>
            <a:spLocks noGrp="1"/>
          </p:cNvSpPr>
          <p:nvPr>
            <p:ph type="ftr" sz="quarter" idx="11"/>
          </p:nvPr>
        </p:nvSpPr>
        <p:spPr/>
        <p:txBody>
          <a:bodyPr/>
          <a:lstStyle>
            <a:extLst/>
          </a:lstStyle>
          <a:p>
            <a:pPr>
              <a:defRPr/>
            </a:pPr>
            <a:endParaRPr lang="tr-TR" altLang="tr-TR"/>
          </a:p>
        </p:txBody>
      </p:sp>
      <p:sp>
        <p:nvSpPr>
          <p:cNvPr id="5" name="4 Slayt Numarası Yer Tutucusu"/>
          <p:cNvSpPr>
            <a:spLocks noGrp="1"/>
          </p:cNvSpPr>
          <p:nvPr>
            <p:ph type="sldNum" sz="quarter" idx="12"/>
          </p:nvPr>
        </p:nvSpPr>
        <p:spPr/>
        <p:txBody>
          <a:bodyPr/>
          <a:lstStyle>
            <a:extLst/>
          </a:lstStyle>
          <a:p>
            <a:pPr>
              <a:defRPr/>
            </a:pPr>
            <a:fld id="{C458565E-7225-4179-8814-F27F3533B62A}" type="slidenum">
              <a:rPr lang="tr-TR" altLang="tr-TR" smtClean="0"/>
              <a:pPr>
                <a:defRPr/>
              </a:pPr>
              <a:t>‹#›</a:t>
            </a:fld>
            <a:endParaRPr lang="tr-TR" alt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pPr>
              <a:defRPr/>
            </a:pPr>
            <a:endParaRPr lang="tr-TR" altLang="tr-TR"/>
          </a:p>
        </p:txBody>
      </p:sp>
      <p:sp>
        <p:nvSpPr>
          <p:cNvPr id="3" name="2 Altbilgi Yer Tutucusu"/>
          <p:cNvSpPr>
            <a:spLocks noGrp="1"/>
          </p:cNvSpPr>
          <p:nvPr>
            <p:ph type="ftr" sz="quarter" idx="11"/>
          </p:nvPr>
        </p:nvSpPr>
        <p:spPr/>
        <p:txBody>
          <a:bodyPr/>
          <a:lstStyle>
            <a:extLst/>
          </a:lstStyle>
          <a:p>
            <a:pPr>
              <a:defRPr/>
            </a:pPr>
            <a:endParaRPr lang="tr-TR" altLang="tr-TR"/>
          </a:p>
        </p:txBody>
      </p:sp>
      <p:sp>
        <p:nvSpPr>
          <p:cNvPr id="4" name="3 Slayt Numarası Yer Tutucusu"/>
          <p:cNvSpPr>
            <a:spLocks noGrp="1"/>
          </p:cNvSpPr>
          <p:nvPr>
            <p:ph type="sldNum" sz="quarter" idx="12"/>
          </p:nvPr>
        </p:nvSpPr>
        <p:spPr/>
        <p:txBody>
          <a:bodyPr/>
          <a:lstStyle>
            <a:extLst/>
          </a:lstStyle>
          <a:p>
            <a:pPr>
              <a:defRPr/>
            </a:pPr>
            <a:fld id="{7D169D29-7DC0-4292-B144-D1349E10E4A1}" type="slidenum">
              <a:rPr lang="tr-TR" altLang="tr-TR" smtClean="0"/>
              <a:pPr>
                <a:defRPr/>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pPr>
              <a:defRPr/>
            </a:pPr>
            <a:endParaRPr lang="tr-TR" altLang="tr-TR"/>
          </a:p>
        </p:txBody>
      </p:sp>
      <p:sp>
        <p:nvSpPr>
          <p:cNvPr id="6" name="5 Altbilgi Yer Tutucusu"/>
          <p:cNvSpPr>
            <a:spLocks noGrp="1"/>
          </p:cNvSpPr>
          <p:nvPr>
            <p:ph type="ftr" sz="quarter" idx="11"/>
          </p:nvPr>
        </p:nvSpPr>
        <p:spPr/>
        <p:txBody>
          <a:bodyPr/>
          <a:lstStyle>
            <a:extLst/>
          </a:lstStyle>
          <a:p>
            <a:pPr>
              <a:defRPr/>
            </a:pPr>
            <a:endParaRPr lang="tr-TR" altLang="tr-TR"/>
          </a:p>
        </p:txBody>
      </p:sp>
      <p:sp>
        <p:nvSpPr>
          <p:cNvPr id="7" name="6 Slayt Numarası Yer Tutucusu"/>
          <p:cNvSpPr>
            <a:spLocks noGrp="1"/>
          </p:cNvSpPr>
          <p:nvPr>
            <p:ph type="sldNum" sz="quarter" idx="12"/>
          </p:nvPr>
        </p:nvSpPr>
        <p:spPr/>
        <p:txBody>
          <a:bodyPr/>
          <a:lstStyle>
            <a:extLst/>
          </a:lstStyle>
          <a:p>
            <a:pPr>
              <a:defRPr/>
            </a:pPr>
            <a:fld id="{67ADDB99-1B5D-476A-AF68-229E4B0B929D}" type="slidenum">
              <a:rPr lang="tr-TR" altLang="tr-TR" smtClean="0"/>
              <a:pPr>
                <a:defRPr/>
              </a:pPr>
              <a:t>‹#›</a:t>
            </a:fld>
            <a:endParaRPr lang="tr-TR" alt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pPr>
              <a:defRPr/>
            </a:pPr>
            <a:endParaRPr lang="tr-TR" alt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tr-TR" alt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pPr>
              <a:defRPr/>
            </a:pPr>
            <a:fld id="{F8959723-1792-4F84-99C5-DC874540EE29}" type="slidenum">
              <a:rPr lang="tr-TR" altLang="tr-TR" smtClean="0"/>
              <a:pPr>
                <a:defRPr/>
              </a:pPr>
              <a:t>‹#›</a:t>
            </a:fld>
            <a:endParaRPr lang="tr-TR" alt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tr-TR" alt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tr-TR" alt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B06F271-5F86-4EC0-8D6A-3D8279CCD458}" type="slidenum">
              <a:rPr lang="tr-TR" altLang="tr-TR" smtClean="0"/>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1905000" y="1844824"/>
            <a:ext cx="5562600" cy="1440161"/>
          </a:xfrm>
        </p:spPr>
        <p:txBody>
          <a:bodyPr>
            <a:noAutofit/>
            <a:scene3d>
              <a:camera prst="orthographicFront"/>
              <a:lightRig rig="soft" dir="t"/>
            </a:scene3d>
          </a:bodyPr>
          <a:lstStyle/>
          <a:p>
            <a:pPr algn="ctr" fontAlgn="auto">
              <a:spcAft>
                <a:spcPts val="0"/>
              </a:spcAft>
              <a:defRPr/>
            </a:pPr>
            <a:r>
              <a:rPr lang="tr-TR" sz="3600" dirty="0">
                <a:solidFill>
                  <a:srgbClr val="FF0000"/>
                </a:solidFill>
              </a:rPr>
              <a:t>ACTION RESEARCH</a:t>
            </a:r>
            <a:br>
              <a:rPr lang="tr-TR" sz="3600" dirty="0">
                <a:solidFill>
                  <a:srgbClr val="FF0000"/>
                </a:solidFill>
              </a:rPr>
            </a:br>
            <a:r>
              <a:rPr lang="tr-TR" sz="3600" dirty="0">
                <a:solidFill>
                  <a:srgbClr val="FF0000"/>
                </a:solidFill>
              </a:rPr>
              <a:t/>
            </a:r>
            <a:br>
              <a:rPr lang="tr-TR" sz="3600" dirty="0">
                <a:solidFill>
                  <a:srgbClr val="FF0000"/>
                </a:solidFill>
              </a:rPr>
            </a:br>
            <a:r>
              <a:rPr lang="tr-TR" sz="3600" dirty="0">
                <a:solidFill>
                  <a:srgbClr val="FF0000"/>
                </a:solidFill>
              </a:rPr>
              <a:t>(EYLEM ARAŞTIRMASI)</a:t>
            </a:r>
          </a:p>
        </p:txBody>
      </p:sp>
      <p:sp>
        <p:nvSpPr>
          <p:cNvPr id="8195" name="Slayt Numarası Yer Tutucusu 1"/>
          <p:cNvSpPr>
            <a:spLocks noGrp="1"/>
          </p:cNvSpPr>
          <p:nvPr>
            <p:ph type="sldNum" sz="quarter" idx="12"/>
          </p:nvPr>
        </p:nvSpPr>
        <p:spPr>
          <a:noFill/>
          <a:ln>
            <a:miter lim="800000"/>
            <a:headEnd/>
            <a:tailEnd/>
          </a:ln>
        </p:spPr>
        <p:txBody>
          <a:bodyPr wrap="square" lIns="91440" tIns="45720" rIns="91440" bIns="45720" numCol="1" anchorCtr="0" compatLnSpc="1">
            <a:prstTxWarp prst="textNoShape">
              <a:avLst/>
            </a:prstTxWarp>
          </a:bodyPr>
          <a:lstStyle/>
          <a:p>
            <a:fld id="{CB59F996-B285-42FE-B095-E2FBCC08CB0B}" type="slidenum">
              <a:rPr lang="tr-TR" altLang="tr-TR"/>
              <a:pPr/>
              <a:t>1</a:t>
            </a:fld>
            <a:endParaRPr lang="tr-TR" alt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1196752"/>
            <a:ext cx="8147248" cy="5256584"/>
          </a:xfrm>
        </p:spPr>
        <p:txBody>
          <a:bodyPr>
            <a:normAutofit lnSpcReduction="10000"/>
          </a:bodyPr>
          <a:lstStyle/>
          <a:p>
            <a:pPr algn="just">
              <a:lnSpc>
                <a:spcPct val="90000"/>
              </a:lnSpc>
              <a:buNone/>
            </a:pPr>
            <a:r>
              <a:rPr lang="tr-TR" altLang="tr-TR" dirty="0" smtClean="0">
                <a:latin typeface="Times New Roman" pitchFamily="18" charset="0"/>
                <a:cs typeface="Times New Roman" pitchFamily="18" charset="0"/>
              </a:rPr>
              <a:t>		Eylem araştırması eğitim alanında bazı temel özelliklere sahiptir:</a:t>
            </a:r>
          </a:p>
          <a:p>
            <a:pPr algn="just">
              <a:lnSpc>
                <a:spcPct val="90000"/>
              </a:lnSpc>
              <a:buNone/>
            </a:pPr>
            <a:endParaRPr lang="tr-TR" altLang="tr-TR" dirty="0" smtClean="0">
              <a:latin typeface="Times New Roman" pitchFamily="18" charset="0"/>
              <a:cs typeface="Times New Roman" pitchFamily="18" charset="0"/>
            </a:endParaRPr>
          </a:p>
          <a:p>
            <a:pPr algn="just">
              <a:lnSpc>
                <a:spcPct val="90000"/>
              </a:lnSpc>
            </a:pPr>
            <a:r>
              <a:rPr lang="tr-TR" altLang="tr-TR" dirty="0" smtClean="0">
                <a:latin typeface="Times New Roman" pitchFamily="18" charset="0"/>
                <a:cs typeface="Times New Roman" pitchFamily="18" charset="0"/>
              </a:rPr>
              <a:t>Eylem araştırması sistematiktir.</a:t>
            </a:r>
          </a:p>
          <a:p>
            <a:pPr algn="just">
              <a:lnSpc>
                <a:spcPct val="90000"/>
              </a:lnSpc>
            </a:pPr>
            <a:r>
              <a:rPr lang="tr-TR" altLang="tr-TR" dirty="0" smtClean="0">
                <a:latin typeface="Times New Roman" pitchFamily="18" charset="0"/>
                <a:cs typeface="Times New Roman" pitchFamily="18" charset="0"/>
              </a:rPr>
              <a:t>Araştırmaya bir yanıtla başlanmaz.</a:t>
            </a:r>
          </a:p>
          <a:p>
            <a:pPr algn="just">
              <a:lnSpc>
                <a:spcPct val="90000"/>
              </a:lnSpc>
            </a:pPr>
            <a:r>
              <a:rPr lang="tr-TR" altLang="tr-TR" dirty="0" smtClean="0">
                <a:latin typeface="Times New Roman" pitchFamily="18" charset="0"/>
                <a:cs typeface="Times New Roman" pitchFamily="18" charset="0"/>
              </a:rPr>
              <a:t>Eylem araştırmasının karmaşık veya ayrıntılı olması gerekmez.</a:t>
            </a:r>
          </a:p>
          <a:p>
            <a:pPr algn="just">
              <a:lnSpc>
                <a:spcPct val="90000"/>
              </a:lnSpc>
            </a:pPr>
            <a:r>
              <a:rPr lang="tr-TR" altLang="tr-TR" dirty="0" smtClean="0">
                <a:latin typeface="Times New Roman" pitchFamily="18" charset="0"/>
                <a:cs typeface="Times New Roman" pitchFamily="18" charset="0"/>
              </a:rPr>
              <a:t>Veri toplamaya başlamadan önce araştırma yeterince planlanmalıdır.</a:t>
            </a:r>
          </a:p>
          <a:p>
            <a:pPr algn="just">
              <a:lnSpc>
                <a:spcPct val="90000"/>
              </a:lnSpc>
            </a:pPr>
            <a:r>
              <a:rPr lang="tr-TR" altLang="tr-TR" dirty="0" smtClean="0">
                <a:latin typeface="Times New Roman" pitchFamily="18" charset="0"/>
                <a:cs typeface="Times New Roman" pitchFamily="18" charset="0"/>
              </a:rPr>
              <a:t>Araştırma süresi araştırma sorusuna, ortama, veri toplama durumuna göre değişkendir.</a:t>
            </a:r>
          </a:p>
          <a:p>
            <a:pPr algn="just">
              <a:lnSpc>
                <a:spcPct val="90000"/>
              </a:lnSpc>
            </a:pPr>
            <a:r>
              <a:rPr lang="tr-TR" altLang="tr-TR" dirty="0" smtClean="0">
                <a:latin typeface="Times New Roman" pitchFamily="18" charset="0"/>
                <a:cs typeface="Times New Roman" pitchFamily="18" charset="0"/>
              </a:rPr>
              <a:t>Gözlemler düzenli ancak gereğinden çok uzun olmamalıdır</a:t>
            </a:r>
            <a:r>
              <a:rPr lang="tr-TR" altLang="tr-TR" dirty="0" smtClean="0"/>
              <a:t>.</a:t>
            </a:r>
          </a:p>
        </p:txBody>
      </p:sp>
      <p:sp>
        <p:nvSpPr>
          <p:cNvPr id="16388"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884123D-DEE5-445A-AE90-F6B58B97286D}" type="slidenum">
              <a:rPr lang="tr-TR" altLang="tr-TR"/>
              <a:pPr/>
              <a:t>10</a:t>
            </a:fld>
            <a:endParaRPr lang="tr-TR" altLang="tr-TR"/>
          </a:p>
        </p:txBody>
      </p:sp>
      <p:sp>
        <p:nvSpPr>
          <p:cNvPr id="39938" name="Rectangle 2"/>
          <p:cNvSpPr>
            <a:spLocks noGrp="1" noChangeArrowheads="1"/>
          </p:cNvSpPr>
          <p:nvPr>
            <p:ph type="title"/>
          </p:nvPr>
        </p:nvSpPr>
        <p:spPr>
          <a:xfrm>
            <a:off x="457200" y="274638"/>
            <a:ext cx="8229600" cy="1066130"/>
          </a:xfrm>
        </p:spPr>
        <p:txBody>
          <a:bodyPr>
            <a:normAutofit fontScale="90000"/>
            <a:scene3d>
              <a:camera prst="orthographicFront"/>
              <a:lightRig rig="soft" dir="t"/>
            </a:scene3d>
          </a:bodyPr>
          <a:lstStyle/>
          <a:p>
            <a:pPr algn="ctr" fontAlgn="auto">
              <a:spcAft>
                <a:spcPts val="0"/>
              </a:spcAft>
              <a:defRPr/>
            </a:pPr>
            <a:r>
              <a:rPr lang="tr-TR" sz="3200" dirty="0">
                <a:solidFill>
                  <a:srgbClr val="FF0000"/>
                </a:solidFill>
                <a:latin typeface="Times New Roman" pitchFamily="18" charset="0"/>
                <a:cs typeface="Times New Roman" pitchFamily="18" charset="0"/>
              </a:rPr>
              <a:t>Eylem Araştırmasının Özellikleri Nelerdir?</a:t>
            </a:r>
            <a:br>
              <a:rPr lang="tr-TR" sz="3200" dirty="0">
                <a:solidFill>
                  <a:srgbClr val="FF0000"/>
                </a:solidFill>
                <a:latin typeface="Times New Roman" pitchFamily="18" charset="0"/>
                <a:cs typeface="Times New Roman" pitchFamily="18" charset="0"/>
              </a:rPr>
            </a:br>
            <a:endParaRPr lang="tr-TR"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304800" y="609600"/>
            <a:ext cx="8382000" cy="5397500"/>
          </a:xfrm>
        </p:spPr>
        <p:txBody>
          <a:bodyPr>
            <a:normAutofit lnSpcReduction="10000"/>
          </a:bodyPr>
          <a:lstStyle/>
          <a:p>
            <a:pPr algn="just">
              <a:lnSpc>
                <a:spcPct val="90000"/>
              </a:lnSpc>
            </a:pPr>
            <a:r>
              <a:rPr lang="tr-TR" altLang="tr-TR" dirty="0" smtClean="0"/>
              <a:t> </a:t>
            </a:r>
            <a:r>
              <a:rPr lang="tr-TR" altLang="tr-TR" dirty="0" smtClean="0">
                <a:latin typeface="Times New Roman" pitchFamily="-84" charset="0"/>
              </a:rPr>
              <a:t>Eylem araştırmaları basit ve </a:t>
            </a:r>
            <a:r>
              <a:rPr lang="tr-TR" altLang="tr-TR" dirty="0" err="1" smtClean="0">
                <a:latin typeface="Times New Roman" pitchFamily="-84" charset="0"/>
              </a:rPr>
              <a:t>informalden</a:t>
            </a:r>
            <a:r>
              <a:rPr lang="tr-TR" altLang="tr-TR" dirty="0" smtClean="0">
                <a:latin typeface="Times New Roman" pitchFamily="-84" charset="0"/>
              </a:rPr>
              <a:t>, daha detaylı ve </a:t>
            </a:r>
            <a:r>
              <a:rPr lang="tr-TR" altLang="tr-TR" dirty="0" err="1" smtClean="0">
                <a:latin typeface="Times New Roman" pitchFamily="-84" charset="0"/>
              </a:rPr>
              <a:t>formal</a:t>
            </a:r>
            <a:r>
              <a:rPr lang="tr-TR" altLang="tr-TR" dirty="0" smtClean="0">
                <a:latin typeface="Times New Roman" pitchFamily="-84" charset="0"/>
              </a:rPr>
              <a:t> biçimlere uzanabilir.</a:t>
            </a:r>
          </a:p>
          <a:p>
            <a:pPr algn="just">
              <a:lnSpc>
                <a:spcPct val="90000"/>
              </a:lnSpc>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Eylem araştırması bir kuram üzerine kurulabilir.</a:t>
            </a:r>
          </a:p>
          <a:p>
            <a:pPr algn="just">
              <a:lnSpc>
                <a:spcPct val="90000"/>
              </a:lnSpc>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Eylem araştırması bir nicel araştırma değildir. (Herhangi bir şeyi ispatlamak zorunda değilsiniz. Amaç anlamak ve çözüm bulmaya çalışmaktır.)</a:t>
            </a:r>
          </a:p>
          <a:p>
            <a:pPr algn="just">
              <a:lnSpc>
                <a:spcPct val="90000"/>
              </a:lnSpc>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Eylem araştırmalarında nicel yöntemler kullanılabilir, ancak bulguların ya da uygulama sonuçlarının geniş topluluklara genelleştirilmesinde araştırmada bazı değişkenlerin kontrol edilmemiş ya da hesaplanmamış olabileceği göz önüne alınarak gerekli uyarılar yapılmalıdır (Kuzu, 2009).</a:t>
            </a:r>
          </a:p>
          <a:p>
            <a:pPr>
              <a:lnSpc>
                <a:spcPct val="90000"/>
              </a:lnSpc>
              <a:buFont typeface="Wingdings" pitchFamily="-84" charset="2"/>
              <a:buNone/>
            </a:pPr>
            <a:endParaRPr lang="tr-TR" altLang="tr-TR" b="1" dirty="0" smtClean="0">
              <a:latin typeface="Times New Roman" pitchFamily="-84" charset="0"/>
            </a:endParaRPr>
          </a:p>
          <a:p>
            <a:pPr>
              <a:lnSpc>
                <a:spcPct val="90000"/>
              </a:lnSpc>
            </a:pPr>
            <a:endParaRPr lang="tr-TR" altLang="tr-TR" dirty="0" smtClean="0"/>
          </a:p>
        </p:txBody>
      </p:sp>
      <p:sp>
        <p:nvSpPr>
          <p:cNvPr id="1741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0E53506-C320-46BA-92B7-1DDE7A23856B}" type="slidenum">
              <a:rPr lang="tr-TR" altLang="tr-TR"/>
              <a:pPr/>
              <a:t>11</a:t>
            </a:fld>
            <a:endParaRPr lang="tr-TR" alt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just"/>
            <a:r>
              <a:rPr lang="tr-TR" altLang="tr-TR" dirty="0" smtClean="0">
                <a:latin typeface="Times New Roman" pitchFamily="-84" charset="0"/>
              </a:rPr>
              <a:t>Eylem araştırmaları katılımcılara, katılımcıların araştırmadaki rollerine, eylemin gerçekleştirildiği ortamlar gibi değişkenlere göre çeşitli şekillerde sınıflandırılabilir.</a:t>
            </a:r>
          </a:p>
          <a:p>
            <a:pPr algn="just">
              <a:buFont typeface="Wingdings" pitchFamily="-84" charset="2"/>
              <a:buNone/>
            </a:pPr>
            <a:endParaRPr lang="tr-TR" altLang="tr-TR" dirty="0" smtClean="0">
              <a:latin typeface="Times New Roman" pitchFamily="-84" charset="0"/>
            </a:endParaRPr>
          </a:p>
        </p:txBody>
      </p:sp>
      <p:sp>
        <p:nvSpPr>
          <p:cNvPr id="1843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B7179B0-4115-41D6-B071-F2B6B684DD8B}" type="slidenum">
              <a:rPr lang="tr-TR" altLang="tr-TR"/>
              <a:pPr/>
              <a:t>12</a:t>
            </a:fld>
            <a:endParaRPr lang="tr-TR" alt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228600" y="609600"/>
            <a:ext cx="8458200" cy="5627712"/>
          </a:xfrm>
        </p:spPr>
        <p:txBody>
          <a:bodyPr>
            <a:normAutofit fontScale="92500" lnSpcReduction="10000"/>
          </a:bodyPr>
          <a:lstStyle/>
          <a:p>
            <a:pPr algn="just">
              <a:buNone/>
            </a:pPr>
            <a:r>
              <a:rPr lang="tr-TR" altLang="tr-TR" sz="2800" dirty="0" smtClean="0">
                <a:latin typeface="Times New Roman" pitchFamily="-84" charset="0"/>
              </a:rPr>
              <a:t>		Eğitim ortamlarındaki eylem araştırmaları şu şekilde sınıflanabilir:</a:t>
            </a:r>
          </a:p>
          <a:p>
            <a:pPr algn="just">
              <a:buNone/>
            </a:pPr>
            <a:endParaRPr lang="tr-TR" altLang="tr-TR" sz="2800" dirty="0" smtClean="0">
              <a:latin typeface="Times New Roman" pitchFamily="-84" charset="0"/>
            </a:endParaRPr>
          </a:p>
          <a:p>
            <a:pPr algn="just"/>
            <a:r>
              <a:rPr lang="tr-TR" altLang="tr-TR" sz="2800" dirty="0" smtClean="0">
                <a:latin typeface="Times New Roman" pitchFamily="-84" charset="0"/>
              </a:rPr>
              <a:t>a) Sınıfındaki bir sorunu araştıran bir öğretmenin bireysel olarak yaptığı araştırmalar;</a:t>
            </a:r>
          </a:p>
          <a:p>
            <a:pPr algn="just">
              <a:buFont typeface="Wingdings 3" pitchFamily="-84" charset="2"/>
              <a:buNone/>
            </a:pPr>
            <a:endParaRPr lang="tr-TR" altLang="tr-TR" sz="2800" dirty="0" smtClean="0">
              <a:latin typeface="Times New Roman" pitchFamily="-84" charset="0"/>
            </a:endParaRPr>
          </a:p>
          <a:p>
            <a:pPr algn="just"/>
            <a:r>
              <a:rPr lang="tr-TR" altLang="tr-TR" sz="2800" dirty="0" smtClean="0">
                <a:latin typeface="Times New Roman" pitchFamily="-84" charset="0"/>
              </a:rPr>
              <a:t>b) Yaygın bir sorun üzerinde çalışan bir grup öğretmen, okul yöneticileri veya </a:t>
            </a:r>
            <a:r>
              <a:rPr lang="tr-TR" altLang="tr-TR" sz="2800" dirty="0" err="1" smtClean="0">
                <a:latin typeface="Times New Roman" pitchFamily="-84" charset="0"/>
              </a:rPr>
              <a:t>dışardan</a:t>
            </a:r>
            <a:r>
              <a:rPr lang="tr-TR" altLang="tr-TR" sz="2800" dirty="0" smtClean="0">
                <a:latin typeface="Times New Roman" pitchFamily="-84" charset="0"/>
              </a:rPr>
              <a:t> katkıda bulunan üniversite öğretim elemanlarının gerçekleştirdikleri okul çapında araştırmalar;</a:t>
            </a:r>
          </a:p>
          <a:p>
            <a:pPr algn="just"/>
            <a:endParaRPr lang="tr-TR" altLang="tr-TR" sz="2800" dirty="0" smtClean="0">
              <a:latin typeface="Times New Roman" pitchFamily="-84" charset="0"/>
            </a:endParaRPr>
          </a:p>
          <a:p>
            <a:pPr algn="just"/>
            <a:r>
              <a:rPr lang="tr-TR" altLang="tr-TR" sz="2800" dirty="0" smtClean="0">
                <a:latin typeface="Times New Roman" pitchFamily="-84" charset="0"/>
              </a:rPr>
              <a:t>c) Bir eğitim bölgesinin sorunu üzerinde çalışan bir ekip ve diğer katılanların gerçekleştirdiği araştırmalar (Uzuner,2005).</a:t>
            </a:r>
          </a:p>
        </p:txBody>
      </p:sp>
      <p:sp>
        <p:nvSpPr>
          <p:cNvPr id="1945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AB001E4-98DC-47A6-B840-FB78AAE4ADA3}" type="slidenum">
              <a:rPr lang="tr-TR" altLang="tr-TR"/>
              <a:pPr/>
              <a:t>13</a:t>
            </a:fld>
            <a:endParaRPr lang="tr-TR" alt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908720"/>
            <a:ext cx="8075240" cy="5098380"/>
          </a:xfrm>
        </p:spPr>
        <p:txBody>
          <a:bodyPr/>
          <a:lstStyle/>
          <a:p>
            <a:pPr algn="just"/>
            <a:r>
              <a:rPr lang="tr-TR" altLang="tr-TR" dirty="0" smtClean="0">
                <a:latin typeface="Times New Roman" pitchFamily="-84" charset="0"/>
              </a:rPr>
              <a:t>Bir öğretmen sınıfındaki öğretim stratejileri, sınıf yönetimi, materyallerin kullanımı veya öğrencilerin öğrenmeleri gibi konularla ilgili olarak çözümler arıyor olabilir.</a:t>
            </a:r>
          </a:p>
          <a:p>
            <a:pPr algn="just">
              <a:buFont typeface="Wingdings 3" pitchFamily="-84" charset="2"/>
              <a:buNone/>
            </a:pPr>
            <a:endParaRPr lang="tr-TR" altLang="tr-TR" dirty="0" smtClean="0">
              <a:latin typeface="Times New Roman" pitchFamily="-84" charset="0"/>
            </a:endParaRPr>
          </a:p>
          <a:p>
            <a:pPr algn="just"/>
            <a:r>
              <a:rPr lang="tr-TR" altLang="tr-TR" dirty="0" smtClean="0">
                <a:latin typeface="Times New Roman" pitchFamily="-84" charset="0"/>
              </a:rPr>
              <a:t> Öğretmenler, okul yöneticilerinden, müfettişlerden ailelerden veya öğretim elemanlarından destek alabilirler.</a:t>
            </a:r>
          </a:p>
        </p:txBody>
      </p:sp>
      <p:sp>
        <p:nvSpPr>
          <p:cNvPr id="2048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08D5833-E9D7-48D4-A484-E8DC591E4436}" type="slidenum">
              <a:rPr lang="tr-TR" altLang="tr-TR"/>
              <a:pPr/>
              <a:t>14</a:t>
            </a:fld>
            <a:endParaRPr lang="tr-TR" alt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algn="just"/>
            <a:r>
              <a:rPr lang="tr-TR" altLang="tr-TR" dirty="0" smtClean="0">
                <a:latin typeface="Times New Roman" pitchFamily="-84" charset="0"/>
              </a:rPr>
              <a:t>Bireysel olarak gerçekleştirilen öğretmen araştırmalarının en önemli yetersizliği bir öğretmen istemediği sürece tüm bu süreç ve sonuçlar öğretmenin sınıfından dışarı çıkmaz.</a:t>
            </a:r>
          </a:p>
        </p:txBody>
      </p:sp>
      <p:sp>
        <p:nvSpPr>
          <p:cNvPr id="21507"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BCAE1FA-26D5-4651-AD6A-EFAB720F6629}" type="slidenum">
              <a:rPr lang="tr-TR" altLang="tr-TR"/>
              <a:pPr/>
              <a:t>15</a:t>
            </a:fld>
            <a:endParaRPr lang="tr-TR" alt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304800" y="908720"/>
            <a:ext cx="8382000" cy="5098380"/>
          </a:xfrm>
        </p:spPr>
        <p:txBody>
          <a:bodyPr/>
          <a:lstStyle/>
          <a:p>
            <a:pPr algn="just">
              <a:lnSpc>
                <a:spcPct val="90000"/>
              </a:lnSpc>
            </a:pPr>
            <a:r>
              <a:rPr lang="tr-TR" altLang="tr-TR" dirty="0" smtClean="0">
                <a:latin typeface="Times New Roman" pitchFamily="-84" charset="0"/>
              </a:rPr>
              <a:t>Okul çapında gerçekleştirilen araştırmalarda tüm okulda yaygın olan konulara odaklanılır. Örneğin, bir okul velilerin katılımını artırmak isteyebilir. Bir başka okul yönetimi, karar verme mekanizmaları hakkında problem çözmeye çalışıyor olabilir.</a:t>
            </a:r>
          </a:p>
          <a:p>
            <a:pPr algn="just">
              <a:lnSpc>
                <a:spcPct val="90000"/>
              </a:lnSpc>
              <a:buFont typeface="Wingdings 3" pitchFamily="-84" charset="2"/>
              <a:buNone/>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Okuldaki çalışanlar takımlar oluşturarak verileri toplarlar, analiz ederler ve eylem için karar verirler.</a:t>
            </a:r>
          </a:p>
        </p:txBody>
      </p:sp>
      <p:sp>
        <p:nvSpPr>
          <p:cNvPr id="2253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5076FBD-A24F-4252-8B55-FDFF8B105B35}" type="slidenum">
              <a:rPr lang="tr-TR" altLang="tr-TR"/>
              <a:pPr/>
              <a:t>16</a:t>
            </a:fld>
            <a:endParaRPr lang="tr-TR" alt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381000" y="980728"/>
            <a:ext cx="8305800" cy="5026372"/>
          </a:xfrm>
        </p:spPr>
        <p:txBody>
          <a:bodyPr/>
          <a:lstStyle/>
          <a:p>
            <a:pPr algn="just">
              <a:lnSpc>
                <a:spcPct val="90000"/>
              </a:lnSpc>
            </a:pPr>
            <a:r>
              <a:rPr lang="tr-TR" altLang="tr-TR" dirty="0" smtClean="0">
                <a:latin typeface="Times New Roman" pitchFamily="-84" charset="0"/>
              </a:rPr>
              <a:t>Eğitim bölgesi çapındaki eylem araştırmaları çok daha karmaşıktır ve daha fazla kaynak kullanılarak gerçekleştirilir. Araştırmanın getirdiği çözümler de daha büyüktür; toplumu etkileyen kararlarının alınmasına olanak sağlar. Örgütlenme, performans belirleme veya karar verme süreçleriyle ilgili konular olabilir. Birkaç okulda yaygın olan problemin çözümü için düzenlenebileceği gibi örgütsel yönetim sorununu da ifade edebilir.</a:t>
            </a:r>
          </a:p>
        </p:txBody>
      </p:sp>
      <p:sp>
        <p:nvSpPr>
          <p:cNvPr id="2355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8B4AC34-BA3F-4ABC-B1BF-EF791C21C792}" type="slidenum">
              <a:rPr lang="tr-TR" altLang="tr-TR"/>
              <a:pPr/>
              <a:t>17</a:t>
            </a:fld>
            <a:endParaRPr lang="tr-TR" alt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F1D889B-42DB-4BC7-AD51-A9AB29C30015}" type="slidenum">
              <a:rPr lang="tr-TR" altLang="tr-TR"/>
              <a:pPr/>
              <a:t>18</a:t>
            </a:fld>
            <a:endParaRPr lang="tr-TR" altLang="tr-TR"/>
          </a:p>
        </p:txBody>
      </p:sp>
      <p:sp>
        <p:nvSpPr>
          <p:cNvPr id="58370" name="1 Başlık"/>
          <p:cNvSpPr>
            <a:spLocks noGrp="1"/>
          </p:cNvSpPr>
          <p:nvPr>
            <p:ph type="title" idx="4294967295"/>
          </p:nvPr>
        </p:nvSpPr>
        <p:spPr>
          <a:xfrm>
            <a:off x="467544" y="404664"/>
            <a:ext cx="7762056" cy="1012974"/>
          </a:xfrm>
        </p:spPr>
        <p:txBody>
          <a:bodyPr>
            <a:normAutofit/>
            <a:scene3d>
              <a:camera prst="orthographicFront"/>
              <a:lightRig rig="soft" dir="t"/>
            </a:scene3d>
          </a:bodyPr>
          <a:lstStyle/>
          <a:p>
            <a:pPr algn="ctr" fontAlgn="auto">
              <a:spcAft>
                <a:spcPts val="0"/>
              </a:spcAft>
              <a:defRPr/>
            </a:pPr>
            <a:r>
              <a:rPr lang="tr-TR" sz="3200" dirty="0">
                <a:solidFill>
                  <a:srgbClr val="FF0000"/>
                </a:solidFill>
              </a:rPr>
              <a:t>Eylem Araştırmasının Amacı</a:t>
            </a:r>
          </a:p>
        </p:txBody>
      </p:sp>
      <p:sp>
        <p:nvSpPr>
          <p:cNvPr id="58371" name="2 İçerik Yer Tutucusu"/>
          <p:cNvSpPr>
            <a:spLocks noGrp="1"/>
          </p:cNvSpPr>
          <p:nvPr>
            <p:ph idx="4294967295"/>
          </p:nvPr>
        </p:nvSpPr>
        <p:spPr>
          <a:xfrm>
            <a:off x="611560" y="1772816"/>
            <a:ext cx="7618040" cy="4234284"/>
          </a:xfrm>
        </p:spPr>
        <p:txBody>
          <a:bodyPr/>
          <a:lstStyle/>
          <a:p>
            <a:pPr algn="just">
              <a:buFont typeface="Wingdings" pitchFamily="-84" charset="2"/>
              <a:buNone/>
            </a:pPr>
            <a:r>
              <a:rPr lang="tr-TR" altLang="tr-TR" dirty="0" smtClean="0"/>
              <a:t>  </a:t>
            </a:r>
            <a:r>
              <a:rPr lang="tr-TR" altLang="tr-TR" dirty="0" smtClean="0">
                <a:latin typeface="Times New Roman" pitchFamily="18" charset="0"/>
                <a:cs typeface="Times New Roman" pitchFamily="18" charset="0"/>
              </a:rPr>
              <a:t>Eylem araştırması, bir çok nedenle yapılabilir. Bu araştırma türü, hemen tüm alanlarda ortaya çıkan sorunlara çözüm bulmaya yönelik bir araştırma çeşididir; uygulamacıların her türlü  sorunlarını çözmek için  kendi uygulamalarını incelemeleri üzerine kurulu bir süreçtir</a:t>
            </a:r>
            <a:r>
              <a:rPr lang="tr-TR" altLang="tr-T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20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371">
                                            <p:txEl>
                                              <p:pRg st="0" end="0"/>
                                            </p:txEl>
                                          </p:spTgt>
                                        </p:tgtEl>
                                        <p:attrNameLst>
                                          <p:attrName>style.visibility</p:attrName>
                                        </p:attrNameLst>
                                      </p:cBhvr>
                                      <p:to>
                                        <p:strVal val="visible"/>
                                      </p:to>
                                    </p:set>
                                    <p:animEffect transition="in" filter="wipe(left)">
                                      <p:cBhvr>
                                        <p:cTn id="12" dur="500"/>
                                        <p:tgtEl>
                                          <p:spTgt spid="583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2295332-81FD-42F2-94B6-D0540CFC19BE}" type="slidenum">
              <a:rPr lang="tr-TR" altLang="tr-TR"/>
              <a:pPr/>
              <a:t>19</a:t>
            </a:fld>
            <a:endParaRPr lang="tr-TR" altLang="tr-TR"/>
          </a:p>
        </p:txBody>
      </p:sp>
      <p:sp>
        <p:nvSpPr>
          <p:cNvPr id="59395" name="2 İçerik Yer Tutucusu"/>
          <p:cNvSpPr>
            <a:spLocks noGrp="1"/>
          </p:cNvSpPr>
          <p:nvPr>
            <p:ph idx="4294967295"/>
          </p:nvPr>
        </p:nvSpPr>
        <p:spPr>
          <a:xfrm>
            <a:off x="827584" y="1143000"/>
            <a:ext cx="7478216" cy="4864100"/>
          </a:xfrm>
        </p:spPr>
        <p:txBody>
          <a:bodyPr>
            <a:normAutofit/>
          </a:bodyPr>
          <a:lstStyle/>
          <a:p>
            <a:pPr algn="just">
              <a:buNone/>
            </a:pPr>
            <a:r>
              <a:rPr lang="tr-TR" altLang="tr-TR" dirty="0" smtClean="0"/>
              <a:t>		</a:t>
            </a:r>
            <a:r>
              <a:rPr lang="tr-TR" altLang="tr-TR" dirty="0" smtClean="0">
                <a:solidFill>
                  <a:srgbClr val="FF0000"/>
                </a:solidFill>
                <a:latin typeface="Times New Roman" pitchFamily="18" charset="0"/>
                <a:cs typeface="Times New Roman" pitchFamily="18" charset="0"/>
              </a:rPr>
              <a:t>Eylem araştırmasının 3 ana hedefi vardır:</a:t>
            </a:r>
          </a:p>
          <a:p>
            <a:endParaRPr lang="tr-TR" altLang="tr-TR" dirty="0" smtClean="0">
              <a:latin typeface="Times New Roman" pitchFamily="18" charset="0"/>
              <a:cs typeface="Times New Roman" pitchFamily="18" charset="0"/>
            </a:endParaRPr>
          </a:p>
          <a:p>
            <a:r>
              <a:rPr lang="tr-TR" altLang="tr-TR" dirty="0" smtClean="0">
                <a:latin typeface="Times New Roman" pitchFamily="18" charset="0"/>
                <a:cs typeface="Times New Roman" pitchFamily="18" charset="0"/>
              </a:rPr>
              <a:t>Somut sosyal sorunlara doğrudan yaklaşım,</a:t>
            </a:r>
          </a:p>
          <a:p>
            <a:endParaRPr lang="tr-TR" altLang="tr-TR" dirty="0" smtClean="0">
              <a:latin typeface="Times New Roman" pitchFamily="18" charset="0"/>
              <a:cs typeface="Times New Roman" pitchFamily="18" charset="0"/>
            </a:endParaRPr>
          </a:p>
          <a:p>
            <a:r>
              <a:rPr lang="tr-TR" altLang="tr-TR" dirty="0" smtClean="0">
                <a:latin typeface="Times New Roman" pitchFamily="18" charset="0"/>
                <a:cs typeface="Times New Roman" pitchFamily="18" charset="0"/>
              </a:rPr>
              <a:t>Araştırma sürecinde sonuçların uygulamaya dönüştürülmesi,</a:t>
            </a:r>
          </a:p>
          <a:p>
            <a:endParaRPr lang="tr-TR" altLang="tr-TR" dirty="0" smtClean="0">
              <a:latin typeface="Times New Roman" pitchFamily="18" charset="0"/>
              <a:cs typeface="Times New Roman" pitchFamily="18" charset="0"/>
            </a:endParaRPr>
          </a:p>
          <a:p>
            <a:r>
              <a:rPr lang="tr-TR" altLang="tr-TR" dirty="0" smtClean="0">
                <a:latin typeface="Times New Roman" pitchFamily="18" charset="0"/>
                <a:cs typeface="Times New Roman" pitchFamily="18" charset="0"/>
              </a:rPr>
              <a:t>Araştırmacı ve etkilenen taraflar arasında eşitlik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wipe(left)">
                                      <p:cBhvr>
                                        <p:cTn id="7" dur="5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2" end="2"/>
                                            </p:txEl>
                                          </p:spTgt>
                                        </p:tgtEl>
                                        <p:attrNameLst>
                                          <p:attrName>style.visibility</p:attrName>
                                        </p:attrNameLst>
                                      </p:cBhvr>
                                      <p:to>
                                        <p:strVal val="visible"/>
                                      </p:to>
                                    </p:set>
                                    <p:animEffect transition="in" filter="wipe(left)">
                                      <p:cBhvr>
                                        <p:cTn id="12" dur="500"/>
                                        <p:tgtEl>
                                          <p:spTgt spid="593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5">
                                            <p:txEl>
                                              <p:pRg st="4" end="4"/>
                                            </p:txEl>
                                          </p:spTgt>
                                        </p:tgtEl>
                                        <p:attrNameLst>
                                          <p:attrName>style.visibility</p:attrName>
                                        </p:attrNameLst>
                                      </p:cBhvr>
                                      <p:to>
                                        <p:strVal val="visible"/>
                                      </p:to>
                                    </p:set>
                                    <p:animEffect transition="in" filter="wipe(left)">
                                      <p:cBhvr>
                                        <p:cTn id="17" dur="500"/>
                                        <p:tgtEl>
                                          <p:spTgt spid="5939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6" end="6"/>
                                            </p:txEl>
                                          </p:spTgt>
                                        </p:tgtEl>
                                        <p:attrNameLst>
                                          <p:attrName>style.visibility</p:attrName>
                                        </p:attrNameLst>
                                      </p:cBhvr>
                                      <p:to>
                                        <p:strVal val="visible"/>
                                      </p:to>
                                    </p:set>
                                    <p:animEffect transition="in" filter="wipe(left)">
                                      <p:cBhvr>
                                        <p:cTn id="22" dur="500"/>
                                        <p:tgtEl>
                                          <p:spTgt spid="593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algn="just"/>
            <a:r>
              <a:rPr lang="tr-TR" altLang="tr-TR" dirty="0" smtClean="0">
                <a:latin typeface="Times New Roman" pitchFamily="-84" charset="0"/>
              </a:rPr>
              <a:t>Bazı sınıflamalara göre uygulamalı nitel araştırmalardan biri olan eylem araştırmaları eleştirel yansıtma ve sorgulama yoluyla yaşamın kalitesini artırmak için önceden planlanmış, düzenlenmiş ve işbirliğine dayalı sistematik incelemelerdir (</a:t>
            </a:r>
            <a:r>
              <a:rPr lang="tr-TR" altLang="tr-TR" dirty="0" err="1" smtClean="0">
                <a:latin typeface="Times New Roman" pitchFamily="-84" charset="0"/>
              </a:rPr>
              <a:t>Bogdan</a:t>
            </a:r>
            <a:r>
              <a:rPr lang="tr-TR" altLang="tr-TR" dirty="0" smtClean="0">
                <a:latin typeface="Times New Roman" pitchFamily="-84" charset="0"/>
              </a:rPr>
              <a:t> ve </a:t>
            </a:r>
            <a:r>
              <a:rPr lang="tr-TR" altLang="tr-TR" dirty="0" err="1" smtClean="0">
                <a:latin typeface="Times New Roman" pitchFamily="-84" charset="0"/>
              </a:rPr>
              <a:t>Biklen</a:t>
            </a:r>
            <a:r>
              <a:rPr lang="tr-TR" altLang="tr-TR" dirty="0" smtClean="0">
                <a:latin typeface="Times New Roman" pitchFamily="-84" charset="0"/>
              </a:rPr>
              <a:t>, 1998; Johnson, 2002; </a:t>
            </a:r>
            <a:r>
              <a:rPr lang="tr-TR" altLang="tr-TR" dirty="0" err="1" smtClean="0">
                <a:latin typeface="Times New Roman" pitchFamily="-84" charset="0"/>
              </a:rPr>
              <a:t>Mills</a:t>
            </a:r>
            <a:r>
              <a:rPr lang="tr-TR" altLang="tr-TR" dirty="0" smtClean="0">
                <a:latin typeface="Times New Roman" pitchFamily="-84" charset="0"/>
              </a:rPr>
              <a:t>, 2003).</a:t>
            </a:r>
          </a:p>
        </p:txBody>
      </p:sp>
      <p:sp>
        <p:nvSpPr>
          <p:cNvPr id="9220"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0C5285B-CAE4-452F-AEBE-9997C8F5DDF4}" type="slidenum">
              <a:rPr lang="tr-TR" altLang="tr-TR"/>
              <a:pPr/>
              <a:t>2</a:t>
            </a:fld>
            <a:endParaRPr lang="tr-TR" altLang="tr-TR"/>
          </a:p>
        </p:txBody>
      </p:sp>
      <p:sp>
        <p:nvSpPr>
          <p:cNvPr id="32770" name="Rectangle 2"/>
          <p:cNvSpPr>
            <a:spLocks noGrp="1" noChangeArrowheads="1"/>
          </p:cNvSpPr>
          <p:nvPr>
            <p:ph type="title"/>
          </p:nvPr>
        </p:nvSpPr>
        <p:spPr/>
        <p:txBody>
          <a:bodyPr>
            <a:scene3d>
              <a:camera prst="orthographicFront"/>
              <a:lightRig rig="soft" dir="t"/>
            </a:scene3d>
          </a:bodyPr>
          <a:lstStyle/>
          <a:p>
            <a:pPr fontAlgn="auto">
              <a:spcAft>
                <a:spcPts val="0"/>
              </a:spcAft>
              <a:defRPr/>
            </a:pPr>
            <a:r>
              <a:rPr lang="tr-TR" sz="3200" dirty="0">
                <a:solidFill>
                  <a:srgbClr val="FF0000"/>
                </a:solidFill>
                <a:latin typeface="Times New Roman" pitchFamily="-84" charset="0"/>
              </a:rPr>
              <a:t>Eylem Araştırması Nedir?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B7B8DEA-E188-4CD3-942D-15D8145F011D}" type="slidenum">
              <a:rPr lang="tr-TR" altLang="tr-TR"/>
              <a:pPr/>
              <a:t>20</a:t>
            </a:fld>
            <a:endParaRPr lang="tr-TR" altLang="tr-TR"/>
          </a:p>
        </p:txBody>
      </p:sp>
      <p:sp>
        <p:nvSpPr>
          <p:cNvPr id="60418" name="1 Başlık"/>
          <p:cNvSpPr>
            <a:spLocks noGrp="1"/>
          </p:cNvSpPr>
          <p:nvPr>
            <p:ph type="title" idx="4294967295"/>
          </p:nvPr>
        </p:nvSpPr>
        <p:spPr>
          <a:xfrm>
            <a:off x="611560" y="476672"/>
            <a:ext cx="7618040" cy="1143000"/>
          </a:xfrm>
        </p:spPr>
        <p:txBody>
          <a:bodyPr>
            <a:scene3d>
              <a:camera prst="orthographicFront"/>
              <a:lightRig rig="soft" dir="t"/>
            </a:scene3d>
          </a:bodyPr>
          <a:lstStyle/>
          <a:p>
            <a:pPr algn="ctr" fontAlgn="auto">
              <a:spcAft>
                <a:spcPts val="0"/>
              </a:spcAft>
              <a:defRPr/>
            </a:pPr>
            <a:r>
              <a:rPr lang="tr-TR" dirty="0">
                <a:solidFill>
                  <a:srgbClr val="FF0000"/>
                </a:solidFill>
              </a:rPr>
              <a:t>Eylem Araştırması Türleri</a:t>
            </a:r>
          </a:p>
        </p:txBody>
      </p:sp>
      <p:sp>
        <p:nvSpPr>
          <p:cNvPr id="60419" name="2 İçerik Yer Tutucusu"/>
          <p:cNvSpPr>
            <a:spLocks noGrp="1"/>
          </p:cNvSpPr>
          <p:nvPr>
            <p:ph idx="4294967295"/>
          </p:nvPr>
        </p:nvSpPr>
        <p:spPr>
          <a:xfrm>
            <a:off x="467544" y="1772816"/>
            <a:ext cx="7762056" cy="4234284"/>
          </a:xfrm>
        </p:spPr>
        <p:txBody>
          <a:bodyPr/>
          <a:lstStyle/>
          <a:p>
            <a:pPr algn="just">
              <a:buFont typeface="Wingdings" pitchFamily="-84" charset="2"/>
              <a:buNone/>
            </a:pPr>
            <a:r>
              <a:rPr lang="tr-TR" altLang="tr-TR" dirty="0" smtClean="0"/>
              <a:t>	</a:t>
            </a:r>
            <a:r>
              <a:rPr lang="tr-TR" altLang="tr-TR" dirty="0" smtClean="0">
                <a:latin typeface="Times New Roman" pitchFamily="18" charset="0"/>
                <a:cs typeface="Times New Roman" pitchFamily="18" charset="0"/>
              </a:rPr>
              <a:t>Kaynaklarda farklı eylem araştırması türlerine rastlamak mümkündür. Eylem araştırmasının bireysel olarak sınıf bazında, birkaç sınıfı kapsayarak grup halinde ve okul çapında veya bölgesel nitelikte ise takım halinde yapılabilmektedir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wipe(left)">
                                      <p:cBhvr>
                                        <p:cTn id="12"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0F2FDD2-D4FF-4A4F-BE2D-D05B8D9DE87B}" type="slidenum">
              <a:rPr lang="tr-TR" altLang="tr-TR"/>
              <a:pPr/>
              <a:t>21</a:t>
            </a:fld>
            <a:endParaRPr lang="tr-TR" altLang="tr-TR"/>
          </a:p>
        </p:txBody>
      </p:sp>
      <p:sp>
        <p:nvSpPr>
          <p:cNvPr id="61442" name="1 Başlık"/>
          <p:cNvSpPr>
            <a:spLocks noGrp="1"/>
          </p:cNvSpPr>
          <p:nvPr>
            <p:ph type="title" idx="4294967295"/>
          </p:nvPr>
        </p:nvSpPr>
        <p:spPr>
          <a:xfrm>
            <a:off x="899592" y="274638"/>
            <a:ext cx="7330008" cy="1143000"/>
          </a:xfrm>
        </p:spPr>
        <p:txBody>
          <a:bodyPr>
            <a:scene3d>
              <a:camera prst="orthographicFront"/>
              <a:lightRig rig="soft" dir="t"/>
            </a:scene3d>
          </a:bodyPr>
          <a:lstStyle/>
          <a:p>
            <a:pPr algn="ctr" fontAlgn="auto">
              <a:spcAft>
                <a:spcPts val="0"/>
              </a:spcAft>
              <a:defRPr/>
            </a:pPr>
            <a:r>
              <a:rPr lang="tr-TR" sz="3200" dirty="0">
                <a:solidFill>
                  <a:srgbClr val="FF0000"/>
                </a:solidFill>
              </a:rPr>
              <a:t>Teknik/bilimsel/işbirlikçi eylem araştırması</a:t>
            </a:r>
          </a:p>
        </p:txBody>
      </p:sp>
      <p:sp>
        <p:nvSpPr>
          <p:cNvPr id="61443" name="2 İçerik Yer Tutucusu"/>
          <p:cNvSpPr>
            <a:spLocks noGrp="1"/>
          </p:cNvSpPr>
          <p:nvPr>
            <p:ph idx="4294967295"/>
          </p:nvPr>
        </p:nvSpPr>
        <p:spPr>
          <a:xfrm>
            <a:off x="539552" y="1916832"/>
            <a:ext cx="7690048" cy="4090268"/>
          </a:xfrm>
        </p:spPr>
        <p:txBody>
          <a:bodyPr/>
          <a:lstStyle/>
          <a:p>
            <a:pPr algn="just"/>
            <a:r>
              <a:rPr lang="tr-TR" altLang="tr-TR" dirty="0" smtClean="0">
                <a:latin typeface="Times New Roman" pitchFamily="18" charset="0"/>
                <a:cs typeface="Times New Roman" pitchFamily="18" charset="0"/>
              </a:rPr>
              <a:t>Bu yaklaşımda, daha önceden belirlenmiş bir kuramsal çerçeve içinde bir uygulamanın  test edilmesi veya değerlendirilmesi amaçlanmıştır. </a:t>
            </a:r>
          </a:p>
          <a:p>
            <a:pPr algn="just"/>
            <a:endParaRPr lang="tr-TR" altLang="tr-TR" dirty="0" smtClean="0">
              <a:latin typeface="Times New Roman" pitchFamily="18" charset="0"/>
              <a:cs typeface="Times New Roman" pitchFamily="18" charset="0"/>
            </a:endParaRPr>
          </a:p>
          <a:p>
            <a:pPr algn="just"/>
            <a:r>
              <a:rPr lang="tr-TR" altLang="tr-TR" dirty="0" smtClean="0">
                <a:latin typeface="Times New Roman" pitchFamily="18" charset="0"/>
                <a:cs typeface="Times New Roman" pitchFamily="18" charset="0"/>
              </a:rPr>
              <a:t>Yaklaşım, uygulama sürecini betimlemeye çalışır.</a:t>
            </a:r>
          </a:p>
          <a:p>
            <a:pPr algn="just"/>
            <a:endParaRPr lang="tr-TR" altLang="tr-TR" dirty="0" smtClean="0">
              <a:latin typeface="Times New Roman" pitchFamily="18" charset="0"/>
              <a:cs typeface="Times New Roman" pitchFamily="18" charset="0"/>
            </a:endParaRPr>
          </a:p>
          <a:p>
            <a:pPr algn="just"/>
            <a:r>
              <a:rPr lang="tr-TR" altLang="tr-TR" dirty="0" smtClean="0">
                <a:latin typeface="Times New Roman" pitchFamily="18" charset="0"/>
                <a:cs typeface="Times New Roman" pitchFamily="18" charset="0"/>
              </a:rPr>
              <a:t>Uygulama sürecinde uygulayıcı ve araştırmacı arasında sıkı bir etkileşim vardır.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wipe(left)">
                                      <p:cBhvr>
                                        <p:cTn id="17" dur="500"/>
                                        <p:tgtEl>
                                          <p:spTgt spid="614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4" end="4"/>
                                            </p:txEl>
                                          </p:spTgt>
                                        </p:tgtEl>
                                        <p:attrNameLst>
                                          <p:attrName>style.visibility</p:attrName>
                                        </p:attrNameLst>
                                      </p:cBhvr>
                                      <p:to>
                                        <p:strVal val="visible"/>
                                      </p:to>
                                    </p:set>
                                    <p:animEffect transition="in" filter="wipe(left)">
                                      <p:cBhvr>
                                        <p:cTn id="22" dur="500"/>
                                        <p:tgtEl>
                                          <p:spTgt spid="614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1C921D8-7C14-428C-8DBE-13F06EACA6E6}" type="slidenum">
              <a:rPr lang="tr-TR" altLang="tr-TR"/>
              <a:pPr/>
              <a:t>22</a:t>
            </a:fld>
            <a:endParaRPr lang="tr-TR" altLang="tr-TR"/>
          </a:p>
        </p:txBody>
      </p:sp>
      <p:sp>
        <p:nvSpPr>
          <p:cNvPr id="62466" name="1 Başlık"/>
          <p:cNvSpPr>
            <a:spLocks noGrp="1"/>
          </p:cNvSpPr>
          <p:nvPr>
            <p:ph type="title" idx="4294967295"/>
          </p:nvPr>
        </p:nvSpPr>
        <p:spPr>
          <a:xfrm>
            <a:off x="683568" y="274638"/>
            <a:ext cx="7546032" cy="1143000"/>
          </a:xfrm>
        </p:spPr>
        <p:txBody>
          <a:bodyPr>
            <a:normAutofit/>
            <a:scene3d>
              <a:camera prst="orthographicFront"/>
              <a:lightRig rig="soft" dir="t"/>
            </a:scene3d>
          </a:bodyPr>
          <a:lstStyle/>
          <a:p>
            <a:pPr algn="ctr" fontAlgn="auto">
              <a:spcAft>
                <a:spcPts val="0"/>
              </a:spcAft>
              <a:defRPr/>
            </a:pPr>
            <a:r>
              <a:rPr lang="tr-TR" sz="3200" dirty="0">
                <a:solidFill>
                  <a:srgbClr val="FF0000"/>
                </a:solidFill>
              </a:rPr>
              <a:t>Uygulama/karşılıklı işbirliği/tartışma odaklı eylem araştırması</a:t>
            </a:r>
          </a:p>
        </p:txBody>
      </p:sp>
      <p:sp>
        <p:nvSpPr>
          <p:cNvPr id="62467" name="2 İçerik Yer Tutucusu"/>
          <p:cNvSpPr>
            <a:spLocks noGrp="1"/>
          </p:cNvSpPr>
          <p:nvPr>
            <p:ph idx="4294967295"/>
          </p:nvPr>
        </p:nvSpPr>
        <p:spPr>
          <a:xfrm>
            <a:off x="539552" y="1556792"/>
            <a:ext cx="7690048" cy="4450308"/>
          </a:xfrm>
        </p:spPr>
        <p:txBody>
          <a:bodyPr/>
          <a:lstStyle/>
          <a:p>
            <a:pPr algn="just"/>
            <a:r>
              <a:rPr lang="tr-TR" altLang="tr-TR" sz="2600" dirty="0" smtClean="0">
                <a:latin typeface="Times New Roman" pitchFamily="18" charset="0"/>
                <a:cs typeface="Times New Roman" pitchFamily="18" charset="0"/>
              </a:rPr>
              <a:t>Araştırmacı ve uygulayıcı bir araya gelerek uygulamada ortaya çıkan olası sorun alanlarını, bu sorunlara neden olan olası etmenleri ve olası müdahale yollarını saptarlar.</a:t>
            </a:r>
          </a:p>
          <a:p>
            <a:pPr algn="just"/>
            <a:r>
              <a:rPr lang="tr-TR" altLang="tr-TR" sz="2600" dirty="0" smtClean="0">
                <a:latin typeface="Times New Roman" pitchFamily="18" charset="0"/>
                <a:cs typeface="Times New Roman" pitchFamily="18" charset="0"/>
              </a:rPr>
              <a:t>Yaklaşım, uygulamayı geliştirmeye yönelik olduğundan “uygulama odaklı eylem araştırması” olarak da bilinir.</a:t>
            </a:r>
          </a:p>
          <a:p>
            <a:pPr algn="just"/>
            <a:r>
              <a:rPr lang="tr-TR" altLang="tr-TR" sz="2600" dirty="0" smtClean="0">
                <a:latin typeface="Times New Roman" pitchFamily="18" charset="0"/>
                <a:cs typeface="Times New Roman" pitchFamily="18" charset="0"/>
              </a:rPr>
              <a:t>“Teknik/bilimsel/işbirlikçi” yaklaşıma göre daha esnektir.</a:t>
            </a:r>
          </a:p>
          <a:p>
            <a:endParaRPr lang="tr-TR" alt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fade">
                                      <p:cBhvr>
                                        <p:cTn id="7" dur="2000"/>
                                        <p:tgtEl>
                                          <p:spTgt spid="624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467">
                                            <p:txEl>
                                              <p:pRg st="0" end="0"/>
                                            </p:txEl>
                                          </p:spTgt>
                                        </p:tgtEl>
                                        <p:attrNameLst>
                                          <p:attrName>style.visibility</p:attrName>
                                        </p:attrNameLst>
                                      </p:cBhvr>
                                      <p:to>
                                        <p:strVal val="visible"/>
                                      </p:to>
                                    </p:set>
                                    <p:animEffect transition="in" filter="wipe(left)">
                                      <p:cBhvr>
                                        <p:cTn id="12" dur="500"/>
                                        <p:tgtEl>
                                          <p:spTgt spid="624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2467">
                                            <p:txEl>
                                              <p:pRg st="1" end="1"/>
                                            </p:txEl>
                                          </p:spTgt>
                                        </p:tgtEl>
                                        <p:attrNameLst>
                                          <p:attrName>style.visibility</p:attrName>
                                        </p:attrNameLst>
                                      </p:cBhvr>
                                      <p:to>
                                        <p:strVal val="visible"/>
                                      </p:to>
                                    </p:set>
                                    <p:animEffect transition="in" filter="wipe(left)">
                                      <p:cBhvr>
                                        <p:cTn id="17" dur="500"/>
                                        <p:tgtEl>
                                          <p:spTgt spid="624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2467">
                                            <p:txEl>
                                              <p:pRg st="2" end="2"/>
                                            </p:txEl>
                                          </p:spTgt>
                                        </p:tgtEl>
                                        <p:attrNameLst>
                                          <p:attrName>style.visibility</p:attrName>
                                        </p:attrNameLst>
                                      </p:cBhvr>
                                      <p:to>
                                        <p:strVal val="visible"/>
                                      </p:to>
                                    </p:set>
                                    <p:animEffect transition="in" filter="wipe(left)">
                                      <p:cBhvr>
                                        <p:cTn id="22" dur="5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B9FE9A0-1572-44B4-AA98-CFDBA4801D95}" type="slidenum">
              <a:rPr lang="tr-TR" altLang="tr-TR"/>
              <a:pPr/>
              <a:t>23</a:t>
            </a:fld>
            <a:endParaRPr lang="tr-TR" altLang="tr-TR"/>
          </a:p>
        </p:txBody>
      </p:sp>
      <p:sp>
        <p:nvSpPr>
          <p:cNvPr id="63490" name="1 Başlık"/>
          <p:cNvSpPr>
            <a:spLocks noGrp="1"/>
          </p:cNvSpPr>
          <p:nvPr>
            <p:ph type="title" idx="4294967295"/>
          </p:nvPr>
        </p:nvSpPr>
        <p:spPr>
          <a:xfrm>
            <a:off x="827584" y="274638"/>
            <a:ext cx="7402016" cy="1143000"/>
          </a:xfrm>
        </p:spPr>
        <p:txBody>
          <a:bodyPr>
            <a:scene3d>
              <a:camera prst="orthographicFront"/>
              <a:lightRig rig="soft" dir="t"/>
            </a:scene3d>
          </a:bodyPr>
          <a:lstStyle/>
          <a:p>
            <a:pPr algn="ctr" fontAlgn="auto">
              <a:spcAft>
                <a:spcPts val="0"/>
              </a:spcAft>
              <a:defRPr/>
            </a:pPr>
            <a:r>
              <a:rPr lang="tr-TR" sz="3200" dirty="0">
                <a:solidFill>
                  <a:srgbClr val="FF0000"/>
                </a:solidFill>
              </a:rPr>
              <a:t>Özgürleştirici/geliştirici/eleştirişsel eylem araştırması</a:t>
            </a:r>
          </a:p>
        </p:txBody>
      </p:sp>
      <p:sp>
        <p:nvSpPr>
          <p:cNvPr id="63491" name="2 İçerik Yer Tutucusu"/>
          <p:cNvSpPr>
            <a:spLocks noGrp="1"/>
          </p:cNvSpPr>
          <p:nvPr>
            <p:ph idx="4294967295"/>
          </p:nvPr>
        </p:nvSpPr>
        <p:spPr>
          <a:xfrm>
            <a:off x="611560" y="1628800"/>
            <a:ext cx="7848872" cy="4378300"/>
          </a:xfrm>
        </p:spPr>
        <p:txBody>
          <a:bodyPr>
            <a:normAutofit/>
          </a:bodyPr>
          <a:lstStyle/>
          <a:p>
            <a:pPr algn="just"/>
            <a:r>
              <a:rPr lang="tr-TR" altLang="tr-TR" sz="2600" dirty="0" smtClean="0">
                <a:latin typeface="Times New Roman" pitchFamily="18" charset="0"/>
                <a:cs typeface="Times New Roman" pitchFamily="18" charset="0"/>
              </a:rPr>
              <a:t>Bu yaklaşımda uygulayıcıya yeni bilgiler, beceriler ve deneyimler kazandırılması ve uygulayıcının kendi uygulamalarına karşı eleştirisel bakış açısı kazanması amaçlanmıştır. </a:t>
            </a:r>
          </a:p>
          <a:p>
            <a:pPr algn="just"/>
            <a:r>
              <a:rPr lang="tr-TR" altLang="tr-TR" sz="2600" dirty="0" smtClean="0">
                <a:latin typeface="Times New Roman" pitchFamily="18" charset="0"/>
                <a:cs typeface="Times New Roman" pitchFamily="18" charset="0"/>
              </a:rPr>
              <a:t>Uygulayıcının kendi uygulamalarını bir problem çözme süreci olarak görmesi ve sürekli olarak bu süreç içinde kendi rolünü sorgulaması sağlanır.</a:t>
            </a:r>
          </a:p>
          <a:p>
            <a:pPr algn="just"/>
            <a:r>
              <a:rPr lang="tr-TR" altLang="tr-TR" sz="2600" dirty="0" smtClean="0">
                <a:latin typeface="Times New Roman" pitchFamily="18" charset="0"/>
                <a:cs typeface="Times New Roman" pitchFamily="18" charset="0"/>
              </a:rPr>
              <a:t>Uygulamalarına eleştirel bir gözle bakabilme anlayışını geliştirmesi sağlanır.</a:t>
            </a:r>
          </a:p>
          <a:p>
            <a:endParaRPr lang="tr-TR" altLang="tr-TR"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1">
                                            <p:txEl>
                                              <p:pRg st="0" end="0"/>
                                            </p:txEl>
                                          </p:spTgt>
                                        </p:tgtEl>
                                        <p:attrNameLst>
                                          <p:attrName>style.visibility</p:attrName>
                                        </p:attrNameLst>
                                      </p:cBhvr>
                                      <p:to>
                                        <p:strVal val="visible"/>
                                      </p:to>
                                    </p:set>
                                    <p:animEffect transition="in" filter="wipe(left)">
                                      <p:cBhvr>
                                        <p:cTn id="12" dur="500"/>
                                        <p:tgtEl>
                                          <p:spTgt spid="634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1">
                                            <p:txEl>
                                              <p:pRg st="1" end="1"/>
                                            </p:txEl>
                                          </p:spTgt>
                                        </p:tgtEl>
                                        <p:attrNameLst>
                                          <p:attrName>style.visibility</p:attrName>
                                        </p:attrNameLst>
                                      </p:cBhvr>
                                      <p:to>
                                        <p:strVal val="visible"/>
                                      </p:to>
                                    </p:set>
                                    <p:animEffect transition="in" filter="wipe(left)">
                                      <p:cBhvr>
                                        <p:cTn id="17" dur="500"/>
                                        <p:tgtEl>
                                          <p:spTgt spid="634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1">
                                            <p:txEl>
                                              <p:pRg st="2" end="2"/>
                                            </p:txEl>
                                          </p:spTgt>
                                        </p:tgtEl>
                                        <p:attrNameLst>
                                          <p:attrName>style.visibility</p:attrName>
                                        </p:attrNameLst>
                                      </p:cBhvr>
                                      <p:to>
                                        <p:strVal val="visible"/>
                                      </p:to>
                                    </p:set>
                                    <p:animEffect transition="in" filter="wipe(left)">
                                      <p:cBhvr>
                                        <p:cTn id="22" dur="500"/>
                                        <p:tgtEl>
                                          <p:spTgt spid="634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315A438-557C-4748-B6EC-B5D55E24E121}" type="slidenum">
              <a:rPr lang="tr-TR" altLang="tr-TR"/>
              <a:pPr/>
              <a:t>24</a:t>
            </a:fld>
            <a:endParaRPr lang="tr-TR" altLang="tr-TR" dirty="0"/>
          </a:p>
        </p:txBody>
      </p:sp>
      <p:sp>
        <p:nvSpPr>
          <p:cNvPr id="64514" name="1 Başlık"/>
          <p:cNvSpPr>
            <a:spLocks noGrp="1"/>
          </p:cNvSpPr>
          <p:nvPr>
            <p:ph type="title" idx="4294967295"/>
          </p:nvPr>
        </p:nvSpPr>
        <p:spPr>
          <a:xfrm>
            <a:off x="0" y="476672"/>
            <a:ext cx="8458200" cy="576064"/>
          </a:xfrm>
        </p:spPr>
        <p:txBody>
          <a:bodyPr>
            <a:normAutofit fontScale="90000"/>
            <a:scene3d>
              <a:camera prst="orthographicFront"/>
              <a:lightRig rig="soft" dir="t"/>
            </a:scene3d>
          </a:bodyPr>
          <a:lstStyle/>
          <a:p>
            <a:pPr algn="ctr" fontAlgn="auto">
              <a:spcAft>
                <a:spcPts val="0"/>
              </a:spcAft>
              <a:defRPr/>
            </a:pPr>
            <a:r>
              <a:rPr lang="tr-TR" sz="3200" dirty="0">
                <a:solidFill>
                  <a:srgbClr val="FF0000"/>
                </a:solidFill>
              </a:rPr>
              <a:t>Eylem Araştırmalarının Diğer Araştırma Türlerinden Farkları</a:t>
            </a:r>
          </a:p>
        </p:txBody>
      </p:sp>
      <p:graphicFrame>
        <p:nvGraphicFramePr>
          <p:cNvPr id="54311" name="Group 39"/>
          <p:cNvGraphicFramePr>
            <a:graphicFrameLocks noGrp="1"/>
          </p:cNvGraphicFramePr>
          <p:nvPr>
            <p:ph idx="4294967295"/>
            <p:extLst>
              <p:ext uri="{D42A27DB-BD31-4B8C-83A1-F6EECF244321}">
                <p14:modId xmlns:p14="http://schemas.microsoft.com/office/powerpoint/2010/main" val="3260979996"/>
              </p:ext>
            </p:extLst>
          </p:nvPr>
        </p:nvGraphicFramePr>
        <p:xfrm>
          <a:off x="467544" y="1484784"/>
          <a:ext cx="8210872" cy="5103814"/>
        </p:xfrm>
        <a:graphic>
          <a:graphicData uri="http://schemas.openxmlformats.org/drawingml/2006/table">
            <a:tbl>
              <a:tblPr/>
              <a:tblGrid>
                <a:gridCol w="4105436"/>
                <a:gridCol w="4105436"/>
              </a:tblGrid>
              <a:tr h="40322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Eylem Araştırması</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Diğer Araştırma Yöntemleri</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68897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Yerel sorunları çözmeye odaklıdır.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Durumları sınama, genelleştirilebilir bilimsel bilgiler üretmeye odaklıdır.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7313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yürütülebilmesi için çok fazla eğitim gerekmez.</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yürütülebilmesi için gerekli ve yeterli düzeyde eğitim alınması zorunludur.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8897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Araştırmacı sorun bağlamının içinden bir kişidir.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Araştırmacı genellikle sorun bağlamının doğrudan içinde değildir.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7313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Genellikle sorun durumuna özgü yeterlikte araştırmacının geliştirdiği veri toplama araçları kullanılır.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Genellikle uzmanlar tarafından geliştirilmiş ya da denetlenmiş veri toplama araçları geliştirilir.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97313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bulguları ve sonuçları araştırma bağlamının özelliklerine ve değerlerine göre yorumlanır.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bulguları ve sonuçları evrensel özellikler ve değerlere göre yorumlanır.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0322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Kasıtlı örneklem üzerinde çalışılır.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Örneklemin seçkisiz olması tercih edilir.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20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6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0EA70DB-A7F7-4195-85D3-76E6556E364C}" type="slidenum">
              <a:rPr lang="tr-TR" altLang="tr-TR"/>
              <a:pPr/>
              <a:t>25</a:t>
            </a:fld>
            <a:endParaRPr lang="tr-TR" altLang="tr-TR"/>
          </a:p>
        </p:txBody>
      </p:sp>
      <p:sp>
        <p:nvSpPr>
          <p:cNvPr id="65538" name="1 Başlık"/>
          <p:cNvSpPr>
            <a:spLocks noGrp="1"/>
          </p:cNvSpPr>
          <p:nvPr>
            <p:ph type="title" idx="4294967295"/>
          </p:nvPr>
        </p:nvSpPr>
        <p:spPr>
          <a:xfrm>
            <a:off x="755576" y="476672"/>
            <a:ext cx="7474024" cy="940966"/>
          </a:xfrm>
        </p:spPr>
        <p:txBody>
          <a:bodyPr>
            <a:normAutofit fontScale="90000"/>
            <a:scene3d>
              <a:camera prst="orthographicFront"/>
              <a:lightRig rig="soft" dir="t"/>
            </a:scene3d>
          </a:bodyPr>
          <a:lstStyle/>
          <a:p>
            <a:pPr algn="ctr" fontAlgn="auto">
              <a:spcAft>
                <a:spcPts val="0"/>
              </a:spcAft>
              <a:defRPr/>
            </a:pPr>
            <a:r>
              <a:rPr lang="tr-TR" sz="3200" dirty="0">
                <a:solidFill>
                  <a:srgbClr val="FF0000"/>
                </a:solidFill>
              </a:rPr>
              <a:t>Eylem Araştırmalarının Diğer Araştırma Türlerinden Farkları</a:t>
            </a:r>
          </a:p>
        </p:txBody>
      </p:sp>
      <p:graphicFrame>
        <p:nvGraphicFramePr>
          <p:cNvPr id="55340" name="Group 44"/>
          <p:cNvGraphicFramePr>
            <a:graphicFrameLocks noGrp="1"/>
          </p:cNvGraphicFramePr>
          <p:nvPr/>
        </p:nvGraphicFramePr>
        <p:xfrm>
          <a:off x="683568" y="1988840"/>
          <a:ext cx="7776864" cy="3098801"/>
        </p:xfrm>
        <a:graphic>
          <a:graphicData uri="http://schemas.openxmlformats.org/drawingml/2006/table">
            <a:tbl>
              <a:tblPr/>
              <a:tblGrid>
                <a:gridCol w="3888432"/>
                <a:gridCol w="3888432"/>
              </a:tblGrid>
              <a:tr h="90328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Eylem Araştırması</a:t>
                      </a:r>
                    </a:p>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endPar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Diğer Araştırma Yöntemleri</a:t>
                      </a:r>
                    </a:p>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endPar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129222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araştırmayla ilgili bireysel deneyim ve görüşleri veri olarak dikkate alınır.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Alınmaz.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0328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sonuçları çok az genellenebilir.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 sonuçları genellenebilir.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fade">
                                      <p:cBhvr>
                                        <p:cTn id="7" dur="2000"/>
                                        <p:tgtEl>
                                          <p:spTgt spid="65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p:txBody>
          <a:bodyPr>
            <a:normAutofit/>
          </a:bodyPr>
          <a:lstStyle/>
          <a:p>
            <a:pPr marL="274320" indent="-274320" algn="just" fontAlgn="auto">
              <a:lnSpc>
                <a:spcPct val="90000"/>
              </a:lnSpc>
              <a:spcAft>
                <a:spcPts val="0"/>
              </a:spcAft>
              <a:buFont typeface="Wingdings"/>
              <a:buChar char=""/>
              <a:defRPr/>
            </a:pPr>
            <a:r>
              <a:rPr lang="tr-TR" altLang="tr-TR" sz="2800" dirty="0" smtClean="0">
                <a:latin typeface="Times New Roman" pitchFamily="-84" charset="0"/>
              </a:rPr>
              <a:t>Eylem araştırmasının eylemi planlama, planı eyleme geçirme, veri toplama ve çözümleme ile yansıtma süreci şeklinde gerçekleşen döngüsel bir uygulama biçimi olduğu sonucuna ulaşılabilir.</a:t>
            </a:r>
          </a:p>
          <a:p>
            <a:pPr marL="274320" indent="-274320" algn="just" fontAlgn="auto">
              <a:lnSpc>
                <a:spcPct val="90000"/>
              </a:lnSpc>
              <a:spcAft>
                <a:spcPts val="0"/>
              </a:spcAft>
              <a:buFont typeface="Wingdings 3" pitchFamily="-84" charset="2"/>
              <a:buNone/>
              <a:defRPr/>
            </a:pPr>
            <a:r>
              <a:rPr lang="tr-TR" altLang="tr-TR" sz="2800" dirty="0" smtClean="0">
                <a:latin typeface="Times New Roman" pitchFamily="-84" charset="0"/>
              </a:rPr>
              <a:t> </a:t>
            </a:r>
          </a:p>
          <a:p>
            <a:pPr marL="274320" indent="-274320" algn="just" fontAlgn="auto">
              <a:lnSpc>
                <a:spcPct val="90000"/>
              </a:lnSpc>
              <a:spcAft>
                <a:spcPts val="0"/>
              </a:spcAft>
              <a:buFont typeface="Wingdings"/>
              <a:buChar char=""/>
              <a:defRPr/>
            </a:pPr>
            <a:r>
              <a:rPr lang="tr-TR" altLang="tr-TR" sz="2800" dirty="0" smtClean="0">
                <a:latin typeface="Times New Roman" pitchFamily="-84" charset="0"/>
              </a:rPr>
              <a:t>Eylem araştırmasının bu aşamaları doğrusal bir yapıya sahip değildir; gerektiği taktirde bazı aşamaları çıkarılabilir, yeri değiştirilebilir veya gerekli durumlarda bazı aşamaları tekrarlanabilir. </a:t>
            </a:r>
          </a:p>
          <a:p>
            <a:pPr marL="274320" indent="-274320" algn="just" fontAlgn="auto">
              <a:lnSpc>
                <a:spcPct val="90000"/>
              </a:lnSpc>
              <a:spcAft>
                <a:spcPts val="0"/>
              </a:spcAft>
              <a:buFont typeface="Wingdings"/>
              <a:buChar char=""/>
              <a:defRPr/>
            </a:pPr>
            <a:endParaRPr lang="tr-TR" altLang="tr-TR" sz="2800" dirty="0" smtClean="0">
              <a:latin typeface="Times New Roman" pitchFamily="-84" charset="0"/>
            </a:endParaRPr>
          </a:p>
          <a:p>
            <a:pPr marL="274320" indent="-274320" algn="just" fontAlgn="auto">
              <a:lnSpc>
                <a:spcPct val="90000"/>
              </a:lnSpc>
              <a:spcAft>
                <a:spcPts val="0"/>
              </a:spcAft>
              <a:buFont typeface="Wingdings"/>
              <a:buChar char=""/>
              <a:defRPr/>
            </a:pPr>
            <a:r>
              <a:rPr lang="tr-TR" altLang="tr-TR" sz="2800" dirty="0" smtClean="0">
                <a:latin typeface="Times New Roman" pitchFamily="-84" charset="0"/>
              </a:rPr>
              <a:t>Eylem araştırması döngüsel bir süreçtir.</a:t>
            </a:r>
          </a:p>
        </p:txBody>
      </p:sp>
      <p:sp>
        <p:nvSpPr>
          <p:cNvPr id="32772"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D9127D-85C5-4ECF-9160-1FDF2C3735C8}" type="slidenum">
              <a:rPr lang="tr-TR" altLang="tr-TR"/>
              <a:pPr/>
              <a:t>26</a:t>
            </a:fld>
            <a:endParaRPr lang="tr-TR" altLang="tr-TR"/>
          </a:p>
        </p:txBody>
      </p:sp>
      <p:sp>
        <p:nvSpPr>
          <p:cNvPr id="48130" name="Rectangle 2"/>
          <p:cNvSpPr>
            <a:spLocks noGrp="1" noChangeArrowheads="1"/>
          </p:cNvSpPr>
          <p:nvPr>
            <p:ph type="title"/>
          </p:nvPr>
        </p:nvSpPr>
        <p:spPr/>
        <p:txBody>
          <a:bodyPr>
            <a:scene3d>
              <a:camera prst="orthographicFront"/>
              <a:lightRig rig="soft" dir="t"/>
            </a:scene3d>
          </a:bodyPr>
          <a:lstStyle/>
          <a:p>
            <a:pPr algn="ctr" fontAlgn="auto">
              <a:spcAft>
                <a:spcPts val="0"/>
              </a:spcAft>
              <a:defRPr/>
            </a:pPr>
            <a:r>
              <a:rPr lang="tr-TR" sz="3600" dirty="0">
                <a:solidFill>
                  <a:srgbClr val="FF0000"/>
                </a:solidFill>
                <a:latin typeface="Times New Roman" pitchFamily="-84" charset="0"/>
              </a:rPr>
              <a:t>Uygulama süreci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4"/>
          <p:cNvPicPr>
            <a:picLocks noGrp="1" noChangeAspect="1" noChangeArrowheads="1"/>
          </p:cNvPicPr>
          <p:nvPr>
            <p:ph idx="1"/>
          </p:nvPr>
        </p:nvPicPr>
        <p:blipFill>
          <a:blip r:embed="rId2"/>
          <a:stretch>
            <a:fillRect/>
          </a:stretch>
        </p:blipFill>
        <p:spPr>
          <a:xfrm>
            <a:off x="827584" y="1412776"/>
            <a:ext cx="7553655" cy="4900190"/>
          </a:xfrm>
          <a:noFill/>
        </p:spPr>
      </p:pic>
      <p:sp>
        <p:nvSpPr>
          <p:cNvPr id="33796"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7A5023F-00A5-4034-95BE-E5C1BB6509CC}" type="slidenum">
              <a:rPr lang="tr-TR" altLang="tr-TR"/>
              <a:pPr/>
              <a:t>27</a:t>
            </a:fld>
            <a:endParaRPr lang="tr-TR" altLang="tr-TR"/>
          </a:p>
        </p:txBody>
      </p:sp>
      <p:sp>
        <p:nvSpPr>
          <p:cNvPr id="49154" name="Rectangle 2"/>
          <p:cNvSpPr>
            <a:spLocks noGrp="1" noChangeArrowheads="1"/>
          </p:cNvSpPr>
          <p:nvPr>
            <p:ph type="title"/>
          </p:nvPr>
        </p:nvSpPr>
        <p:spPr/>
        <p:txBody>
          <a:bodyPr>
            <a:scene3d>
              <a:camera prst="orthographicFront"/>
              <a:lightRig rig="soft" dir="t"/>
            </a:scene3d>
          </a:bodyPr>
          <a:lstStyle/>
          <a:p>
            <a:pPr algn="ctr" fontAlgn="auto">
              <a:spcAft>
                <a:spcPts val="0"/>
              </a:spcAft>
              <a:defRPr/>
            </a:pPr>
            <a:r>
              <a:rPr lang="tr-TR" sz="2800" i="1" dirty="0">
                <a:solidFill>
                  <a:srgbClr val="FF0000"/>
                </a:solidFill>
              </a:rPr>
              <a:t>Eylem Araştırmalarının Diyalektik Döngüsü (</a:t>
            </a:r>
            <a:r>
              <a:rPr lang="tr-TR" sz="2800" i="1" dirty="0" err="1">
                <a:solidFill>
                  <a:srgbClr val="FF0000"/>
                </a:solidFill>
              </a:rPr>
              <a:t>Mills</a:t>
            </a:r>
            <a:r>
              <a:rPr lang="tr-TR" sz="2800" i="1" dirty="0">
                <a:solidFill>
                  <a:srgbClr val="FF0000"/>
                </a:solidFill>
              </a:rPr>
              <a:t>, 2003).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pPr algn="just"/>
            <a:r>
              <a:rPr lang="tr-TR" altLang="tr-TR" i="1" u="sng" dirty="0" smtClean="0">
                <a:solidFill>
                  <a:srgbClr val="FF0000"/>
                </a:solidFill>
                <a:latin typeface="Times New Roman" pitchFamily="-84" charset="0"/>
              </a:rPr>
              <a:t>Bir Odak Alan Tanımlamak</a:t>
            </a:r>
            <a:r>
              <a:rPr lang="tr-TR" altLang="tr-TR" dirty="0" smtClean="0">
                <a:solidFill>
                  <a:srgbClr val="FF0000"/>
                </a:solidFill>
                <a:latin typeface="Times New Roman" pitchFamily="-84" charset="0"/>
              </a:rPr>
              <a:t>: </a:t>
            </a:r>
            <a:r>
              <a:rPr lang="tr-TR" altLang="tr-TR" dirty="0" smtClean="0">
                <a:latin typeface="Times New Roman" pitchFamily="-84" charset="0"/>
              </a:rPr>
              <a:t>Odaklaştığınız araştırma alanı kendi uygulamanızdaki öğrenme ve öğretimi içermelidir. Ayrıca bu konu kendi kontrol alanınız içersinde değişimi ve gelişmesi için heyecan duyacağınız, bir konu olmalıdır.</a:t>
            </a:r>
          </a:p>
        </p:txBody>
      </p:sp>
      <p:sp>
        <p:nvSpPr>
          <p:cNvPr id="3481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6B959E7-8CE2-4C5C-9772-3E23423931AF}" type="slidenum">
              <a:rPr lang="tr-TR" altLang="tr-TR"/>
              <a:pPr/>
              <a:t>28</a:t>
            </a:fld>
            <a:endParaRPr lang="tr-TR" alt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457200" y="692696"/>
            <a:ext cx="8229600" cy="5314595"/>
          </a:xfrm>
        </p:spPr>
        <p:txBody>
          <a:bodyPr/>
          <a:lstStyle/>
          <a:p>
            <a:pPr algn="just"/>
            <a:r>
              <a:rPr lang="tr-TR" altLang="tr-TR" i="1" u="sng" dirty="0" smtClean="0">
                <a:solidFill>
                  <a:srgbClr val="FF0000"/>
                </a:solidFill>
                <a:latin typeface="Times New Roman" pitchFamily="18" charset="0"/>
                <a:cs typeface="Times New Roman" pitchFamily="18" charset="0"/>
              </a:rPr>
              <a:t>Veri Toplamak</a:t>
            </a:r>
            <a:r>
              <a:rPr lang="tr-TR" altLang="tr-TR" dirty="0" smtClean="0">
                <a:latin typeface="Times New Roman" pitchFamily="18" charset="0"/>
                <a:cs typeface="Times New Roman" pitchFamily="18" charset="0"/>
              </a:rPr>
              <a:t>: Çeşitli kaynaklardan toplanan veriler problemin çözümü için daha geniş bakış açısı yaratır.</a:t>
            </a:r>
          </a:p>
          <a:p>
            <a:endParaRPr lang="tr-TR" altLang="tr-TR" dirty="0" smtClean="0">
              <a:latin typeface="Times New Roman" pitchFamily="18" charset="0"/>
              <a:cs typeface="Times New Roman" pitchFamily="18" charset="0"/>
            </a:endParaRPr>
          </a:p>
          <a:p>
            <a:pPr algn="just"/>
            <a:r>
              <a:rPr lang="tr-TR" altLang="tr-TR" dirty="0" smtClean="0">
                <a:latin typeface="Times New Roman" pitchFamily="-84" charset="0"/>
              </a:rPr>
              <a:t>Eylem araştırması sürecinde veri toplama teknikleri araştırma sorularına, araştırmanın durumuna ve araştırmacının bireysel yeterliklerine göre değişkenlik gösterebilir.</a:t>
            </a:r>
          </a:p>
          <a:p>
            <a:pPr algn="just">
              <a:buFont typeface="Wingdings 3" pitchFamily="-84" charset="2"/>
              <a:buNone/>
            </a:pPr>
            <a:endParaRPr lang="tr-TR" altLang="tr-TR" dirty="0" smtClean="0">
              <a:latin typeface="Times New Roman" pitchFamily="-84" charset="0"/>
            </a:endParaRPr>
          </a:p>
          <a:p>
            <a:pPr algn="just"/>
            <a:r>
              <a:rPr lang="tr-TR" altLang="tr-TR" dirty="0" smtClean="0">
                <a:latin typeface="Times New Roman" pitchFamily="-84" charset="0"/>
              </a:rPr>
              <a:t> Yaygın olarak kullanılan bu teknikler; deneyimlere dayalı teknikler, sorgulamaya dayalı teknikler ve incelemeye dayalı teknikler olarak sınıflandırılabilir.</a:t>
            </a:r>
          </a:p>
          <a:p>
            <a:endParaRPr lang="tr-TR" altLang="tr-TR" dirty="0" smtClean="0">
              <a:latin typeface="Times New Roman" pitchFamily="18" charset="0"/>
              <a:cs typeface="Times New Roman" pitchFamily="18" charset="0"/>
            </a:endParaRPr>
          </a:p>
          <a:p>
            <a:endParaRPr lang="tr-TR" altLang="tr-TR" dirty="0" smtClean="0"/>
          </a:p>
        </p:txBody>
      </p:sp>
      <p:sp>
        <p:nvSpPr>
          <p:cNvPr id="3584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342DAA0-A75F-4644-ACC4-6E3CE56FC468}" type="slidenum">
              <a:rPr lang="tr-TR" altLang="tr-TR"/>
              <a:pPr/>
              <a:t>29</a:t>
            </a:fld>
            <a:endParaRPr lang="tr-TR" alt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p:txBody>
          <a:bodyPr/>
          <a:lstStyle/>
          <a:p>
            <a:pPr algn="just"/>
            <a:r>
              <a:rPr lang="tr-TR" altLang="tr-TR" dirty="0" err="1" smtClean="0">
                <a:latin typeface="Times New Roman" pitchFamily="-84" charset="0"/>
              </a:rPr>
              <a:t>Fraenkel</a:t>
            </a:r>
            <a:r>
              <a:rPr lang="tr-TR" altLang="tr-TR" dirty="0" smtClean="0">
                <a:latin typeface="Times New Roman" pitchFamily="-84" charset="0"/>
              </a:rPr>
              <a:t> ve </a:t>
            </a:r>
            <a:r>
              <a:rPr lang="tr-TR" altLang="tr-TR" dirty="0" err="1" smtClean="0">
                <a:latin typeface="Times New Roman" pitchFamily="-84" charset="0"/>
              </a:rPr>
              <a:t>Wallen</a:t>
            </a:r>
            <a:r>
              <a:rPr lang="tr-TR" altLang="tr-TR" dirty="0" smtClean="0">
                <a:latin typeface="Times New Roman" pitchFamily="-84" charset="0"/>
              </a:rPr>
              <a:t> (2003) eylem araştırmasını “bir problemi çözmek ya da yerel bir uygulama hakkında bilgi vermek için bilgi toplamak amacıyla bir ya da daha fazla kişi, ya da gruplar tarafından yapılan araştırma” olarak tanımlamaktadır (</a:t>
            </a:r>
            <a:r>
              <a:rPr lang="tr-TR" altLang="tr-TR" dirty="0" err="1" smtClean="0">
                <a:latin typeface="Times New Roman" pitchFamily="-84" charset="0"/>
              </a:rPr>
              <a:t>akt</a:t>
            </a:r>
            <a:r>
              <a:rPr lang="tr-TR" altLang="tr-TR" dirty="0" smtClean="0">
                <a:latin typeface="Times New Roman" pitchFamily="-84" charset="0"/>
              </a:rPr>
              <a:t>.Kuzu,2009).</a:t>
            </a:r>
          </a:p>
        </p:txBody>
      </p:sp>
      <p:sp>
        <p:nvSpPr>
          <p:cNvPr id="1024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5C6A60E-8706-4F3C-9AB2-7CED3713E6C6}" type="slidenum">
              <a:rPr lang="tr-TR" altLang="tr-TR"/>
              <a:pPr/>
              <a:t>3</a:t>
            </a:fld>
            <a:endParaRPr lang="tr-TR" alt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p:txBody>
          <a:bodyPr/>
          <a:lstStyle/>
          <a:p>
            <a:r>
              <a:rPr lang="tr-TR" altLang="tr-TR" dirty="0" smtClean="0">
                <a:solidFill>
                  <a:srgbClr val="FF0000"/>
                </a:solidFill>
                <a:latin typeface="Times New Roman" pitchFamily="-84" charset="0"/>
              </a:rPr>
              <a:t>Deneyimlere dayalı teknikler:</a:t>
            </a:r>
          </a:p>
          <a:p>
            <a:pPr>
              <a:buNone/>
            </a:pPr>
            <a:endParaRPr lang="tr-TR" altLang="tr-TR" dirty="0" smtClean="0">
              <a:latin typeface="Times New Roman" pitchFamily="-84" charset="0"/>
            </a:endParaRPr>
          </a:p>
          <a:p>
            <a:pPr algn="just"/>
            <a:r>
              <a:rPr lang="tr-TR" altLang="tr-TR" dirty="0" smtClean="0">
                <a:latin typeface="Times New Roman" pitchFamily="-84" charset="0"/>
              </a:rPr>
              <a:t>Araştırmacının veri toplama sürecine bizzat katılım gösterdiği aktif ve pasif katılım, katılımcı gözlem, saha notları, toplantı tutanakları ve gözlemler vb. veri toplama araçları deneyimlere dayalı teknikler arasında sayılabilir.</a:t>
            </a:r>
          </a:p>
        </p:txBody>
      </p:sp>
      <p:sp>
        <p:nvSpPr>
          <p:cNvPr id="3789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59D626B-E240-4A6A-AC38-8E3301409648}" type="slidenum">
              <a:rPr lang="tr-TR" altLang="tr-TR"/>
              <a:pPr/>
              <a:t>30</a:t>
            </a:fld>
            <a:endParaRPr lang="tr-TR" altLang="tr-T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457200" y="836712"/>
            <a:ext cx="8229600" cy="5329138"/>
          </a:xfrm>
        </p:spPr>
        <p:txBody>
          <a:bodyPr>
            <a:normAutofit/>
          </a:bodyPr>
          <a:lstStyle/>
          <a:p>
            <a:pPr>
              <a:lnSpc>
                <a:spcPct val="90000"/>
              </a:lnSpc>
            </a:pPr>
            <a:r>
              <a:rPr lang="tr-TR" altLang="tr-TR" sz="2800" dirty="0" smtClean="0">
                <a:solidFill>
                  <a:srgbClr val="FF0000"/>
                </a:solidFill>
                <a:latin typeface="Times New Roman" pitchFamily="18" charset="0"/>
                <a:cs typeface="Times New Roman" pitchFamily="18" charset="0"/>
              </a:rPr>
              <a:t>Sorgulamaya dayalı teknikler:</a:t>
            </a:r>
          </a:p>
          <a:p>
            <a:pPr algn="just">
              <a:lnSpc>
                <a:spcPct val="90000"/>
              </a:lnSpc>
            </a:pPr>
            <a:r>
              <a:rPr lang="tr-TR" altLang="tr-TR" sz="2800" dirty="0" smtClean="0">
                <a:latin typeface="Times New Roman" pitchFamily="18" charset="0"/>
                <a:cs typeface="Times New Roman" pitchFamily="18" charset="0"/>
              </a:rPr>
              <a:t>Yapılandırılmış, yapılandırılmamış ve yarı-yapılandırılmış görüşmeler, standart testler, anketler, tutum ölçekleri, kontrol listeleri, öz değerlendirme formları vb. veri toplama araçlarını içerir. </a:t>
            </a:r>
          </a:p>
          <a:p>
            <a:pPr>
              <a:lnSpc>
                <a:spcPct val="90000"/>
              </a:lnSpc>
            </a:pPr>
            <a:endParaRPr lang="tr-TR" altLang="tr-TR" sz="2800" dirty="0" smtClean="0">
              <a:latin typeface="Times New Roman" pitchFamily="18" charset="0"/>
              <a:cs typeface="Times New Roman" pitchFamily="18" charset="0"/>
            </a:endParaRPr>
          </a:p>
          <a:p>
            <a:pPr>
              <a:lnSpc>
                <a:spcPct val="90000"/>
              </a:lnSpc>
            </a:pPr>
            <a:r>
              <a:rPr lang="tr-TR" altLang="tr-TR" sz="2800" dirty="0" smtClean="0">
                <a:solidFill>
                  <a:srgbClr val="FF0000"/>
                </a:solidFill>
                <a:latin typeface="Times New Roman" pitchFamily="18" charset="0"/>
                <a:cs typeface="Times New Roman" pitchFamily="18" charset="0"/>
              </a:rPr>
              <a:t>İncelemeye dayalı teknikler: </a:t>
            </a:r>
          </a:p>
          <a:p>
            <a:pPr algn="just">
              <a:lnSpc>
                <a:spcPct val="90000"/>
              </a:lnSpc>
            </a:pPr>
            <a:r>
              <a:rPr lang="tr-TR" altLang="tr-TR" sz="2800" dirty="0" smtClean="0">
                <a:latin typeface="Times New Roman" pitchFamily="18" charset="0"/>
                <a:cs typeface="Times New Roman" pitchFamily="18" charset="0"/>
              </a:rPr>
              <a:t>Ses ve video kayıtları, günlükler, internet kayıtları, e-postalar, öğrenci ürünleri, haritalar, günlükler, planlar, arşiv kayıtları vb. veri toplama araçlarını içerir (Kuzu,2009</a:t>
            </a:r>
            <a:r>
              <a:rPr lang="tr-TR" altLang="tr-TR" sz="2800" dirty="0" smtClean="0"/>
              <a:t>).</a:t>
            </a:r>
          </a:p>
        </p:txBody>
      </p:sp>
      <p:sp>
        <p:nvSpPr>
          <p:cNvPr id="3891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95E65F-E0C3-45DC-AC8F-2CAEEDF9273B}" type="slidenum">
              <a:rPr lang="tr-TR" altLang="tr-TR"/>
              <a:pPr/>
              <a:t>31</a:t>
            </a:fld>
            <a:endParaRPr lang="tr-TR" altLang="tr-T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p:txBody>
          <a:bodyPr>
            <a:normAutofit lnSpcReduction="10000"/>
          </a:bodyPr>
          <a:lstStyle/>
          <a:p>
            <a:pPr marL="274320" indent="-274320" algn="just" fontAlgn="auto">
              <a:lnSpc>
                <a:spcPct val="90000"/>
              </a:lnSpc>
              <a:spcAft>
                <a:spcPts val="0"/>
              </a:spcAft>
              <a:buFont typeface="Wingdings"/>
              <a:buChar char=""/>
              <a:defRPr/>
            </a:pPr>
            <a:r>
              <a:rPr lang="tr-TR" altLang="tr-TR" sz="2600" dirty="0" smtClean="0">
                <a:latin typeface="Times New Roman" pitchFamily="18" charset="0"/>
                <a:cs typeface="Times New Roman" pitchFamily="18" charset="0"/>
              </a:rPr>
              <a:t>Eylem araştırmasında veri toplama süreci sistematik olarak ilerler. Hem nitel hem de nicel veri toplama tekniklerinden yararlanılabilir.</a:t>
            </a:r>
          </a:p>
          <a:p>
            <a:pPr marL="274320" indent="-274320" algn="just" fontAlgn="auto">
              <a:lnSpc>
                <a:spcPct val="90000"/>
              </a:lnSpc>
              <a:spcAft>
                <a:spcPts val="0"/>
              </a:spcAft>
              <a:buFont typeface="Wingdings"/>
              <a:buChar char=""/>
              <a:defRPr/>
            </a:pPr>
            <a:endParaRPr lang="tr-TR" altLang="tr-TR" sz="2600" dirty="0" smtClean="0">
              <a:latin typeface="Times New Roman" pitchFamily="18" charset="0"/>
              <a:cs typeface="Times New Roman" pitchFamily="18" charset="0"/>
            </a:endParaRPr>
          </a:p>
          <a:p>
            <a:pPr marL="274320" indent="-274320" algn="just" fontAlgn="auto">
              <a:lnSpc>
                <a:spcPct val="90000"/>
              </a:lnSpc>
              <a:spcAft>
                <a:spcPts val="0"/>
              </a:spcAft>
              <a:buFont typeface="Wingdings"/>
              <a:buChar char=""/>
              <a:defRPr/>
            </a:pPr>
            <a:r>
              <a:rPr lang="tr-TR" altLang="tr-TR" sz="2600" dirty="0" smtClean="0">
                <a:latin typeface="Times New Roman" pitchFamily="18" charset="0"/>
                <a:cs typeface="Times New Roman" pitchFamily="18" charset="0"/>
              </a:rPr>
              <a:t> Araştırma sürecinde toplanan verilerin analizinde de nitel ve nicel analiz yaklaşımlarından yararlanılabilir (</a:t>
            </a:r>
            <a:r>
              <a:rPr lang="tr-TR" altLang="tr-TR" sz="2600" dirty="0" err="1" smtClean="0">
                <a:latin typeface="Times New Roman" pitchFamily="18" charset="0"/>
                <a:cs typeface="Times New Roman" pitchFamily="18" charset="0"/>
              </a:rPr>
              <a:t>Hendricks</a:t>
            </a:r>
            <a:r>
              <a:rPr lang="tr-TR" altLang="tr-TR" sz="2600" dirty="0" smtClean="0">
                <a:latin typeface="Times New Roman" pitchFamily="18" charset="0"/>
                <a:cs typeface="Times New Roman" pitchFamily="18" charset="0"/>
              </a:rPr>
              <a:t>, 2006: 3). </a:t>
            </a:r>
          </a:p>
          <a:p>
            <a:pPr marL="274320" indent="-274320" algn="just" fontAlgn="auto">
              <a:lnSpc>
                <a:spcPct val="90000"/>
              </a:lnSpc>
              <a:spcAft>
                <a:spcPts val="0"/>
              </a:spcAft>
              <a:buFont typeface="Wingdings"/>
              <a:buChar char=""/>
              <a:defRPr/>
            </a:pPr>
            <a:endParaRPr lang="tr-TR" altLang="tr-TR" sz="2600" dirty="0" smtClean="0">
              <a:latin typeface="Times New Roman" pitchFamily="18" charset="0"/>
              <a:cs typeface="Times New Roman" pitchFamily="18" charset="0"/>
            </a:endParaRPr>
          </a:p>
          <a:p>
            <a:pPr marL="274320" indent="-274320" algn="just" fontAlgn="auto">
              <a:lnSpc>
                <a:spcPct val="90000"/>
              </a:lnSpc>
              <a:spcAft>
                <a:spcPts val="0"/>
              </a:spcAft>
              <a:buFont typeface="Wingdings"/>
              <a:buChar char=""/>
              <a:defRPr/>
            </a:pPr>
            <a:r>
              <a:rPr lang="tr-TR" altLang="tr-TR" sz="2600" dirty="0" smtClean="0">
                <a:latin typeface="Times New Roman" pitchFamily="18" charset="0"/>
                <a:cs typeface="Times New Roman" pitchFamily="18" charset="0"/>
              </a:rPr>
              <a:t>Eylem araştırmasından elde edilen verilerin çözümlenmesinde en sık kullanılan yöntemler betimsel çözümleme, içerik çözümlemesi ve tümevarım çözümlemesidir (Kuzu, 2009).</a:t>
            </a:r>
          </a:p>
        </p:txBody>
      </p:sp>
      <p:sp>
        <p:nvSpPr>
          <p:cNvPr id="3993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514894E-6B7C-4B6A-A639-2FFDCDE11E18}" type="slidenum">
              <a:rPr lang="tr-TR" altLang="tr-TR"/>
              <a:pPr/>
              <a:t>32</a:t>
            </a:fld>
            <a:endParaRPr lang="tr-TR" altLang="tr-T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228600" y="838200"/>
            <a:ext cx="8458200" cy="5295900"/>
          </a:xfrm>
        </p:spPr>
        <p:txBody>
          <a:bodyPr>
            <a:normAutofit/>
          </a:bodyPr>
          <a:lstStyle/>
          <a:p>
            <a:pPr algn="just">
              <a:lnSpc>
                <a:spcPct val="90000"/>
              </a:lnSpc>
            </a:pPr>
            <a:r>
              <a:rPr lang="tr-TR" altLang="tr-TR" dirty="0" smtClean="0">
                <a:latin typeface="Times New Roman" pitchFamily="18" charset="0"/>
                <a:cs typeface="Times New Roman" pitchFamily="18" charset="0"/>
              </a:rPr>
              <a:t>Eylem araştırmasının geçerlik ve güvenirliği nicel araştırmalardakinden farklılık göstermektedir. Eylem araştırmasının yerel bazda gerçekleştirilmesi ve verilerin kendine özgü olmasından dolayı, nicel araştırmalarda kullanılan iç geçerlilik, dış geçerlilik, güvenirlik ve nesnellik eylem araştırmalarına doğrudan uygulanamaz.</a:t>
            </a:r>
          </a:p>
          <a:p>
            <a:pPr algn="just">
              <a:lnSpc>
                <a:spcPct val="90000"/>
              </a:lnSpc>
            </a:pPr>
            <a:endParaRPr lang="tr-TR" altLang="tr-TR" dirty="0" smtClean="0">
              <a:latin typeface="Times New Roman" pitchFamily="18" charset="0"/>
              <a:cs typeface="Times New Roman" pitchFamily="18" charset="0"/>
            </a:endParaRPr>
          </a:p>
          <a:p>
            <a:pPr algn="just">
              <a:lnSpc>
                <a:spcPct val="90000"/>
              </a:lnSpc>
            </a:pPr>
            <a:r>
              <a:rPr lang="tr-TR" altLang="tr-TR" dirty="0" smtClean="0">
                <a:latin typeface="Times New Roman" pitchFamily="18" charset="0"/>
                <a:cs typeface="Times New Roman" pitchFamily="18" charset="0"/>
              </a:rPr>
              <a:t>Ancak bunların yerine eylem araştırmasının geçerliğini test etmek için inandırıcılık, transfer edilebilirlik, güvenilmeye layık olma ve onaylanabilirlik ölçütleri kullanılır (</a:t>
            </a:r>
            <a:r>
              <a:rPr lang="tr-TR" altLang="tr-TR" dirty="0" err="1" smtClean="0">
                <a:latin typeface="Times New Roman" pitchFamily="18" charset="0"/>
                <a:cs typeface="Times New Roman" pitchFamily="18" charset="0"/>
              </a:rPr>
              <a:t>Guba</a:t>
            </a:r>
            <a:r>
              <a:rPr lang="tr-TR" altLang="tr-TR" dirty="0" smtClean="0">
                <a:latin typeface="Times New Roman" pitchFamily="18" charset="0"/>
                <a:cs typeface="Times New Roman" pitchFamily="18" charset="0"/>
              </a:rPr>
              <a:t>, 1981, aktaran </a:t>
            </a:r>
            <a:r>
              <a:rPr lang="tr-TR" altLang="tr-TR" dirty="0" err="1" smtClean="0">
                <a:latin typeface="Times New Roman" pitchFamily="18" charset="0"/>
                <a:cs typeface="Times New Roman" pitchFamily="18" charset="0"/>
              </a:rPr>
              <a:t>Mills</a:t>
            </a:r>
            <a:r>
              <a:rPr lang="tr-TR" altLang="tr-TR" dirty="0" smtClean="0">
                <a:latin typeface="Times New Roman" pitchFamily="18" charset="0"/>
                <a:cs typeface="Times New Roman" pitchFamily="18" charset="0"/>
              </a:rPr>
              <a:t>, 2003).</a:t>
            </a:r>
          </a:p>
          <a:p>
            <a:pPr>
              <a:lnSpc>
                <a:spcPct val="90000"/>
              </a:lnSpc>
            </a:pPr>
            <a:endParaRPr lang="tr-TR" altLang="tr-TR" b="1" dirty="0" smtClean="0"/>
          </a:p>
        </p:txBody>
      </p:sp>
      <p:sp>
        <p:nvSpPr>
          <p:cNvPr id="4096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E150922-CF30-470B-955C-78F26E455312}" type="slidenum">
              <a:rPr lang="tr-TR" altLang="tr-TR"/>
              <a:pPr/>
              <a:t>33</a:t>
            </a:fld>
            <a:endParaRPr lang="tr-TR" altLang="tr-T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1268760"/>
            <a:ext cx="8229600" cy="4738531"/>
          </a:xfrm>
        </p:spPr>
        <p:txBody>
          <a:bodyPr>
            <a:normAutofit lnSpcReduction="10000"/>
          </a:bodyPr>
          <a:lstStyle/>
          <a:p>
            <a:pPr algn="just"/>
            <a:r>
              <a:rPr lang="tr-TR" altLang="tr-TR" sz="2800" i="1" u="sng" dirty="0" smtClean="0">
                <a:solidFill>
                  <a:srgbClr val="FF0000"/>
                </a:solidFill>
                <a:latin typeface="Times New Roman" pitchFamily="-84" charset="0"/>
              </a:rPr>
              <a:t>Araştırmacının İnandırıcı Olması</a:t>
            </a:r>
            <a:r>
              <a:rPr lang="tr-TR" altLang="tr-TR" sz="2800" dirty="0" smtClean="0">
                <a:solidFill>
                  <a:srgbClr val="FF0000"/>
                </a:solidFill>
                <a:latin typeface="Times New Roman" pitchFamily="-84" charset="0"/>
              </a:rPr>
              <a:t>: </a:t>
            </a:r>
            <a:r>
              <a:rPr lang="tr-TR" altLang="tr-TR" sz="2800" dirty="0" smtClean="0">
                <a:latin typeface="Times New Roman" pitchFamily="-84" charset="0"/>
              </a:rPr>
              <a:t>(Uzmanlık,Bilgililik) Araştırmacının tüm karmaşıklıklarla ve kolayca açıklanamayan kalıplarla baş etme becerisidir.</a:t>
            </a:r>
          </a:p>
          <a:p>
            <a:pPr algn="just"/>
            <a:endParaRPr lang="tr-TR" altLang="tr-TR" sz="2800" dirty="0" smtClean="0">
              <a:latin typeface="Times New Roman" pitchFamily="-84" charset="0"/>
            </a:endParaRPr>
          </a:p>
          <a:p>
            <a:endParaRPr lang="tr-TR" altLang="tr-TR" sz="2800" dirty="0" smtClean="0">
              <a:latin typeface="Times New Roman" pitchFamily="-84" charset="0"/>
            </a:endParaRPr>
          </a:p>
          <a:p>
            <a:pPr algn="just"/>
            <a:r>
              <a:rPr lang="tr-TR" altLang="tr-TR" sz="2800" i="1" u="sng" dirty="0" smtClean="0">
                <a:solidFill>
                  <a:srgbClr val="FF0000"/>
                </a:solidFill>
                <a:latin typeface="Times New Roman" pitchFamily="-84" charset="0"/>
              </a:rPr>
              <a:t>Transfer Edilebilirlik</a:t>
            </a:r>
            <a:r>
              <a:rPr lang="tr-TR" altLang="tr-TR" sz="2800" dirty="0" smtClean="0">
                <a:solidFill>
                  <a:srgbClr val="FF0000"/>
                </a:solidFill>
                <a:latin typeface="Times New Roman" pitchFamily="-84" charset="0"/>
              </a:rPr>
              <a:t>: </a:t>
            </a:r>
            <a:r>
              <a:rPr lang="tr-TR" altLang="tr-TR" sz="2800" dirty="0" smtClean="0">
                <a:latin typeface="Times New Roman" pitchFamily="-84" charset="0"/>
              </a:rPr>
              <a:t>Araştırmacının her şeyin bağlama dayalı olduğuna ilişkin inancıdır. Araştırmacı bağlamla ilgili ayrıntılı betimsel veri toplar ve araştırma raporunu ayrıntılı olarak yazarak transfer edilebilirliği sağlamaya çalışır.</a:t>
            </a:r>
          </a:p>
        </p:txBody>
      </p:sp>
      <p:sp>
        <p:nvSpPr>
          <p:cNvPr id="41987"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E8E890C-F2B7-4AD5-BB23-0EBF942FA009}" type="slidenum">
              <a:rPr lang="tr-TR" altLang="tr-TR"/>
              <a:pPr/>
              <a:t>34</a:t>
            </a:fld>
            <a:endParaRPr lang="tr-TR" alt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p:txBody>
          <a:bodyPr/>
          <a:lstStyle/>
          <a:p>
            <a:pPr algn="just"/>
            <a:r>
              <a:rPr lang="tr-TR" altLang="tr-TR" i="1" u="sng" dirty="0" smtClean="0">
                <a:solidFill>
                  <a:srgbClr val="FF0000"/>
                </a:solidFill>
                <a:latin typeface="Times New Roman" pitchFamily="-84" charset="0"/>
              </a:rPr>
              <a:t>Güvenilmeye Layık Olma</a:t>
            </a:r>
            <a:r>
              <a:rPr lang="tr-TR" altLang="tr-TR" dirty="0" smtClean="0">
                <a:solidFill>
                  <a:srgbClr val="FF0000"/>
                </a:solidFill>
                <a:latin typeface="Times New Roman" pitchFamily="-84" charset="0"/>
              </a:rPr>
              <a:t>: </a:t>
            </a:r>
            <a:r>
              <a:rPr lang="tr-TR" altLang="tr-TR" dirty="0" smtClean="0">
                <a:latin typeface="Times New Roman" pitchFamily="-84" charset="0"/>
              </a:rPr>
              <a:t>Verilerin sağlamlığı ve dengeliliğidir. Araştırmacı çeşitli veri toplama tekniklerinden yararlanır.</a:t>
            </a:r>
          </a:p>
          <a:p>
            <a:pPr>
              <a:buFont typeface="Wingdings 3" pitchFamily="-84" charset="2"/>
              <a:buNone/>
            </a:pPr>
            <a:endParaRPr lang="tr-TR" altLang="tr-TR" dirty="0" smtClean="0">
              <a:latin typeface="Times New Roman" pitchFamily="-84" charset="0"/>
            </a:endParaRPr>
          </a:p>
          <a:p>
            <a:pPr algn="just"/>
            <a:r>
              <a:rPr lang="tr-TR" altLang="tr-TR" i="1" u="sng" dirty="0" smtClean="0">
                <a:solidFill>
                  <a:srgbClr val="FF0000"/>
                </a:solidFill>
                <a:latin typeface="Times New Roman" pitchFamily="-84" charset="0"/>
              </a:rPr>
              <a:t>Onaylanabilirlik</a:t>
            </a:r>
            <a:r>
              <a:rPr lang="tr-TR" altLang="tr-TR" dirty="0" smtClean="0">
                <a:solidFill>
                  <a:srgbClr val="FF0000"/>
                </a:solidFill>
                <a:latin typeface="Times New Roman" pitchFamily="-84" charset="0"/>
              </a:rPr>
              <a:t>: </a:t>
            </a:r>
            <a:r>
              <a:rPr lang="tr-TR" altLang="tr-TR" dirty="0" smtClean="0">
                <a:latin typeface="Times New Roman" pitchFamily="-84" charset="0"/>
              </a:rPr>
              <a:t>Verilerin yansız ve objektif olmasıdır. Araştırmacı çeşitli veri ve veri toplama tekniğini karşılaştırarak ve yansıtma yaparak onaylanabilirliği sağlar.</a:t>
            </a:r>
          </a:p>
        </p:txBody>
      </p:sp>
      <p:sp>
        <p:nvSpPr>
          <p:cNvPr id="4301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A632F59-08D2-4C61-867E-290F68F81AF6}" type="slidenum">
              <a:rPr lang="tr-TR" altLang="tr-TR"/>
              <a:pPr/>
              <a:t>35</a:t>
            </a:fld>
            <a:endParaRPr lang="tr-TR" alt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611560" y="1484784"/>
            <a:ext cx="7848872" cy="5373216"/>
          </a:xfrm>
        </p:spPr>
        <p:txBody>
          <a:bodyPr/>
          <a:lstStyle/>
          <a:p>
            <a:pPr algn="just"/>
            <a:r>
              <a:rPr lang="tr-TR" altLang="tr-TR" dirty="0" smtClean="0">
                <a:latin typeface="Times New Roman" pitchFamily="-84" charset="0"/>
              </a:rPr>
              <a:t>Eylem araştırmaları gerek kuram ve uygulama arasındaki boşluğu doldurmaları gerekse öğretmenin aktif katılımı ile öğretmenleri yetkili ve kuvvetli kılar.</a:t>
            </a:r>
          </a:p>
          <a:p>
            <a:pPr algn="just">
              <a:buFont typeface="Wingdings 3" pitchFamily="-84" charset="2"/>
              <a:buNone/>
            </a:pPr>
            <a:r>
              <a:rPr lang="tr-TR" altLang="tr-TR" dirty="0" smtClean="0">
                <a:latin typeface="Times New Roman" pitchFamily="-84" charset="0"/>
              </a:rPr>
              <a:t> </a:t>
            </a:r>
          </a:p>
          <a:p>
            <a:pPr algn="just"/>
            <a:r>
              <a:rPr lang="tr-TR" altLang="tr-TR" dirty="0" smtClean="0">
                <a:latin typeface="Times New Roman" pitchFamily="-84" charset="0"/>
              </a:rPr>
              <a:t>Sınıflarıyla ilgili yeni bilgiler edinmelerine yardım eder. Yansıtıcı düşünme ve öğretimi teşvik eder. Öğretmenin pedagojik dağarcığını genişletir. Öğretmeni kendi eserinden sorumlu kılar (Uzuner, 2005).</a:t>
            </a:r>
          </a:p>
        </p:txBody>
      </p:sp>
      <p:sp>
        <p:nvSpPr>
          <p:cNvPr id="44036"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3F10C3F-37D8-410F-ABB6-C5267CB00083}" type="slidenum">
              <a:rPr lang="tr-TR" altLang="tr-TR"/>
              <a:pPr/>
              <a:t>36</a:t>
            </a:fld>
            <a:endParaRPr lang="tr-TR" altLang="tr-TR"/>
          </a:p>
        </p:txBody>
      </p:sp>
      <p:sp>
        <p:nvSpPr>
          <p:cNvPr id="59394" name="Rectangle 2"/>
          <p:cNvSpPr>
            <a:spLocks noGrp="1" noChangeArrowheads="1"/>
          </p:cNvSpPr>
          <p:nvPr>
            <p:ph type="title"/>
          </p:nvPr>
        </p:nvSpPr>
        <p:spPr>
          <a:xfrm>
            <a:off x="533400" y="332656"/>
            <a:ext cx="8001000" cy="936104"/>
          </a:xfrm>
        </p:spPr>
        <p:txBody>
          <a:bodyPr>
            <a:normAutofit/>
            <a:scene3d>
              <a:camera prst="orthographicFront"/>
              <a:lightRig rig="soft" dir="t"/>
            </a:scene3d>
          </a:bodyPr>
          <a:lstStyle/>
          <a:p>
            <a:pPr algn="ctr" fontAlgn="auto">
              <a:spcAft>
                <a:spcPts val="0"/>
              </a:spcAft>
              <a:defRPr/>
            </a:pPr>
            <a:r>
              <a:rPr lang="tr-TR" sz="3200" dirty="0">
                <a:solidFill>
                  <a:srgbClr val="FF0000"/>
                </a:solidFill>
                <a:latin typeface="Times New Roman" pitchFamily="-84" charset="0"/>
              </a:rPr>
              <a:t>Eğitimde eylem araştırmalarının önemi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p:txBody>
          <a:bodyPr/>
          <a:lstStyle/>
          <a:p>
            <a:pPr algn="just"/>
            <a:r>
              <a:rPr lang="tr-TR" altLang="tr-TR" sz="2800" dirty="0" smtClean="0">
                <a:latin typeface="Times New Roman" pitchFamily="-84" charset="0"/>
              </a:rPr>
              <a:t>Adı eylem araştırması olarak belirtilmese de </a:t>
            </a:r>
            <a:r>
              <a:rPr lang="tr-TR" altLang="tr-TR" sz="2800" dirty="0" err="1" smtClean="0">
                <a:latin typeface="Times New Roman" pitchFamily="-84" charset="0"/>
              </a:rPr>
              <a:t>Dewey</a:t>
            </a:r>
            <a:r>
              <a:rPr lang="tr-TR" altLang="tr-TR" sz="2800" dirty="0" smtClean="0">
                <a:latin typeface="Times New Roman" pitchFamily="-84" charset="0"/>
              </a:rPr>
              <a:t> 1900’lü yılların başlarında uygulamacıların geliştirdiği araştırma çalışmalarını yapmıştır (Uzuner,2005).</a:t>
            </a:r>
          </a:p>
          <a:p>
            <a:pPr algn="just">
              <a:buFont typeface="Wingdings" pitchFamily="-84" charset="2"/>
              <a:buNone/>
            </a:pPr>
            <a:endParaRPr lang="tr-TR" altLang="tr-TR" sz="2800" dirty="0" smtClean="0">
              <a:latin typeface="Times New Roman" pitchFamily="-84" charset="0"/>
            </a:endParaRPr>
          </a:p>
          <a:p>
            <a:pPr algn="just"/>
            <a:r>
              <a:rPr lang="tr-TR" altLang="tr-TR" sz="2800" dirty="0" smtClean="0">
                <a:latin typeface="Times New Roman" pitchFamily="-84" charset="0"/>
              </a:rPr>
              <a:t>Eylem araştırması teriminin isim babası, Kurt </a:t>
            </a:r>
            <a:r>
              <a:rPr lang="tr-TR" altLang="tr-TR" sz="2800" dirty="0" err="1" smtClean="0">
                <a:latin typeface="Times New Roman" pitchFamily="-84" charset="0"/>
              </a:rPr>
              <a:t>Lewin</a:t>
            </a:r>
            <a:r>
              <a:rPr lang="tr-TR" altLang="tr-TR" sz="2800" dirty="0" smtClean="0">
                <a:latin typeface="Times New Roman" pitchFamily="-84" charset="0"/>
              </a:rPr>
              <a:t> sosyal psikolog ve eğitimcidir. Sorunun gerçekleştiği bağlamla ilgili çalışmaları 1940’lı yıllarda ABD’de yaygındır (</a:t>
            </a:r>
            <a:r>
              <a:rPr lang="tr-TR" altLang="tr-TR" sz="2800" dirty="0" err="1" smtClean="0">
                <a:latin typeface="Times New Roman" pitchFamily="-84" charset="0"/>
              </a:rPr>
              <a:t>akt</a:t>
            </a:r>
            <a:r>
              <a:rPr lang="tr-TR" altLang="tr-TR" sz="2800" dirty="0" smtClean="0">
                <a:latin typeface="Times New Roman" pitchFamily="-84" charset="0"/>
              </a:rPr>
              <a:t>.Uzuner, 2005).</a:t>
            </a:r>
          </a:p>
        </p:txBody>
      </p:sp>
      <p:sp>
        <p:nvSpPr>
          <p:cNvPr id="11267"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9C62E02-DABA-4E84-98EE-95567C9F9306}" type="slidenum">
              <a:rPr lang="tr-TR" altLang="tr-TR"/>
              <a:pPr/>
              <a:t>4</a:t>
            </a:fld>
            <a:endParaRPr lang="tr-TR" alt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28600" y="1481138"/>
            <a:ext cx="8458200" cy="5148262"/>
          </a:xfrm>
        </p:spPr>
        <p:txBody>
          <a:bodyPr>
            <a:normAutofit/>
          </a:bodyPr>
          <a:lstStyle/>
          <a:p>
            <a:pPr algn="just">
              <a:lnSpc>
                <a:spcPct val="90000"/>
              </a:lnSpc>
            </a:pPr>
            <a:r>
              <a:rPr lang="tr-TR" altLang="tr-TR" sz="2800" dirty="0" err="1" smtClean="0">
                <a:latin typeface="Times New Roman" pitchFamily="18" charset="0"/>
                <a:cs typeface="Times New Roman" pitchFamily="18" charset="0"/>
              </a:rPr>
              <a:t>Stephen</a:t>
            </a:r>
            <a:r>
              <a:rPr lang="tr-TR" altLang="tr-TR" sz="2800" dirty="0" smtClean="0">
                <a:latin typeface="Times New Roman" pitchFamily="18" charset="0"/>
                <a:cs typeface="Times New Roman" pitchFamily="18" charset="0"/>
              </a:rPr>
              <a:t> </a:t>
            </a:r>
            <a:r>
              <a:rPr lang="tr-TR" altLang="tr-TR" sz="2800" dirty="0" err="1" smtClean="0">
                <a:latin typeface="Times New Roman" pitchFamily="18" charset="0"/>
                <a:cs typeface="Times New Roman" pitchFamily="18" charset="0"/>
              </a:rPr>
              <a:t>Corey</a:t>
            </a:r>
            <a:r>
              <a:rPr lang="tr-TR" altLang="tr-TR" sz="2800" dirty="0" smtClean="0">
                <a:latin typeface="Times New Roman" pitchFamily="18" charset="0"/>
                <a:cs typeface="Times New Roman" pitchFamily="18" charset="0"/>
              </a:rPr>
              <a:t>, ise eylem araştırmalarını eğitimde kullanan ilk araştırmacılardandır. Eğitimde bilimsel yöntemin değişim oluşturacağına, eğitimcilerin hem araştırmaya hem de bu bilgilerin uygulanmasına katılmalarının gereğine inanmıştır.</a:t>
            </a:r>
          </a:p>
          <a:p>
            <a:pPr algn="just">
              <a:lnSpc>
                <a:spcPct val="90000"/>
              </a:lnSpc>
              <a:buFont typeface="Wingdings 3" pitchFamily="-84" charset="2"/>
              <a:buNone/>
            </a:pPr>
            <a:r>
              <a:rPr lang="tr-TR" altLang="tr-TR" sz="2800" dirty="0" smtClean="0">
                <a:latin typeface="Times New Roman" pitchFamily="18" charset="0"/>
                <a:cs typeface="Times New Roman" pitchFamily="18" charset="0"/>
              </a:rPr>
              <a:t> </a:t>
            </a:r>
          </a:p>
          <a:p>
            <a:pPr algn="just">
              <a:lnSpc>
                <a:spcPct val="90000"/>
              </a:lnSpc>
            </a:pPr>
            <a:r>
              <a:rPr lang="tr-TR" altLang="tr-TR" sz="2800" dirty="0" err="1" smtClean="0">
                <a:latin typeface="Times New Roman" pitchFamily="18" charset="0"/>
                <a:cs typeface="Times New Roman" pitchFamily="18" charset="0"/>
              </a:rPr>
              <a:t>Corey’e</a:t>
            </a:r>
            <a:r>
              <a:rPr lang="tr-TR" altLang="tr-TR" sz="2800" dirty="0" smtClean="0">
                <a:latin typeface="Times New Roman" pitchFamily="18" charset="0"/>
                <a:cs typeface="Times New Roman" pitchFamily="18" charset="0"/>
              </a:rPr>
              <a:t> göre, eylem araştırmasının amacı, genelleme yapmak değil, günlük yaşantımızda gerçekleşen değişiklikleri yerine getirmektir (Ekiz, 2003;</a:t>
            </a:r>
            <a:r>
              <a:rPr lang="tr-TR" altLang="tr-TR" sz="2800" dirty="0" err="1" smtClean="0">
                <a:latin typeface="Times New Roman" pitchFamily="18" charset="0"/>
                <a:cs typeface="Times New Roman" pitchFamily="18" charset="0"/>
              </a:rPr>
              <a:t>Ferrance</a:t>
            </a:r>
            <a:r>
              <a:rPr lang="tr-TR" altLang="tr-TR" sz="2800" dirty="0" smtClean="0">
                <a:latin typeface="Times New Roman" pitchFamily="18" charset="0"/>
                <a:cs typeface="Times New Roman" pitchFamily="18" charset="0"/>
              </a:rPr>
              <a:t>, 2000akt.</a:t>
            </a:r>
            <a:r>
              <a:rPr lang="tr-TR" altLang="tr-TR" sz="2800" dirty="0" err="1" smtClean="0">
                <a:latin typeface="Times New Roman" pitchFamily="18" charset="0"/>
                <a:cs typeface="Times New Roman" pitchFamily="18" charset="0"/>
              </a:rPr>
              <a:t>uzuner</a:t>
            </a:r>
            <a:r>
              <a:rPr lang="tr-TR" altLang="tr-TR" sz="2800" dirty="0" smtClean="0">
                <a:latin typeface="Times New Roman" pitchFamily="18" charset="0"/>
                <a:cs typeface="Times New Roman" pitchFamily="18" charset="0"/>
              </a:rPr>
              <a:t>).</a:t>
            </a:r>
          </a:p>
        </p:txBody>
      </p:sp>
      <p:sp>
        <p:nvSpPr>
          <p:cNvPr id="1229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7A272E4-6A48-475D-A5DB-FCB95C76FB5B}" type="slidenum">
              <a:rPr lang="tr-TR" altLang="tr-TR"/>
              <a:pPr/>
              <a:t>5</a:t>
            </a:fld>
            <a:endParaRPr lang="tr-TR" alt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pPr algn="just"/>
            <a:r>
              <a:rPr lang="tr-TR" altLang="tr-TR" dirty="0" smtClean="0">
                <a:latin typeface="Times New Roman" pitchFamily="-84" charset="0"/>
              </a:rPr>
              <a:t>Kökenini toplumsal hareketlerden alan eylem araştırmalarının eğitim alanına uyarlanan tanımı çeşitli şekillerde yapılmıştır:</a:t>
            </a:r>
          </a:p>
          <a:p>
            <a:pPr algn="just">
              <a:buFont typeface="Wingdings 3" pitchFamily="-84" charset="2"/>
              <a:buNone/>
            </a:pPr>
            <a:endParaRPr lang="tr-TR" altLang="tr-TR" dirty="0" smtClean="0">
              <a:latin typeface="Times New Roman" pitchFamily="-84" charset="0"/>
            </a:endParaRPr>
          </a:p>
          <a:p>
            <a:pPr algn="just"/>
            <a:r>
              <a:rPr lang="tr-TR" altLang="tr-TR" dirty="0" smtClean="0">
                <a:solidFill>
                  <a:srgbClr val="FF0000"/>
                </a:solidFill>
                <a:latin typeface="Times New Roman" pitchFamily="-84" charset="0"/>
              </a:rPr>
              <a:t>(1) </a:t>
            </a:r>
            <a:r>
              <a:rPr lang="tr-TR" dirty="0" smtClean="0">
                <a:solidFill>
                  <a:srgbClr val="FF0000"/>
                </a:solidFill>
                <a:latin typeface="Times New Roman" pitchFamily="18" charset="0"/>
                <a:cs typeface="Times New Roman" pitchFamily="18" charset="0"/>
              </a:rPr>
              <a:t>Eylem araştırması</a:t>
            </a:r>
            <a:r>
              <a:rPr lang="tr-TR" dirty="0" smtClean="0">
                <a:latin typeface="Times New Roman" pitchFamily="18" charset="0"/>
                <a:cs typeface="Times New Roman" pitchFamily="18" charset="0"/>
              </a:rPr>
              <a:t>, eylemlerin ve öğretimin niteliğini anlamak ve iyileştirmek için gerçek sınıf veya okul durumunu çalışma süreci olarak tanımlanabilir (</a:t>
            </a:r>
            <a:r>
              <a:rPr lang="tr-TR" dirty="0" err="1" smtClean="0">
                <a:latin typeface="Times New Roman" pitchFamily="18" charset="0"/>
                <a:cs typeface="Times New Roman" pitchFamily="18" charset="0"/>
              </a:rPr>
              <a:t>Hensen</a:t>
            </a:r>
            <a:r>
              <a:rPr lang="tr-TR" dirty="0" smtClean="0">
                <a:latin typeface="Times New Roman" pitchFamily="18" charset="0"/>
                <a:cs typeface="Times New Roman" pitchFamily="18" charset="0"/>
              </a:rPr>
              <a:t> 1996; </a:t>
            </a:r>
            <a:r>
              <a:rPr lang="tr-TR" dirty="0" err="1" smtClean="0">
                <a:latin typeface="Times New Roman" pitchFamily="18" charset="0"/>
                <a:cs typeface="Times New Roman" pitchFamily="18" charset="0"/>
              </a:rPr>
              <a:t>Mctaggart</a:t>
            </a:r>
            <a:r>
              <a:rPr lang="tr-TR" dirty="0" smtClean="0">
                <a:latin typeface="Times New Roman" pitchFamily="18" charset="0"/>
                <a:cs typeface="Times New Roman" pitchFamily="18" charset="0"/>
              </a:rPr>
              <a:t>, 1997; </a:t>
            </a:r>
            <a:r>
              <a:rPr lang="tr-TR" dirty="0" err="1" smtClean="0">
                <a:latin typeface="Times New Roman" pitchFamily="18" charset="0"/>
                <a:cs typeface="Times New Roman" pitchFamily="18" charset="0"/>
              </a:rPr>
              <a:t>Schmuck</a:t>
            </a:r>
            <a:r>
              <a:rPr lang="tr-TR" dirty="0" smtClean="0">
                <a:latin typeface="Times New Roman" pitchFamily="18" charset="0"/>
                <a:cs typeface="Times New Roman" pitchFamily="18" charset="0"/>
              </a:rPr>
              <a:t>, 1997). </a:t>
            </a:r>
          </a:p>
        </p:txBody>
      </p:sp>
      <p:sp>
        <p:nvSpPr>
          <p:cNvPr id="1331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14D9AFF-ED26-4618-9517-9B76CCE34515}" type="slidenum">
              <a:rPr lang="tr-TR" altLang="tr-TR"/>
              <a:pPr/>
              <a:t>6</a:t>
            </a:fld>
            <a:endParaRPr lang="tr-TR" alt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p:txBody>
          <a:bodyPr>
            <a:normAutofit/>
          </a:bodyPr>
          <a:lstStyle/>
          <a:p>
            <a:pPr algn="just">
              <a:lnSpc>
                <a:spcPct val="90000"/>
              </a:lnSpc>
              <a:buNone/>
            </a:pPr>
            <a:r>
              <a:rPr lang="tr-TR" altLang="tr-TR" dirty="0" smtClean="0">
                <a:solidFill>
                  <a:srgbClr val="FF0000"/>
                </a:solidFill>
                <a:latin typeface="Times New Roman" pitchFamily="18" charset="0"/>
                <a:cs typeface="Times New Roman" pitchFamily="18" charset="0"/>
              </a:rPr>
              <a:t>(2) </a:t>
            </a:r>
            <a:r>
              <a:rPr lang="tr-TR" dirty="0" smtClean="0">
                <a:latin typeface="Times New Roman" pitchFamily="18" charset="0"/>
                <a:cs typeface="Times New Roman" pitchFamily="18" charset="0"/>
              </a:rPr>
              <a:t>Öğretmenlerin kendi uygulamalarını, gözlemlemeleri veya bir problemi ve bir eylemin olası yönünü incelemeleri için sistematik ve düzenli bir yoldur (</a:t>
            </a:r>
            <a:r>
              <a:rPr lang="tr-TR" dirty="0" err="1" smtClean="0">
                <a:latin typeface="Times New Roman" pitchFamily="18" charset="0"/>
                <a:cs typeface="Times New Roman" pitchFamily="18" charset="0"/>
              </a:rPr>
              <a:t>Foshy</a:t>
            </a:r>
            <a:r>
              <a:rPr lang="tr-TR" dirty="0" smtClean="0">
                <a:latin typeface="Times New Roman" pitchFamily="18" charset="0"/>
                <a:cs typeface="Times New Roman" pitchFamily="18" charset="0"/>
              </a:rPr>
              <a:t>, 1998; </a:t>
            </a:r>
            <a:r>
              <a:rPr lang="tr-TR" dirty="0" err="1" smtClean="0">
                <a:latin typeface="Times New Roman" pitchFamily="18" charset="0"/>
                <a:cs typeface="Times New Roman" pitchFamily="18" charset="0"/>
              </a:rPr>
              <a:t>Tomlinson</a:t>
            </a:r>
            <a:r>
              <a:rPr lang="tr-TR" dirty="0" smtClean="0">
                <a:latin typeface="Times New Roman" pitchFamily="18" charset="0"/>
                <a:cs typeface="Times New Roman" pitchFamily="18" charset="0"/>
              </a:rPr>
              <a:t>, 1995).</a:t>
            </a:r>
          </a:p>
          <a:p>
            <a:pPr algn="just">
              <a:lnSpc>
                <a:spcPct val="90000"/>
              </a:lnSpc>
              <a:buFont typeface="Wingdings" pitchFamily="-84" charset="2"/>
              <a:buNone/>
            </a:pPr>
            <a:endParaRPr lang="tr-TR" altLang="tr-TR" dirty="0" smtClean="0">
              <a:latin typeface="Times New Roman" pitchFamily="18" charset="0"/>
              <a:cs typeface="Times New Roman" pitchFamily="18" charset="0"/>
            </a:endParaRPr>
          </a:p>
          <a:p>
            <a:pPr algn="just">
              <a:lnSpc>
                <a:spcPct val="90000"/>
              </a:lnSpc>
              <a:buFont typeface="Wingdings" pitchFamily="-84" charset="2"/>
              <a:buNone/>
            </a:pPr>
            <a:r>
              <a:rPr lang="tr-TR" altLang="tr-TR" dirty="0" smtClean="0">
                <a:latin typeface="Times New Roman" pitchFamily="18" charset="0"/>
                <a:cs typeface="Times New Roman" pitchFamily="18" charset="0"/>
              </a:rPr>
              <a:t> </a:t>
            </a:r>
            <a:r>
              <a:rPr lang="tr-TR" altLang="tr-TR" dirty="0" smtClean="0">
                <a:solidFill>
                  <a:srgbClr val="FF0000"/>
                </a:solidFill>
                <a:latin typeface="Times New Roman" pitchFamily="18" charset="0"/>
                <a:cs typeface="Times New Roman" pitchFamily="18" charset="0"/>
              </a:rPr>
              <a:t>(3) </a:t>
            </a:r>
            <a:r>
              <a:rPr lang="tr-TR" altLang="tr-TR" dirty="0" smtClean="0">
                <a:latin typeface="Times New Roman" pitchFamily="18" charset="0"/>
                <a:cs typeface="Times New Roman" pitchFamily="18" charset="0"/>
              </a:rPr>
              <a:t>Okul ve sınıf temelli eğitimsel uygulamaları geliştirmeyi amaçlayan ve genellikle öğretmenler tarafından gerçekleştirilen araştırmalardır (Demirel, 2005). </a:t>
            </a:r>
          </a:p>
        </p:txBody>
      </p:sp>
      <p:sp>
        <p:nvSpPr>
          <p:cNvPr id="1433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95E6120-F48E-4737-9C49-2CB3317B4945}" type="slidenum">
              <a:rPr lang="tr-TR" altLang="tr-TR"/>
              <a:pPr/>
              <a:t>7</a:t>
            </a:fld>
            <a:endParaRPr lang="tr-TR" alt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533400" y="1143000"/>
            <a:ext cx="7999040" cy="4525963"/>
          </a:xfrm>
        </p:spPr>
        <p:txBody>
          <a:bodyPr/>
          <a:lstStyle/>
          <a:p>
            <a:pPr algn="just"/>
            <a:r>
              <a:rPr lang="tr-TR" altLang="tr-TR" dirty="0" smtClean="0">
                <a:solidFill>
                  <a:srgbClr val="FF0000"/>
                </a:solidFill>
                <a:latin typeface="Times New Roman" pitchFamily="-84" charset="0"/>
              </a:rPr>
              <a:t>Eylem araştırmaları </a:t>
            </a:r>
            <a:r>
              <a:rPr lang="tr-TR" altLang="tr-TR" dirty="0" smtClean="0">
                <a:latin typeface="Times New Roman" pitchFamily="-84" charset="0"/>
              </a:rPr>
              <a:t>öğretim, öğrenme ve belli bir okulun işleyişi gibi konularda var olan sorunların </a:t>
            </a:r>
            <a:r>
              <a:rPr lang="tr-TR" altLang="tr-TR" dirty="0" smtClean="0">
                <a:latin typeface="Times New Roman" pitchFamily="-84" charset="0"/>
              </a:rPr>
              <a:t>öğretmenlerin</a:t>
            </a:r>
            <a:r>
              <a:rPr lang="tr-TR" altLang="tr-TR" dirty="0" smtClean="0">
                <a:latin typeface="Times New Roman" pitchFamily="-84" charset="0"/>
              </a:rPr>
              <a:t>, okul müdürlerinin ve diğer paydaşların doğrudan katılımları ve işbirliğiyle bir ekip olarak gerçekleştirdikleri eylemleri sistematik sorgulamadır (Beverly; 1993; </a:t>
            </a:r>
            <a:r>
              <a:rPr lang="tr-TR" altLang="tr-TR" dirty="0" err="1" smtClean="0">
                <a:latin typeface="Times New Roman" pitchFamily="-84" charset="0"/>
              </a:rPr>
              <a:t>Mills</a:t>
            </a:r>
            <a:r>
              <a:rPr lang="tr-TR" altLang="tr-TR" dirty="0" smtClean="0">
                <a:latin typeface="Times New Roman" pitchFamily="-84" charset="0"/>
              </a:rPr>
              <a:t>, 2003).</a:t>
            </a:r>
          </a:p>
          <a:p>
            <a:pPr>
              <a:buFont typeface="Wingdings" pitchFamily="-84" charset="2"/>
              <a:buNone/>
            </a:pPr>
            <a:endParaRPr lang="tr-TR" altLang="tr-TR" dirty="0" smtClean="0">
              <a:latin typeface="Times New Roman" pitchFamily="-84" charset="0"/>
            </a:endParaRPr>
          </a:p>
        </p:txBody>
      </p:sp>
      <p:sp>
        <p:nvSpPr>
          <p:cNvPr id="1536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3817F60-AB81-4012-8967-57E0EABB95BF}" type="slidenum">
              <a:rPr lang="tr-TR" altLang="tr-TR"/>
              <a:pPr/>
              <a:t>8</a:t>
            </a:fld>
            <a:endParaRPr lang="tr-TR" alt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7859216" cy="4525963"/>
          </a:xfrm>
        </p:spPr>
        <p:txBody>
          <a:bodyPr>
            <a:normAutofit/>
          </a:bodyPr>
          <a:lstStyle/>
          <a:p>
            <a:pPr algn="just">
              <a:buNone/>
            </a:pPr>
            <a:r>
              <a:rPr lang="tr-TR" dirty="0" smtClean="0">
                <a:latin typeface="Times New Roman" pitchFamily="18" charset="0"/>
                <a:cs typeface="Times New Roman" pitchFamily="18" charset="0"/>
              </a:rPr>
              <a:t>		Eylem araştırması süreci, </a:t>
            </a:r>
            <a:r>
              <a:rPr lang="tr-TR" u="sng" dirty="0" smtClean="0">
                <a:latin typeface="Times New Roman" pitchFamily="18" charset="0"/>
                <a:cs typeface="Times New Roman" pitchFamily="18" charset="0"/>
              </a:rPr>
              <a:t>beş temel adım</a:t>
            </a:r>
            <a:r>
              <a:rPr lang="tr-TR" dirty="0" smtClean="0">
                <a:latin typeface="Times New Roman" pitchFamily="18" charset="0"/>
                <a:cs typeface="Times New Roman" pitchFamily="18" charset="0"/>
              </a:rPr>
              <a:t> veya bölüm içerir:</a:t>
            </a:r>
          </a:p>
          <a:p>
            <a:pPr algn="just">
              <a:buNone/>
            </a:pPr>
            <a:r>
              <a:rPr lang="tr-TR" dirty="0" smtClean="0">
                <a:solidFill>
                  <a:srgbClr val="FF0000"/>
                </a:solidFill>
                <a:latin typeface="Times New Roman" pitchFamily="18" charset="0"/>
                <a:cs typeface="Times New Roman" pitchFamily="18" charset="0"/>
              </a:rPr>
              <a:t>	1. </a:t>
            </a:r>
            <a:r>
              <a:rPr lang="tr-TR" dirty="0" smtClean="0">
                <a:latin typeface="Times New Roman" pitchFamily="18" charset="0"/>
                <a:cs typeface="Times New Roman" pitchFamily="18" charset="0"/>
              </a:rPr>
              <a:t>Soru sormak, bir problem/durum belirlemek veya inceleme alanı tanımlamak,</a:t>
            </a:r>
          </a:p>
          <a:p>
            <a:pPr algn="just">
              <a:buNone/>
            </a:pPr>
            <a:r>
              <a:rPr lang="tr-TR" dirty="0" smtClean="0">
                <a:solidFill>
                  <a:srgbClr val="FF0000"/>
                </a:solidFill>
                <a:latin typeface="Times New Roman" pitchFamily="18" charset="0"/>
                <a:cs typeface="Times New Roman" pitchFamily="18" charset="0"/>
              </a:rPr>
              <a:t>	2. </a:t>
            </a:r>
            <a:r>
              <a:rPr lang="tr-TR" dirty="0" smtClean="0">
                <a:latin typeface="Times New Roman" pitchFamily="18" charset="0"/>
                <a:cs typeface="Times New Roman" pitchFamily="18" charset="0"/>
              </a:rPr>
              <a:t>Hangi verilerin, nasıl ve hangi sıklıkla toplanması gerektiğine karar vermek,</a:t>
            </a:r>
          </a:p>
          <a:p>
            <a:pPr algn="just">
              <a:buNone/>
            </a:pPr>
            <a:r>
              <a:rPr lang="tr-TR" dirty="0" smtClean="0">
                <a:solidFill>
                  <a:srgbClr val="FF0000"/>
                </a:solidFill>
                <a:latin typeface="Times New Roman" pitchFamily="18" charset="0"/>
                <a:cs typeface="Times New Roman" pitchFamily="18" charset="0"/>
              </a:rPr>
              <a:t>	3. </a:t>
            </a:r>
            <a:r>
              <a:rPr lang="tr-TR" dirty="0" smtClean="0">
                <a:latin typeface="Times New Roman" pitchFamily="18" charset="0"/>
                <a:cs typeface="Times New Roman" pitchFamily="18" charset="0"/>
              </a:rPr>
              <a:t>Verileri toplamak ve analiz etmek,</a:t>
            </a:r>
          </a:p>
          <a:p>
            <a:pPr algn="just">
              <a:buNone/>
            </a:pPr>
            <a:r>
              <a:rPr lang="tr-TR" dirty="0" smtClean="0">
                <a:solidFill>
                  <a:srgbClr val="FF0000"/>
                </a:solidFill>
                <a:latin typeface="Times New Roman" pitchFamily="18" charset="0"/>
                <a:cs typeface="Times New Roman" pitchFamily="18" charset="0"/>
              </a:rPr>
              <a:t>	</a:t>
            </a:r>
            <a:r>
              <a:rPr lang="tr-TR" dirty="0" smtClean="0">
                <a:solidFill>
                  <a:srgbClr val="FF0000"/>
                </a:solidFill>
                <a:latin typeface="Times New Roman" pitchFamily="18" charset="0"/>
                <a:cs typeface="Times New Roman" pitchFamily="18" charset="0"/>
              </a:rPr>
              <a:t>4.</a:t>
            </a:r>
            <a:r>
              <a:rPr lang="tr-TR" dirty="0" smtClean="0">
                <a:latin typeface="Times New Roman" pitchFamily="18" charset="0"/>
                <a:cs typeface="Times New Roman" pitchFamily="18" charset="0"/>
              </a:rPr>
              <a:t>Bulguların </a:t>
            </a:r>
            <a:r>
              <a:rPr lang="tr-TR" dirty="0" smtClean="0">
                <a:latin typeface="Times New Roman" pitchFamily="18" charset="0"/>
                <a:cs typeface="Times New Roman" pitchFamily="18" charset="0"/>
              </a:rPr>
              <a:t>nasıl kullanılabileceğini ve uygulanabileceğini betimlemek,</a:t>
            </a:r>
          </a:p>
          <a:p>
            <a:pPr algn="just">
              <a:buNone/>
            </a:pPr>
            <a:r>
              <a:rPr lang="tr-TR" dirty="0" smtClean="0">
                <a:solidFill>
                  <a:srgbClr val="FF0000"/>
                </a:solidFill>
                <a:latin typeface="Times New Roman" pitchFamily="18" charset="0"/>
                <a:cs typeface="Times New Roman" pitchFamily="18" charset="0"/>
              </a:rPr>
              <a:t>	5. </a:t>
            </a:r>
            <a:r>
              <a:rPr lang="tr-TR" dirty="0" smtClean="0">
                <a:latin typeface="Times New Roman" pitchFamily="18" charset="0"/>
                <a:cs typeface="Times New Roman" pitchFamily="18" charset="0"/>
              </a:rPr>
              <a:t>Bulguları paylaşmak veya rapor etmek.</a:t>
            </a:r>
            <a:endParaRPr lang="tr-TR" dirty="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7FBAEC8E-346F-484E-A370-6A80FFB1408E}" type="slidenum">
              <a:rPr lang="tr-TR" altLang="tr-TR" smtClean="0"/>
              <a:pPr>
                <a:defRPr/>
              </a:pPr>
              <a:t>9</a:t>
            </a:fld>
            <a:endParaRPr lang="tr-TR" altLang="tr-TR"/>
          </a:p>
        </p:txBody>
      </p:sp>
      <p:sp>
        <p:nvSpPr>
          <p:cNvPr id="4" name="3 Başlık"/>
          <p:cNvSpPr>
            <a:spLocks noGrp="1"/>
          </p:cNvSpPr>
          <p:nvPr>
            <p:ph type="title"/>
          </p:nvPr>
        </p:nvSpPr>
        <p:spPr/>
        <p:txBody>
          <a:bodyPr>
            <a:normAutofit/>
          </a:bodyPr>
          <a:lstStyle/>
          <a:p>
            <a:pPr algn="ctr"/>
            <a:r>
              <a:rPr lang="tr-TR" sz="3200" dirty="0" smtClean="0">
                <a:solidFill>
                  <a:srgbClr val="FF0000"/>
                </a:solidFill>
                <a:latin typeface="Times New Roman" pitchFamily="18" charset="0"/>
                <a:cs typeface="Times New Roman" pitchFamily="18" charset="0"/>
              </a:rPr>
              <a:t>Eylem araştırmasının hızlıca gözden geçirilmesi</a:t>
            </a:r>
            <a:endParaRPr lang="tr-TR" sz="3200" dirty="0">
              <a:solidFill>
                <a:srgbClr val="FF0000"/>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436</TotalTime>
  <Words>1523</Words>
  <Application>Microsoft Office PowerPoint</Application>
  <PresentationFormat>Ekran Gösterisi (4:3)</PresentationFormat>
  <Paragraphs>179</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Kalabalık</vt:lpstr>
      <vt:lpstr>ACTION RESEARCH  (EYLEM ARAŞTIRMASI)</vt:lpstr>
      <vt:lpstr>Eylem Araştırması Nedir?</vt:lpstr>
      <vt:lpstr>PowerPoint Sunusu</vt:lpstr>
      <vt:lpstr>PowerPoint Sunusu</vt:lpstr>
      <vt:lpstr>PowerPoint Sunusu</vt:lpstr>
      <vt:lpstr>PowerPoint Sunusu</vt:lpstr>
      <vt:lpstr>PowerPoint Sunusu</vt:lpstr>
      <vt:lpstr>PowerPoint Sunusu</vt:lpstr>
      <vt:lpstr>Eylem araştırmasının hızlıca gözden geçirilmesi</vt:lpstr>
      <vt:lpstr>Eylem Araştırmasının Özellikleri Nelerdir? </vt:lpstr>
      <vt:lpstr>PowerPoint Sunusu</vt:lpstr>
      <vt:lpstr>PowerPoint Sunusu</vt:lpstr>
      <vt:lpstr>PowerPoint Sunusu</vt:lpstr>
      <vt:lpstr>PowerPoint Sunusu</vt:lpstr>
      <vt:lpstr>PowerPoint Sunusu</vt:lpstr>
      <vt:lpstr>PowerPoint Sunusu</vt:lpstr>
      <vt:lpstr>PowerPoint Sunusu</vt:lpstr>
      <vt:lpstr>Eylem Araştırmasının Amacı</vt:lpstr>
      <vt:lpstr>PowerPoint Sunusu</vt:lpstr>
      <vt:lpstr>Eylem Araştırması Türleri</vt:lpstr>
      <vt:lpstr>Teknik/bilimsel/işbirlikçi eylem araştırması</vt:lpstr>
      <vt:lpstr>Uygulama/karşılıklı işbirliği/tartışma odaklı eylem araştırması</vt:lpstr>
      <vt:lpstr>Özgürleştirici/geliştirici/eleştirişsel eylem araştırması</vt:lpstr>
      <vt:lpstr>Eylem Araştırmalarının Diğer Araştırma Türlerinden Farkları</vt:lpstr>
      <vt:lpstr>Eylem Araştırmalarının Diğer Araştırma Türlerinden Farkları</vt:lpstr>
      <vt:lpstr>Uygulama süreci</vt:lpstr>
      <vt:lpstr>Eylem Araştırmalarının Diyalektik Döngüsü (Mills, 2003).</vt:lpstr>
      <vt:lpstr>PowerPoint Sunusu</vt:lpstr>
      <vt:lpstr>PowerPoint Sunusu</vt:lpstr>
      <vt:lpstr>PowerPoint Sunusu</vt:lpstr>
      <vt:lpstr>PowerPoint Sunusu</vt:lpstr>
      <vt:lpstr>PowerPoint Sunusu</vt:lpstr>
      <vt:lpstr>PowerPoint Sunusu</vt:lpstr>
      <vt:lpstr>PowerPoint Sunusu</vt:lpstr>
      <vt:lpstr>PowerPoint Sunusu</vt:lpstr>
      <vt:lpstr>Eğitimde eylem araştırmalarının önemi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(EYLEM ARAŞTIRMASI)</dc:title>
  <dc:creator>user</dc:creator>
  <cp:lastModifiedBy>Windows Kullanıcısı</cp:lastModifiedBy>
  <cp:revision>31</cp:revision>
  <dcterms:created xsi:type="dcterms:W3CDTF">2015-03-07T20:23:30Z</dcterms:created>
  <dcterms:modified xsi:type="dcterms:W3CDTF">2019-11-09T06:03:37Z</dcterms:modified>
</cp:coreProperties>
</file>