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1" r:id="rId1"/>
  </p:sldMasterIdLst>
  <p:notesMasterIdLst>
    <p:notesMasterId r:id="rId18"/>
  </p:notesMasterIdLst>
  <p:sldIdLst>
    <p:sldId id="320" r:id="rId2"/>
    <p:sldId id="324" r:id="rId3"/>
    <p:sldId id="325" r:id="rId4"/>
    <p:sldId id="326" r:id="rId5"/>
    <p:sldId id="327" r:id="rId6"/>
    <p:sldId id="328" r:id="rId7"/>
    <p:sldId id="330" r:id="rId8"/>
    <p:sldId id="331" r:id="rId9"/>
    <p:sldId id="332" r:id="rId10"/>
    <p:sldId id="333" r:id="rId11"/>
    <p:sldId id="335" r:id="rId12"/>
    <p:sldId id="337" r:id="rId13"/>
    <p:sldId id="338" r:id="rId14"/>
    <p:sldId id="340" r:id="rId15"/>
    <p:sldId id="339" r:id="rId16"/>
    <p:sldId id="334"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tku" initials="u" lastIdx="1" clrIdx="0">
    <p:extLst>
      <p:ext uri="{19B8F6BF-5375-455C-9EA6-DF929625EA0E}">
        <p15:presenceInfo xmlns:p15="http://schemas.microsoft.com/office/powerpoint/2012/main" userId="a41d17d0a5f855f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101" d="100"/>
          <a:sy n="101" d="100"/>
        </p:scale>
        <p:origin x="419"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0AF73B-5B90-4CFA-B7B4-3B3DD0AE8758}" type="datetimeFigureOut">
              <a:rPr lang="tr-TR" smtClean="0"/>
              <a:t>17.03.2021</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16C4C5-B30E-4C6A-91EA-570A09690D6C}" type="slidenum">
              <a:rPr lang="tr-TR" smtClean="0"/>
              <a:t>‹#›</a:t>
            </a:fld>
            <a:endParaRPr lang="tr-TR"/>
          </a:p>
        </p:txBody>
      </p:sp>
    </p:spTree>
    <p:extLst>
      <p:ext uri="{BB962C8B-B14F-4D97-AF65-F5344CB8AC3E}">
        <p14:creationId xmlns:p14="http://schemas.microsoft.com/office/powerpoint/2010/main" val="3607531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tr-TR"/>
              <a:t>Asıl başlık stilini düzenlemek için tıklayın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5E4169D8-AC67-420E-9CA5-B642047AD935}" type="datetimeFigureOut">
              <a:rPr lang="tr-TR" smtClean="0"/>
              <a:t>17.03.2021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A23981E-FDFB-4E93-8934-4619A3DFB62A}" type="slidenum">
              <a:rPr lang="tr-TR" smtClean="0"/>
              <a:t>‹#›</a:t>
            </a:fld>
            <a:endParaRPr lang="tr-TR"/>
          </a:p>
        </p:txBody>
      </p:sp>
    </p:spTree>
    <p:extLst>
      <p:ext uri="{BB962C8B-B14F-4D97-AF65-F5344CB8AC3E}">
        <p14:creationId xmlns:p14="http://schemas.microsoft.com/office/powerpoint/2010/main" val="3405395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5E4169D8-AC67-420E-9CA5-B642047AD935}" type="datetimeFigureOut">
              <a:rPr lang="tr-TR" smtClean="0"/>
              <a:t>17.03.2021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A23981E-FDFB-4E93-8934-4619A3DFB62A}" type="slidenum">
              <a:rPr lang="tr-TR" smtClean="0"/>
              <a:t>‹#›</a:t>
            </a:fld>
            <a:endParaRPr lang="tr-TR"/>
          </a:p>
        </p:txBody>
      </p:sp>
    </p:spTree>
    <p:extLst>
      <p:ext uri="{BB962C8B-B14F-4D97-AF65-F5344CB8AC3E}">
        <p14:creationId xmlns:p14="http://schemas.microsoft.com/office/powerpoint/2010/main" val="2909557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tr-TR"/>
              <a:t>Asıl başlık stilini düzenlemek için tıklayın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5E4169D8-AC67-420E-9CA5-B642047AD935}" type="datetimeFigureOut">
              <a:rPr lang="tr-TR" smtClean="0"/>
              <a:t>17.03.2021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A23981E-FDFB-4E93-8934-4619A3DFB62A}" type="slidenum">
              <a:rPr lang="tr-TR" smtClean="0"/>
              <a:t>‹#›</a:t>
            </a:fld>
            <a:endParaRPr lang="tr-TR"/>
          </a:p>
        </p:txBody>
      </p:sp>
    </p:spTree>
    <p:extLst>
      <p:ext uri="{BB962C8B-B14F-4D97-AF65-F5344CB8AC3E}">
        <p14:creationId xmlns:p14="http://schemas.microsoft.com/office/powerpoint/2010/main" val="1711285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tr-TR"/>
              <a:t>Asıl başlık stilini düzenlemek için tıklayın</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5E4169D8-AC67-420E-9CA5-B642047AD935}" type="datetimeFigureOut">
              <a:rPr lang="tr-TR" smtClean="0"/>
              <a:t>17.03.2021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A23981E-FDFB-4E93-8934-4619A3DFB62A}" type="slidenum">
              <a:rPr lang="tr-TR" smtClean="0"/>
              <a:t>‹#›</a:t>
            </a:fld>
            <a:endParaRPr lang="tr-TR"/>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884922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5E4169D8-AC67-420E-9CA5-B642047AD935}" type="datetimeFigureOut">
              <a:rPr lang="tr-TR" smtClean="0"/>
              <a:t>17.03.2021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A23981E-FDFB-4E93-8934-4619A3DFB62A}" type="slidenum">
              <a:rPr lang="tr-TR" smtClean="0"/>
              <a:t>‹#›</a:t>
            </a:fld>
            <a:endParaRPr lang="tr-TR"/>
          </a:p>
        </p:txBody>
      </p:sp>
    </p:spTree>
    <p:extLst>
      <p:ext uri="{BB962C8B-B14F-4D97-AF65-F5344CB8AC3E}">
        <p14:creationId xmlns:p14="http://schemas.microsoft.com/office/powerpoint/2010/main" val="20214283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E4169D8-AC67-420E-9CA5-B642047AD935}" type="datetimeFigureOut">
              <a:rPr lang="tr-TR" smtClean="0"/>
              <a:t>17.03.2021</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A23981E-FDFB-4E93-8934-4619A3DFB62A}" type="slidenum">
              <a:rPr lang="tr-TR" smtClean="0"/>
              <a:t>‹#›</a:t>
            </a:fld>
            <a:endParaRPr lang="tr-TR"/>
          </a:p>
        </p:txBody>
      </p:sp>
    </p:spTree>
    <p:extLst>
      <p:ext uri="{BB962C8B-B14F-4D97-AF65-F5344CB8AC3E}">
        <p14:creationId xmlns:p14="http://schemas.microsoft.com/office/powerpoint/2010/main" val="41735569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E4169D8-AC67-420E-9CA5-B642047AD935}" type="datetimeFigureOut">
              <a:rPr lang="tr-TR" smtClean="0"/>
              <a:t>17.03.2021</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A23981E-FDFB-4E93-8934-4619A3DFB62A}" type="slidenum">
              <a:rPr lang="tr-TR" smtClean="0"/>
              <a:t>‹#›</a:t>
            </a:fld>
            <a:endParaRPr lang="tr-TR"/>
          </a:p>
        </p:txBody>
      </p:sp>
    </p:spTree>
    <p:extLst>
      <p:ext uri="{BB962C8B-B14F-4D97-AF65-F5344CB8AC3E}">
        <p14:creationId xmlns:p14="http://schemas.microsoft.com/office/powerpoint/2010/main" val="17971847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E4169D8-AC67-420E-9CA5-B642047AD935}" type="datetimeFigureOut">
              <a:rPr lang="tr-TR" smtClean="0"/>
              <a:t>17.03.2021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A23981E-FDFB-4E93-8934-4619A3DFB62A}" type="slidenum">
              <a:rPr lang="tr-TR" smtClean="0"/>
              <a:t>‹#›</a:t>
            </a:fld>
            <a:endParaRPr lang="tr-TR"/>
          </a:p>
        </p:txBody>
      </p:sp>
    </p:spTree>
    <p:extLst>
      <p:ext uri="{BB962C8B-B14F-4D97-AF65-F5344CB8AC3E}">
        <p14:creationId xmlns:p14="http://schemas.microsoft.com/office/powerpoint/2010/main" val="34385853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E4169D8-AC67-420E-9CA5-B642047AD935}" type="datetimeFigureOut">
              <a:rPr lang="tr-TR" smtClean="0"/>
              <a:t>17.03.2021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A23981E-FDFB-4E93-8934-4619A3DFB62A}" type="slidenum">
              <a:rPr lang="tr-TR" smtClean="0"/>
              <a:t>‹#›</a:t>
            </a:fld>
            <a:endParaRPr lang="tr-TR"/>
          </a:p>
        </p:txBody>
      </p:sp>
    </p:spTree>
    <p:extLst>
      <p:ext uri="{BB962C8B-B14F-4D97-AF65-F5344CB8AC3E}">
        <p14:creationId xmlns:p14="http://schemas.microsoft.com/office/powerpoint/2010/main" val="4139061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E4169D8-AC67-420E-9CA5-B642047AD935}" type="datetimeFigureOut">
              <a:rPr lang="tr-TR" smtClean="0"/>
              <a:t>17.03.2021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A23981E-FDFB-4E93-8934-4619A3DFB62A}" type="slidenum">
              <a:rPr lang="tr-TR" smtClean="0"/>
              <a:t>‹#›</a:t>
            </a:fld>
            <a:endParaRPr lang="tr-TR"/>
          </a:p>
        </p:txBody>
      </p:sp>
    </p:spTree>
    <p:extLst>
      <p:ext uri="{BB962C8B-B14F-4D97-AF65-F5344CB8AC3E}">
        <p14:creationId xmlns:p14="http://schemas.microsoft.com/office/powerpoint/2010/main" val="3672515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5E4169D8-AC67-420E-9CA5-B642047AD935}" type="datetimeFigureOut">
              <a:rPr lang="tr-TR" smtClean="0"/>
              <a:t>17.03.2021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A23981E-FDFB-4E93-8934-4619A3DFB62A}" type="slidenum">
              <a:rPr lang="tr-TR" smtClean="0"/>
              <a:t>‹#›</a:t>
            </a:fld>
            <a:endParaRPr lang="tr-TR"/>
          </a:p>
        </p:txBody>
      </p:sp>
    </p:spTree>
    <p:extLst>
      <p:ext uri="{BB962C8B-B14F-4D97-AF65-F5344CB8AC3E}">
        <p14:creationId xmlns:p14="http://schemas.microsoft.com/office/powerpoint/2010/main" val="4042804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5E4169D8-AC67-420E-9CA5-B642047AD935}" type="datetimeFigureOut">
              <a:rPr lang="tr-TR" smtClean="0"/>
              <a:t>17.03.2021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A23981E-FDFB-4E93-8934-4619A3DFB62A}" type="slidenum">
              <a:rPr lang="tr-TR" smtClean="0"/>
              <a:t>‹#›</a:t>
            </a:fld>
            <a:endParaRPr lang="tr-TR"/>
          </a:p>
        </p:txBody>
      </p:sp>
    </p:spTree>
    <p:extLst>
      <p:ext uri="{BB962C8B-B14F-4D97-AF65-F5344CB8AC3E}">
        <p14:creationId xmlns:p14="http://schemas.microsoft.com/office/powerpoint/2010/main" val="2533142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5E4169D8-AC67-420E-9CA5-B642047AD935}" type="datetimeFigureOut">
              <a:rPr lang="tr-TR" smtClean="0"/>
              <a:t>17.03.2021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6A23981E-FDFB-4E93-8934-4619A3DFB62A}" type="slidenum">
              <a:rPr lang="tr-TR" smtClean="0"/>
              <a:t>‹#›</a:t>
            </a:fld>
            <a:endParaRPr lang="tr-TR"/>
          </a:p>
        </p:txBody>
      </p:sp>
    </p:spTree>
    <p:extLst>
      <p:ext uri="{BB962C8B-B14F-4D97-AF65-F5344CB8AC3E}">
        <p14:creationId xmlns:p14="http://schemas.microsoft.com/office/powerpoint/2010/main" val="4008490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7" name="Date Placeholder 2"/>
          <p:cNvSpPr>
            <a:spLocks noGrp="1"/>
          </p:cNvSpPr>
          <p:nvPr>
            <p:ph type="dt" sz="half" idx="10"/>
          </p:nvPr>
        </p:nvSpPr>
        <p:spPr/>
        <p:txBody>
          <a:bodyPr/>
          <a:lstStyle/>
          <a:p>
            <a:fld id="{5E4169D8-AC67-420E-9CA5-B642047AD935}" type="datetimeFigureOut">
              <a:rPr lang="tr-TR" smtClean="0"/>
              <a:t>17.03.2021</a:t>
            </a:fld>
            <a:endParaRPr lang="tr-TR"/>
          </a:p>
        </p:txBody>
      </p:sp>
      <p:sp>
        <p:nvSpPr>
          <p:cNvPr id="5" name="Footer Placeholder 3"/>
          <p:cNvSpPr>
            <a:spLocks noGrp="1"/>
          </p:cNvSpPr>
          <p:nvPr>
            <p:ph type="ftr" sz="quarter" idx="11"/>
          </p:nvPr>
        </p:nvSpPr>
        <p:spPr/>
        <p:txBody>
          <a:bodyPr/>
          <a:lstStyle/>
          <a:p>
            <a:endParaRPr lang="tr-TR"/>
          </a:p>
        </p:txBody>
      </p:sp>
      <p:sp>
        <p:nvSpPr>
          <p:cNvPr id="6" name="Slide Number Placeholder 4"/>
          <p:cNvSpPr>
            <a:spLocks noGrp="1"/>
          </p:cNvSpPr>
          <p:nvPr>
            <p:ph type="sldNum" sz="quarter" idx="12"/>
          </p:nvPr>
        </p:nvSpPr>
        <p:spPr/>
        <p:txBody>
          <a:bodyPr/>
          <a:lstStyle/>
          <a:p>
            <a:fld id="{6A23981E-FDFB-4E93-8934-4619A3DFB62A}" type="slidenum">
              <a:rPr lang="tr-TR" smtClean="0"/>
              <a:t>‹#›</a:t>
            </a:fld>
            <a:endParaRPr lang="tr-TR"/>
          </a:p>
        </p:txBody>
      </p:sp>
    </p:spTree>
    <p:extLst>
      <p:ext uri="{BB962C8B-B14F-4D97-AF65-F5344CB8AC3E}">
        <p14:creationId xmlns:p14="http://schemas.microsoft.com/office/powerpoint/2010/main" val="3676146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E4169D8-AC67-420E-9CA5-B642047AD935}" type="datetimeFigureOut">
              <a:rPr lang="tr-TR" smtClean="0"/>
              <a:t>17.03.2021</a:t>
            </a:fld>
            <a:endParaRPr lang="tr-TR"/>
          </a:p>
        </p:txBody>
      </p:sp>
      <p:sp>
        <p:nvSpPr>
          <p:cNvPr id="5" name="Footer Placeholder 2"/>
          <p:cNvSpPr>
            <a:spLocks noGrp="1"/>
          </p:cNvSpPr>
          <p:nvPr>
            <p:ph type="ftr" sz="quarter" idx="11"/>
          </p:nvPr>
        </p:nvSpPr>
        <p:spPr/>
        <p:txBody>
          <a:bodyPr/>
          <a:lstStyle/>
          <a:p>
            <a:endParaRPr lang="tr-TR"/>
          </a:p>
        </p:txBody>
      </p:sp>
      <p:sp>
        <p:nvSpPr>
          <p:cNvPr id="6" name="Slide Number Placeholder 3"/>
          <p:cNvSpPr>
            <a:spLocks noGrp="1"/>
          </p:cNvSpPr>
          <p:nvPr>
            <p:ph type="sldNum" sz="quarter" idx="12"/>
          </p:nvPr>
        </p:nvSpPr>
        <p:spPr/>
        <p:txBody>
          <a:bodyPr/>
          <a:lstStyle/>
          <a:p>
            <a:fld id="{6A23981E-FDFB-4E93-8934-4619A3DFB62A}" type="slidenum">
              <a:rPr lang="tr-TR" smtClean="0"/>
              <a:t>‹#›</a:t>
            </a:fld>
            <a:endParaRPr lang="tr-TR"/>
          </a:p>
        </p:txBody>
      </p:sp>
    </p:spTree>
    <p:extLst>
      <p:ext uri="{BB962C8B-B14F-4D97-AF65-F5344CB8AC3E}">
        <p14:creationId xmlns:p14="http://schemas.microsoft.com/office/powerpoint/2010/main" val="3431655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7" name="Date Placeholder 4"/>
          <p:cNvSpPr>
            <a:spLocks noGrp="1"/>
          </p:cNvSpPr>
          <p:nvPr>
            <p:ph type="dt" sz="half" idx="10"/>
          </p:nvPr>
        </p:nvSpPr>
        <p:spPr/>
        <p:txBody>
          <a:bodyPr/>
          <a:lstStyle/>
          <a:p>
            <a:fld id="{5E4169D8-AC67-420E-9CA5-B642047AD935}" type="datetimeFigureOut">
              <a:rPr lang="tr-TR" smtClean="0"/>
              <a:t>17.03.2021</a:t>
            </a:fld>
            <a:endParaRPr lang="tr-TR"/>
          </a:p>
        </p:txBody>
      </p:sp>
      <p:sp>
        <p:nvSpPr>
          <p:cNvPr id="5" name="Footer Placeholder 5"/>
          <p:cNvSpPr>
            <a:spLocks noGrp="1"/>
          </p:cNvSpPr>
          <p:nvPr>
            <p:ph type="ftr" sz="quarter" idx="11"/>
          </p:nvPr>
        </p:nvSpPr>
        <p:spPr/>
        <p:txBody>
          <a:bodyPr/>
          <a:lstStyle/>
          <a:p>
            <a:endParaRPr lang="tr-TR"/>
          </a:p>
        </p:txBody>
      </p:sp>
      <p:sp>
        <p:nvSpPr>
          <p:cNvPr id="6" name="Slide Number Placeholder 6"/>
          <p:cNvSpPr>
            <a:spLocks noGrp="1"/>
          </p:cNvSpPr>
          <p:nvPr>
            <p:ph type="sldNum" sz="quarter" idx="12"/>
          </p:nvPr>
        </p:nvSpPr>
        <p:spPr/>
        <p:txBody>
          <a:bodyPr/>
          <a:lstStyle/>
          <a:p>
            <a:fld id="{6A23981E-FDFB-4E93-8934-4619A3DFB62A}" type="slidenum">
              <a:rPr lang="tr-TR" smtClean="0"/>
              <a:t>‹#›</a:t>
            </a:fld>
            <a:endParaRPr lang="tr-TR"/>
          </a:p>
        </p:txBody>
      </p:sp>
    </p:spTree>
    <p:extLst>
      <p:ext uri="{BB962C8B-B14F-4D97-AF65-F5344CB8AC3E}">
        <p14:creationId xmlns:p14="http://schemas.microsoft.com/office/powerpoint/2010/main" val="1590505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5E4169D8-AC67-420E-9CA5-B642047AD935}" type="datetimeFigureOut">
              <a:rPr lang="tr-TR" smtClean="0"/>
              <a:t>17.03.2021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A23981E-FDFB-4E93-8934-4619A3DFB62A}" type="slidenum">
              <a:rPr lang="tr-TR" smtClean="0"/>
              <a:t>‹#›</a:t>
            </a:fld>
            <a:endParaRPr lang="tr-TR"/>
          </a:p>
        </p:txBody>
      </p:sp>
    </p:spTree>
    <p:extLst>
      <p:ext uri="{BB962C8B-B14F-4D97-AF65-F5344CB8AC3E}">
        <p14:creationId xmlns:p14="http://schemas.microsoft.com/office/powerpoint/2010/main" val="346039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E4169D8-AC67-420E-9CA5-B642047AD935}" type="datetimeFigureOut">
              <a:rPr lang="tr-TR" smtClean="0"/>
              <a:t>17.03.2021</a:t>
            </a:fld>
            <a:endParaRPr lang="tr-T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tr-T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A23981E-FDFB-4E93-8934-4619A3DFB62A}" type="slidenum">
              <a:rPr lang="tr-TR" smtClean="0"/>
              <a:t>‹#›</a:t>
            </a:fld>
            <a:endParaRPr lang="tr-TR"/>
          </a:p>
        </p:txBody>
      </p:sp>
    </p:spTree>
    <p:extLst>
      <p:ext uri="{BB962C8B-B14F-4D97-AF65-F5344CB8AC3E}">
        <p14:creationId xmlns:p14="http://schemas.microsoft.com/office/powerpoint/2010/main" val="981531268"/>
      </p:ext>
    </p:extLst>
  </p:cSld>
  <p:clrMap bg1="dk1" tx1="lt1" bg2="dk2" tx2="lt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 id="2147483983" r:id="rId12"/>
    <p:sldLayoutId id="2147483984" r:id="rId13"/>
    <p:sldLayoutId id="2147483985" r:id="rId14"/>
    <p:sldLayoutId id="2147483986" r:id="rId15"/>
    <p:sldLayoutId id="2147483987" r:id="rId16"/>
    <p:sldLayoutId id="2147483988"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Başlık 1">
            <a:extLst>
              <a:ext uri="{FF2B5EF4-FFF2-40B4-BE49-F238E27FC236}">
                <a16:creationId xmlns:a16="http://schemas.microsoft.com/office/drawing/2014/main" id="{57D3A9D2-8A72-445A-9696-9C80F55C160D}"/>
              </a:ext>
            </a:extLst>
          </p:cNvPr>
          <p:cNvSpPr txBox="1">
            <a:spLocks/>
          </p:cNvSpPr>
          <p:nvPr/>
        </p:nvSpPr>
        <p:spPr>
          <a:xfrm>
            <a:off x="528195" y="810452"/>
            <a:ext cx="3526700" cy="247877"/>
          </a:xfrm>
          <a:prstGeom prst="rect">
            <a:avLst/>
          </a:prstGeom>
        </p:spPr>
        <p:txBody>
          <a:bodyPr vert="horz" lIns="91440" tIns="45720" rIns="91440" bIns="45720" rtlCol="0" anchor="t">
            <a:normAutofit fontScale="82500" lnSpcReduction="20000"/>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1400" b="1" dirty="0"/>
              <a:t>Ders 18 Beden Dili</a:t>
            </a:r>
          </a:p>
          <a:p>
            <a:endParaRPr lang="tr-TR" sz="1400" b="1" dirty="0"/>
          </a:p>
        </p:txBody>
      </p:sp>
      <p:sp>
        <p:nvSpPr>
          <p:cNvPr id="20" name="Alt Başlık 2">
            <a:extLst>
              <a:ext uri="{FF2B5EF4-FFF2-40B4-BE49-F238E27FC236}">
                <a16:creationId xmlns:a16="http://schemas.microsoft.com/office/drawing/2014/main" id="{8DAA9081-7818-4EEB-A356-C0F10D5C8A6B}"/>
              </a:ext>
            </a:extLst>
          </p:cNvPr>
          <p:cNvSpPr txBox="1">
            <a:spLocks/>
          </p:cNvSpPr>
          <p:nvPr/>
        </p:nvSpPr>
        <p:spPr>
          <a:xfrm>
            <a:off x="5047725" y="598779"/>
            <a:ext cx="2096549" cy="366683"/>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tr-TR" b="1"/>
              <a:t>Diksiyon Eğitimi</a:t>
            </a:r>
            <a:endParaRPr lang="tr-TR" b="1" dirty="0"/>
          </a:p>
        </p:txBody>
      </p:sp>
      <p:sp>
        <p:nvSpPr>
          <p:cNvPr id="21" name="Metin kutusu 20">
            <a:extLst>
              <a:ext uri="{FF2B5EF4-FFF2-40B4-BE49-F238E27FC236}">
                <a16:creationId xmlns:a16="http://schemas.microsoft.com/office/drawing/2014/main" id="{720A5E25-26D2-44CA-BC72-BF466E3D4F0F}"/>
              </a:ext>
            </a:extLst>
          </p:cNvPr>
          <p:cNvSpPr txBox="1"/>
          <p:nvPr/>
        </p:nvSpPr>
        <p:spPr>
          <a:xfrm>
            <a:off x="1091886" y="1281539"/>
            <a:ext cx="1492716" cy="369332"/>
          </a:xfrm>
          <a:prstGeom prst="rect">
            <a:avLst/>
          </a:prstGeom>
          <a:noFill/>
        </p:spPr>
        <p:txBody>
          <a:bodyPr wrap="none" rtlCol="0">
            <a:spAutoFit/>
          </a:bodyPr>
          <a:lstStyle/>
          <a:p>
            <a:r>
              <a:rPr lang="tr-TR" b="1" dirty="0">
                <a:solidFill>
                  <a:schemeClr val="accent1"/>
                </a:solidFill>
              </a:rPr>
              <a:t>Beden Dili ?</a:t>
            </a:r>
          </a:p>
        </p:txBody>
      </p:sp>
      <p:sp>
        <p:nvSpPr>
          <p:cNvPr id="23" name="Ok: Sağ 22">
            <a:extLst>
              <a:ext uri="{FF2B5EF4-FFF2-40B4-BE49-F238E27FC236}">
                <a16:creationId xmlns:a16="http://schemas.microsoft.com/office/drawing/2014/main" id="{60D21990-87D8-4614-B132-2EC3D80DC13F}"/>
              </a:ext>
            </a:extLst>
          </p:cNvPr>
          <p:cNvSpPr/>
          <p:nvPr/>
        </p:nvSpPr>
        <p:spPr>
          <a:xfrm>
            <a:off x="231163" y="1704128"/>
            <a:ext cx="485681" cy="215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7" name="Metin kutusu 26">
            <a:extLst>
              <a:ext uri="{FF2B5EF4-FFF2-40B4-BE49-F238E27FC236}">
                <a16:creationId xmlns:a16="http://schemas.microsoft.com/office/drawing/2014/main" id="{DED3E973-7059-4DF0-9DD3-B94E53EF0FD7}"/>
              </a:ext>
            </a:extLst>
          </p:cNvPr>
          <p:cNvSpPr txBox="1"/>
          <p:nvPr/>
        </p:nvSpPr>
        <p:spPr>
          <a:xfrm>
            <a:off x="807232" y="1612755"/>
            <a:ext cx="10921068" cy="5262979"/>
          </a:xfrm>
          <a:prstGeom prst="rect">
            <a:avLst/>
          </a:prstGeom>
          <a:noFill/>
          <a:ln w="28575">
            <a:noFill/>
          </a:ln>
        </p:spPr>
        <p:txBody>
          <a:bodyPr wrap="square" rtlCol="0">
            <a:spAutoFit/>
          </a:bodyPr>
          <a:lstStyle/>
          <a:p>
            <a:r>
              <a:rPr lang="tr-TR" sz="1600" b="1" dirty="0">
                <a:solidFill>
                  <a:srgbClr val="FFC000"/>
                </a:solidFill>
              </a:rPr>
              <a:t>Sözcükleri kullanmadan göz, kaş, el , kol ve bacak </a:t>
            </a:r>
            <a:r>
              <a:rPr lang="tr-TR" sz="1600" dirty="0"/>
              <a:t>gibi organlarımız ile gerçekleştirilen iletişim biçimine </a:t>
            </a:r>
            <a:r>
              <a:rPr lang="tr-TR" sz="1600" b="1" dirty="0">
                <a:solidFill>
                  <a:srgbClr val="FFC000"/>
                </a:solidFill>
              </a:rPr>
              <a:t>beden dili </a:t>
            </a:r>
            <a:r>
              <a:rPr lang="tr-TR" sz="1600" dirty="0"/>
              <a:t>denir.</a:t>
            </a:r>
          </a:p>
          <a:p>
            <a:endParaRPr lang="tr-TR" sz="1600" b="1" dirty="0">
              <a:solidFill>
                <a:srgbClr val="FFC000"/>
              </a:solidFill>
            </a:endParaRPr>
          </a:p>
          <a:p>
            <a:r>
              <a:rPr lang="tr-TR" sz="1600" dirty="0"/>
              <a:t>Birçok kez bir bakışta, </a:t>
            </a:r>
            <a:r>
              <a:rPr lang="tr-TR" sz="1600" b="1" dirty="0">
                <a:solidFill>
                  <a:srgbClr val="FFC000"/>
                </a:solidFill>
              </a:rPr>
              <a:t>bir gülümseyişle </a:t>
            </a:r>
            <a:r>
              <a:rPr lang="tr-TR" sz="1600" dirty="0"/>
              <a:t>ya da </a:t>
            </a:r>
            <a:r>
              <a:rPr lang="tr-TR" sz="1600" b="1" dirty="0">
                <a:solidFill>
                  <a:srgbClr val="FFC000"/>
                </a:solidFill>
              </a:rPr>
              <a:t>bir kaş çatmayla </a:t>
            </a:r>
            <a:r>
              <a:rPr lang="tr-TR" sz="1600" dirty="0"/>
              <a:t>pek çok şeyi anlatırız. Ancak tek başına da </a:t>
            </a:r>
            <a:r>
              <a:rPr lang="tr-TR" sz="1600" b="1" dirty="0">
                <a:solidFill>
                  <a:srgbClr val="FFC000"/>
                </a:solidFill>
              </a:rPr>
              <a:t>önemli bir iletişim aracı olan beden dili, konuşma ile bir araya geldiğinde anlamı güçlendirerek etkileşimi arttırır.</a:t>
            </a:r>
          </a:p>
          <a:p>
            <a:endParaRPr lang="tr-TR" sz="1600" dirty="0"/>
          </a:p>
          <a:p>
            <a:r>
              <a:rPr lang="tr-TR" sz="1600" dirty="0"/>
              <a:t>Etkili ve güzel konuşmada </a:t>
            </a:r>
            <a:r>
              <a:rPr lang="tr-TR" sz="1600" b="1" dirty="0">
                <a:solidFill>
                  <a:srgbClr val="FFC000"/>
                </a:solidFill>
              </a:rPr>
              <a:t>sözcüklerin kullanımı</a:t>
            </a:r>
            <a:r>
              <a:rPr lang="tr-TR" sz="1600" dirty="0"/>
              <a:t>, </a:t>
            </a:r>
            <a:r>
              <a:rPr lang="tr-TR" sz="1600" b="1" dirty="0">
                <a:solidFill>
                  <a:srgbClr val="FFC000"/>
                </a:solidFill>
              </a:rPr>
              <a:t>ses tonu </a:t>
            </a:r>
            <a:r>
              <a:rPr lang="tr-TR" sz="1600" dirty="0"/>
              <a:t>ve </a:t>
            </a:r>
            <a:r>
              <a:rPr lang="tr-TR" sz="1600" b="1" dirty="0">
                <a:solidFill>
                  <a:srgbClr val="FFC000"/>
                </a:solidFill>
              </a:rPr>
              <a:t>sesin biçimi </a:t>
            </a:r>
            <a:r>
              <a:rPr lang="tr-TR" sz="1600" dirty="0"/>
              <a:t>ile </a:t>
            </a:r>
            <a:r>
              <a:rPr lang="tr-TR" sz="1600" b="1" dirty="0">
                <a:solidFill>
                  <a:srgbClr val="FFC000"/>
                </a:solidFill>
              </a:rPr>
              <a:t>beden dili birbirini tamamlayan ögelerdir</a:t>
            </a:r>
            <a:r>
              <a:rPr lang="tr-TR" sz="1600" dirty="0"/>
              <a:t>. Bu konuda yapılan araştırmalarda etkileyicilik açısından şöyle bir sonuca ulaşılmıştır.</a:t>
            </a:r>
          </a:p>
          <a:p>
            <a:endParaRPr lang="tr-TR" sz="1600" dirty="0"/>
          </a:p>
          <a:p>
            <a:r>
              <a:rPr lang="tr-TR" sz="1600" b="1" dirty="0">
                <a:solidFill>
                  <a:srgbClr val="FFC000"/>
                </a:solidFill>
              </a:rPr>
              <a:t>Beden Dili  				%55</a:t>
            </a:r>
          </a:p>
          <a:p>
            <a:r>
              <a:rPr lang="tr-TR" sz="1600" b="1" dirty="0">
                <a:solidFill>
                  <a:srgbClr val="FFC000"/>
                </a:solidFill>
              </a:rPr>
              <a:t>Ses Tonu ve Ses Biçimi		%38</a:t>
            </a:r>
          </a:p>
          <a:p>
            <a:r>
              <a:rPr lang="tr-TR" sz="1600" b="1" dirty="0">
                <a:solidFill>
                  <a:srgbClr val="FFC000"/>
                </a:solidFill>
              </a:rPr>
              <a:t>Sözcükler 				%7</a:t>
            </a:r>
          </a:p>
          <a:p>
            <a:endParaRPr lang="tr-TR" sz="1600" dirty="0"/>
          </a:p>
          <a:p>
            <a:r>
              <a:rPr lang="tr-TR" sz="1600" dirty="0"/>
              <a:t>Yine uzmanların araştırmalarına göre </a:t>
            </a:r>
            <a:r>
              <a:rPr lang="tr-TR" sz="1600" b="1" dirty="0">
                <a:solidFill>
                  <a:srgbClr val="FFC000"/>
                </a:solidFill>
              </a:rPr>
              <a:t>ilk izlenim 30 saniyede oluşmaktadır</a:t>
            </a:r>
            <a:r>
              <a:rPr lang="tr-TR" sz="1600" dirty="0"/>
              <a:t>. İlk 30 saniyede karşımızdakinden olumlu veya olumsuz bir izlenim alırız. Aynı şekilde bizde karşıya olumlu veya olumsuz bir izlenim bırakırız. Çünkü beden dili duygularımızı yansıtmaktadır. </a:t>
            </a:r>
            <a:r>
              <a:rPr lang="tr-TR" sz="1600" b="1" dirty="0">
                <a:solidFill>
                  <a:srgbClr val="FFC000"/>
                </a:solidFill>
              </a:rPr>
              <a:t>Bu nedenle ilk 30 saniyeyi bilinçli kullanarak olumsuz duygularımızı denetleyebilir, ilişkilerimizi akılcı ve sağlıklı bir biçimde geliştirebiliriz</a:t>
            </a:r>
            <a:r>
              <a:rPr lang="tr-TR" sz="1600" dirty="0"/>
              <a:t>.</a:t>
            </a:r>
          </a:p>
          <a:p>
            <a:endParaRPr lang="tr-TR" sz="1600" dirty="0"/>
          </a:p>
          <a:p>
            <a:r>
              <a:rPr lang="tr-TR" sz="1600" dirty="0"/>
              <a:t>İletişim kurmada en yüksek oran beden dilinde olduğuna göre </a:t>
            </a:r>
            <a:r>
              <a:rPr lang="tr-TR" sz="1600" b="1" dirty="0">
                <a:solidFill>
                  <a:srgbClr val="FFC000"/>
                </a:solidFill>
              </a:rPr>
              <a:t>konuşma sırasında</a:t>
            </a:r>
            <a:r>
              <a:rPr lang="tr-TR" sz="1600" dirty="0"/>
              <a:t> </a:t>
            </a:r>
            <a:r>
              <a:rPr lang="tr-TR" sz="1600" b="1" dirty="0">
                <a:solidFill>
                  <a:srgbClr val="FFC000"/>
                </a:solidFill>
              </a:rPr>
              <a:t>etkileşimi artırmada sözcüklerin en büyük destekçisi bedenimizin hareketleridir</a:t>
            </a:r>
            <a:r>
              <a:rPr lang="tr-TR" sz="1600" dirty="0"/>
              <a:t>.</a:t>
            </a:r>
          </a:p>
        </p:txBody>
      </p:sp>
      <p:sp>
        <p:nvSpPr>
          <p:cNvPr id="22" name="Ok: Sağ 21">
            <a:extLst>
              <a:ext uri="{FF2B5EF4-FFF2-40B4-BE49-F238E27FC236}">
                <a16:creationId xmlns:a16="http://schemas.microsoft.com/office/drawing/2014/main" id="{44EE43F1-2346-478C-810D-8E4B66A3DCF4}"/>
              </a:ext>
            </a:extLst>
          </p:cNvPr>
          <p:cNvSpPr/>
          <p:nvPr/>
        </p:nvSpPr>
        <p:spPr>
          <a:xfrm>
            <a:off x="3097402" y="4129945"/>
            <a:ext cx="467920" cy="1316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Ok: Sağ 23">
            <a:extLst>
              <a:ext uri="{FF2B5EF4-FFF2-40B4-BE49-F238E27FC236}">
                <a16:creationId xmlns:a16="http://schemas.microsoft.com/office/drawing/2014/main" id="{FEE2D7F0-2919-4508-94E1-4B2FFD09938F}"/>
              </a:ext>
            </a:extLst>
          </p:cNvPr>
          <p:cNvSpPr/>
          <p:nvPr/>
        </p:nvSpPr>
        <p:spPr>
          <a:xfrm>
            <a:off x="3097402" y="4394965"/>
            <a:ext cx="467920" cy="1316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Ok: Sağ 24">
            <a:extLst>
              <a:ext uri="{FF2B5EF4-FFF2-40B4-BE49-F238E27FC236}">
                <a16:creationId xmlns:a16="http://schemas.microsoft.com/office/drawing/2014/main" id="{69B4C278-65B0-4E95-BE78-6CF49FBBC5E8}"/>
              </a:ext>
            </a:extLst>
          </p:cNvPr>
          <p:cNvSpPr/>
          <p:nvPr/>
        </p:nvSpPr>
        <p:spPr>
          <a:xfrm>
            <a:off x="3097402" y="4659985"/>
            <a:ext cx="467920" cy="1316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91621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1000"/>
                                        <p:tgtEl>
                                          <p:spTgt spid="19"/>
                                        </p:tgtEl>
                                      </p:cBhvr>
                                    </p:animEffect>
                                    <p:anim calcmode="lin" valueType="num">
                                      <p:cBhvr>
                                        <p:cTn id="11" dur="1000" fill="hold"/>
                                        <p:tgtEl>
                                          <p:spTgt spid="19"/>
                                        </p:tgtEl>
                                        <p:attrNameLst>
                                          <p:attrName>ppt_x</p:attrName>
                                        </p:attrNameLst>
                                      </p:cBhvr>
                                      <p:tavLst>
                                        <p:tav tm="0">
                                          <p:val>
                                            <p:strVal val="#ppt_x"/>
                                          </p:val>
                                        </p:tav>
                                        <p:tav tm="100000">
                                          <p:val>
                                            <p:strVal val="#ppt_x"/>
                                          </p:val>
                                        </p:tav>
                                      </p:tavLst>
                                    </p:anim>
                                    <p:anim calcmode="lin" valueType="num">
                                      <p:cBhvr>
                                        <p:cTn id="12" dur="1000" fill="hold"/>
                                        <p:tgtEl>
                                          <p:spTgt spid="19"/>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1000"/>
                                        <p:tgtEl>
                                          <p:spTgt spid="21"/>
                                        </p:tgtEl>
                                      </p:cBhvr>
                                    </p:animEffect>
                                    <p:anim calcmode="lin" valueType="num">
                                      <p:cBhvr>
                                        <p:cTn id="16" dur="1000" fill="hold"/>
                                        <p:tgtEl>
                                          <p:spTgt spid="21"/>
                                        </p:tgtEl>
                                        <p:attrNameLst>
                                          <p:attrName>ppt_x</p:attrName>
                                        </p:attrNameLst>
                                      </p:cBhvr>
                                      <p:tavLst>
                                        <p:tav tm="0">
                                          <p:val>
                                            <p:strVal val="#ppt_x"/>
                                          </p:val>
                                        </p:tav>
                                        <p:tav tm="100000">
                                          <p:val>
                                            <p:strVal val="#ppt_x"/>
                                          </p:val>
                                        </p:tav>
                                      </p:tavLst>
                                    </p:anim>
                                    <p:anim calcmode="lin" valueType="num">
                                      <p:cBhvr>
                                        <p:cTn id="1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down)">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down)">
                                      <p:cBhvr>
                                        <p:cTn id="35" dur="5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down)">
                                      <p:cBhvr>
                                        <p:cTn id="4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3" grpId="0" animBg="1"/>
      <p:bldP spid="27" grpId="0"/>
      <p:bldP spid="22" grpId="0" animBg="1"/>
      <p:bldP spid="24" grpId="0" animBg="1"/>
      <p:bldP spid="2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Başlık 1">
            <a:extLst>
              <a:ext uri="{FF2B5EF4-FFF2-40B4-BE49-F238E27FC236}">
                <a16:creationId xmlns:a16="http://schemas.microsoft.com/office/drawing/2014/main" id="{57D3A9D2-8A72-445A-9696-9C80F55C160D}"/>
              </a:ext>
            </a:extLst>
          </p:cNvPr>
          <p:cNvSpPr txBox="1">
            <a:spLocks/>
          </p:cNvSpPr>
          <p:nvPr/>
        </p:nvSpPr>
        <p:spPr>
          <a:xfrm>
            <a:off x="528195" y="810452"/>
            <a:ext cx="3526700" cy="247877"/>
          </a:xfrm>
          <a:prstGeom prst="rect">
            <a:avLst/>
          </a:prstGeom>
        </p:spPr>
        <p:txBody>
          <a:bodyPr vert="horz" lIns="91440" tIns="45720" rIns="91440" bIns="45720" rtlCol="0" anchor="t">
            <a:normAutofit fontScale="82500" lnSpcReduction="20000"/>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1400" b="1" dirty="0"/>
              <a:t>Ders 18 Beden Dili</a:t>
            </a:r>
          </a:p>
          <a:p>
            <a:endParaRPr lang="tr-TR" sz="1400" b="1" dirty="0"/>
          </a:p>
        </p:txBody>
      </p:sp>
      <p:sp>
        <p:nvSpPr>
          <p:cNvPr id="20" name="Alt Başlık 2">
            <a:extLst>
              <a:ext uri="{FF2B5EF4-FFF2-40B4-BE49-F238E27FC236}">
                <a16:creationId xmlns:a16="http://schemas.microsoft.com/office/drawing/2014/main" id="{8DAA9081-7818-4EEB-A356-C0F10D5C8A6B}"/>
              </a:ext>
            </a:extLst>
          </p:cNvPr>
          <p:cNvSpPr txBox="1">
            <a:spLocks/>
          </p:cNvSpPr>
          <p:nvPr/>
        </p:nvSpPr>
        <p:spPr>
          <a:xfrm>
            <a:off x="5047725" y="598779"/>
            <a:ext cx="2096549" cy="366683"/>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tr-TR" b="1"/>
              <a:t>Diksiyon Eğitimi</a:t>
            </a:r>
            <a:endParaRPr lang="tr-TR" b="1" dirty="0"/>
          </a:p>
        </p:txBody>
      </p:sp>
      <p:sp>
        <p:nvSpPr>
          <p:cNvPr id="21" name="Metin kutusu 20">
            <a:extLst>
              <a:ext uri="{FF2B5EF4-FFF2-40B4-BE49-F238E27FC236}">
                <a16:creationId xmlns:a16="http://schemas.microsoft.com/office/drawing/2014/main" id="{720A5E25-26D2-44CA-BC72-BF466E3D4F0F}"/>
              </a:ext>
            </a:extLst>
          </p:cNvPr>
          <p:cNvSpPr txBox="1"/>
          <p:nvPr/>
        </p:nvSpPr>
        <p:spPr>
          <a:xfrm>
            <a:off x="1091886" y="1281539"/>
            <a:ext cx="1428596" cy="369332"/>
          </a:xfrm>
          <a:prstGeom prst="rect">
            <a:avLst/>
          </a:prstGeom>
          <a:noFill/>
        </p:spPr>
        <p:txBody>
          <a:bodyPr wrap="none" rtlCol="0">
            <a:spAutoFit/>
          </a:bodyPr>
          <a:lstStyle/>
          <a:p>
            <a:r>
              <a:rPr lang="tr-TR" b="1" dirty="0">
                <a:solidFill>
                  <a:schemeClr val="accent1"/>
                </a:solidFill>
              </a:rPr>
              <a:t>Beden Dili?</a:t>
            </a:r>
          </a:p>
        </p:txBody>
      </p:sp>
      <p:sp>
        <p:nvSpPr>
          <p:cNvPr id="9" name="Metin kutusu 8">
            <a:extLst>
              <a:ext uri="{FF2B5EF4-FFF2-40B4-BE49-F238E27FC236}">
                <a16:creationId xmlns:a16="http://schemas.microsoft.com/office/drawing/2014/main" id="{A31B4000-752E-4C7C-AAF5-DE360E91D83B}"/>
              </a:ext>
            </a:extLst>
          </p:cNvPr>
          <p:cNvSpPr txBox="1"/>
          <p:nvPr/>
        </p:nvSpPr>
        <p:spPr>
          <a:xfrm>
            <a:off x="1374316" y="1650871"/>
            <a:ext cx="1247457" cy="307777"/>
          </a:xfrm>
          <a:prstGeom prst="rect">
            <a:avLst/>
          </a:prstGeom>
          <a:noFill/>
        </p:spPr>
        <p:txBody>
          <a:bodyPr wrap="none" rtlCol="0">
            <a:spAutoFit/>
          </a:bodyPr>
          <a:lstStyle/>
          <a:p>
            <a:r>
              <a:rPr lang="tr-TR" sz="1400" b="1" dirty="0">
                <a:solidFill>
                  <a:schemeClr val="accent1"/>
                </a:solidFill>
              </a:rPr>
              <a:t>Yüz İfadeleri</a:t>
            </a:r>
          </a:p>
        </p:txBody>
      </p:sp>
      <p:sp>
        <p:nvSpPr>
          <p:cNvPr id="24" name="Metin kutusu 23">
            <a:extLst>
              <a:ext uri="{FF2B5EF4-FFF2-40B4-BE49-F238E27FC236}">
                <a16:creationId xmlns:a16="http://schemas.microsoft.com/office/drawing/2014/main" id="{7E6CFEF6-E4ED-4CB0-ADB1-7E017C004976}"/>
              </a:ext>
            </a:extLst>
          </p:cNvPr>
          <p:cNvSpPr txBox="1"/>
          <p:nvPr/>
        </p:nvSpPr>
        <p:spPr>
          <a:xfrm>
            <a:off x="150141" y="2302839"/>
            <a:ext cx="3431958" cy="1169551"/>
          </a:xfrm>
          <a:prstGeom prst="rect">
            <a:avLst/>
          </a:prstGeom>
          <a:noFill/>
          <a:ln w="28575">
            <a:noFill/>
          </a:ln>
        </p:spPr>
        <p:txBody>
          <a:bodyPr wrap="square" rtlCol="0">
            <a:spAutoFit/>
          </a:bodyPr>
          <a:lstStyle/>
          <a:p>
            <a:r>
              <a:rPr lang="tr-TR" sz="1400" dirty="0"/>
              <a:t>Dudakların yarı açık duruşu genellikle belirsizliği, memnuniyeti, sevinci; çok açılması şaşkınlığı; dudakların sıkı sıkıya kapalı olması ise üzüntüyü, hiddeti kızgınlığı ve öfkeyi anlatır.</a:t>
            </a:r>
          </a:p>
        </p:txBody>
      </p:sp>
      <p:sp>
        <p:nvSpPr>
          <p:cNvPr id="3" name="Dikdörtgen 2">
            <a:extLst>
              <a:ext uri="{FF2B5EF4-FFF2-40B4-BE49-F238E27FC236}">
                <a16:creationId xmlns:a16="http://schemas.microsoft.com/office/drawing/2014/main" id="{D7A238E4-772A-439E-BB5F-8211C4A91884}"/>
              </a:ext>
            </a:extLst>
          </p:cNvPr>
          <p:cNvSpPr/>
          <p:nvPr/>
        </p:nvSpPr>
        <p:spPr>
          <a:xfrm>
            <a:off x="186067" y="2335461"/>
            <a:ext cx="3337309" cy="114363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38" name="Metin kutusu 37">
            <a:extLst>
              <a:ext uri="{FF2B5EF4-FFF2-40B4-BE49-F238E27FC236}">
                <a16:creationId xmlns:a16="http://schemas.microsoft.com/office/drawing/2014/main" id="{B5CC95C9-7AB7-4872-A1F4-8720622DCC95}"/>
              </a:ext>
            </a:extLst>
          </p:cNvPr>
          <p:cNvSpPr txBox="1"/>
          <p:nvPr/>
        </p:nvSpPr>
        <p:spPr>
          <a:xfrm>
            <a:off x="150140" y="3727981"/>
            <a:ext cx="3373235" cy="1384995"/>
          </a:xfrm>
          <a:prstGeom prst="rect">
            <a:avLst/>
          </a:prstGeom>
          <a:noFill/>
          <a:ln w="28575">
            <a:noFill/>
          </a:ln>
        </p:spPr>
        <p:txBody>
          <a:bodyPr wrap="square" rtlCol="0">
            <a:spAutoFit/>
          </a:bodyPr>
          <a:lstStyle/>
          <a:p>
            <a:r>
              <a:rPr lang="tr-TR" sz="1400" dirty="0"/>
              <a:t>Gülümserken dudaklar yana doğru genişler ; üzüntü sırasında dudak kenarları aşağıya sarkar ağlarken birbirine kenetlenir. Dudakların öne doğru büzülmesi ise somurtmayı ve susmayı gösterir.</a:t>
            </a:r>
          </a:p>
        </p:txBody>
      </p:sp>
      <p:sp>
        <p:nvSpPr>
          <p:cNvPr id="41" name="Dikdörtgen 40">
            <a:extLst>
              <a:ext uri="{FF2B5EF4-FFF2-40B4-BE49-F238E27FC236}">
                <a16:creationId xmlns:a16="http://schemas.microsoft.com/office/drawing/2014/main" id="{5DDD599D-B331-4237-BAA7-1CA3AFBFA985}"/>
              </a:ext>
            </a:extLst>
          </p:cNvPr>
          <p:cNvSpPr/>
          <p:nvPr/>
        </p:nvSpPr>
        <p:spPr>
          <a:xfrm>
            <a:off x="187443" y="3727981"/>
            <a:ext cx="3335933" cy="138499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3" name="Metin kutusu 42">
            <a:extLst>
              <a:ext uri="{FF2B5EF4-FFF2-40B4-BE49-F238E27FC236}">
                <a16:creationId xmlns:a16="http://schemas.microsoft.com/office/drawing/2014/main" id="{743700B3-2BE4-4552-93FD-8D6F990A7865}"/>
              </a:ext>
            </a:extLst>
          </p:cNvPr>
          <p:cNvSpPr txBox="1"/>
          <p:nvPr/>
        </p:nvSpPr>
        <p:spPr>
          <a:xfrm>
            <a:off x="201791" y="1926805"/>
            <a:ext cx="2892021" cy="307777"/>
          </a:xfrm>
          <a:prstGeom prst="rect">
            <a:avLst/>
          </a:prstGeom>
          <a:noFill/>
        </p:spPr>
        <p:txBody>
          <a:bodyPr wrap="square">
            <a:spAutoFit/>
          </a:bodyPr>
          <a:lstStyle/>
          <a:p>
            <a:r>
              <a:rPr lang="tr-TR" sz="1400" b="1" dirty="0">
                <a:solidFill>
                  <a:srgbClr val="00B0F0"/>
                </a:solidFill>
              </a:rPr>
              <a:t>Ağız, Dudaklar ve Çevresi</a:t>
            </a:r>
          </a:p>
        </p:txBody>
      </p:sp>
      <p:sp>
        <p:nvSpPr>
          <p:cNvPr id="25" name="Metin kutusu 24">
            <a:extLst>
              <a:ext uri="{FF2B5EF4-FFF2-40B4-BE49-F238E27FC236}">
                <a16:creationId xmlns:a16="http://schemas.microsoft.com/office/drawing/2014/main" id="{98CFFF6D-111F-4BEE-B899-EE672DEB3912}"/>
              </a:ext>
            </a:extLst>
          </p:cNvPr>
          <p:cNvSpPr txBox="1"/>
          <p:nvPr/>
        </p:nvSpPr>
        <p:spPr>
          <a:xfrm>
            <a:off x="150140" y="5368567"/>
            <a:ext cx="3371860" cy="1169551"/>
          </a:xfrm>
          <a:prstGeom prst="rect">
            <a:avLst/>
          </a:prstGeom>
          <a:noFill/>
          <a:ln w="28575">
            <a:noFill/>
          </a:ln>
        </p:spPr>
        <p:txBody>
          <a:bodyPr wrap="square" rtlCol="0">
            <a:spAutoFit/>
          </a:bodyPr>
          <a:lstStyle/>
          <a:p>
            <a:r>
              <a:rPr lang="tr-TR" sz="1400" dirty="0"/>
              <a:t>Dişlerin sıkılması kızgınlığı ve sinirlenmeyi, dişlerin birbirine vurması aşırı hiddeti anlatır. Alt çenenin biraz öne çıkması ise hainliğin ve acımasızlığın göstergesidir.</a:t>
            </a:r>
          </a:p>
        </p:txBody>
      </p:sp>
      <p:sp>
        <p:nvSpPr>
          <p:cNvPr id="26" name="Dikdörtgen 25">
            <a:extLst>
              <a:ext uri="{FF2B5EF4-FFF2-40B4-BE49-F238E27FC236}">
                <a16:creationId xmlns:a16="http://schemas.microsoft.com/office/drawing/2014/main" id="{C5B84816-60F3-4088-A3AA-15999240C397}"/>
              </a:ext>
            </a:extLst>
          </p:cNvPr>
          <p:cNvSpPr/>
          <p:nvPr/>
        </p:nvSpPr>
        <p:spPr>
          <a:xfrm>
            <a:off x="186067" y="5361865"/>
            <a:ext cx="3335933" cy="1176253"/>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7" name="Metin kutusu 26">
            <a:extLst>
              <a:ext uri="{FF2B5EF4-FFF2-40B4-BE49-F238E27FC236}">
                <a16:creationId xmlns:a16="http://schemas.microsoft.com/office/drawing/2014/main" id="{C2B05B0E-5DCD-488A-A443-5F6507160CFF}"/>
              </a:ext>
            </a:extLst>
          </p:cNvPr>
          <p:cNvSpPr txBox="1"/>
          <p:nvPr/>
        </p:nvSpPr>
        <p:spPr>
          <a:xfrm>
            <a:off x="8601534" y="2302839"/>
            <a:ext cx="3431958" cy="1169551"/>
          </a:xfrm>
          <a:prstGeom prst="rect">
            <a:avLst/>
          </a:prstGeom>
          <a:noFill/>
          <a:ln w="28575">
            <a:noFill/>
          </a:ln>
        </p:spPr>
        <p:txBody>
          <a:bodyPr wrap="square" rtlCol="0">
            <a:spAutoFit/>
          </a:bodyPr>
          <a:lstStyle/>
          <a:p>
            <a:r>
              <a:rPr lang="tr-TR" sz="1400" dirty="0"/>
              <a:t>Kaşların çatılarak alında derin kırışıklıkların oluşması sıkıntıyı, kızgınlığı ve derin düşünceyi ifade eder. Kaşların çatılması ile aralarında oluşan derin çizgi aşırı kini gösterir.</a:t>
            </a:r>
          </a:p>
        </p:txBody>
      </p:sp>
      <p:sp>
        <p:nvSpPr>
          <p:cNvPr id="28" name="Dikdörtgen 27">
            <a:extLst>
              <a:ext uri="{FF2B5EF4-FFF2-40B4-BE49-F238E27FC236}">
                <a16:creationId xmlns:a16="http://schemas.microsoft.com/office/drawing/2014/main" id="{D918EEDF-04C2-4290-98FA-010115A5E511}"/>
              </a:ext>
            </a:extLst>
          </p:cNvPr>
          <p:cNvSpPr/>
          <p:nvPr/>
        </p:nvSpPr>
        <p:spPr>
          <a:xfrm>
            <a:off x="8637460" y="2335461"/>
            <a:ext cx="3337309" cy="114363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9" name="Metin kutusu 28">
            <a:extLst>
              <a:ext uri="{FF2B5EF4-FFF2-40B4-BE49-F238E27FC236}">
                <a16:creationId xmlns:a16="http://schemas.microsoft.com/office/drawing/2014/main" id="{D9A9220F-A5E6-4ADC-9EB4-B3D071AC9935}"/>
              </a:ext>
            </a:extLst>
          </p:cNvPr>
          <p:cNvSpPr txBox="1"/>
          <p:nvPr/>
        </p:nvSpPr>
        <p:spPr>
          <a:xfrm>
            <a:off x="8601533" y="3943425"/>
            <a:ext cx="3373235" cy="954107"/>
          </a:xfrm>
          <a:prstGeom prst="rect">
            <a:avLst/>
          </a:prstGeom>
          <a:noFill/>
          <a:ln w="28575">
            <a:noFill/>
          </a:ln>
        </p:spPr>
        <p:txBody>
          <a:bodyPr wrap="square" rtlCol="0">
            <a:spAutoFit/>
          </a:bodyPr>
          <a:lstStyle/>
          <a:p>
            <a:r>
              <a:rPr lang="tr-TR" sz="1400" dirty="0"/>
              <a:t>Kaşların başlangıç kısımlarının yukarı kalkıp uç kısımlarının aşağı inmesi ve bu arada alnın büzülmesi ıstırap ifadesidir.</a:t>
            </a:r>
          </a:p>
        </p:txBody>
      </p:sp>
      <p:sp>
        <p:nvSpPr>
          <p:cNvPr id="30" name="Dikdörtgen 29">
            <a:extLst>
              <a:ext uri="{FF2B5EF4-FFF2-40B4-BE49-F238E27FC236}">
                <a16:creationId xmlns:a16="http://schemas.microsoft.com/office/drawing/2014/main" id="{2C38D91B-5414-4C3A-B954-0C7DEDA918E1}"/>
              </a:ext>
            </a:extLst>
          </p:cNvPr>
          <p:cNvSpPr/>
          <p:nvPr/>
        </p:nvSpPr>
        <p:spPr>
          <a:xfrm>
            <a:off x="8638836" y="3943425"/>
            <a:ext cx="3335933" cy="954107"/>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1" name="Metin kutusu 30">
            <a:extLst>
              <a:ext uri="{FF2B5EF4-FFF2-40B4-BE49-F238E27FC236}">
                <a16:creationId xmlns:a16="http://schemas.microsoft.com/office/drawing/2014/main" id="{D0D6EB98-866C-475A-9ACA-74F59C588F48}"/>
              </a:ext>
            </a:extLst>
          </p:cNvPr>
          <p:cNvSpPr txBox="1"/>
          <p:nvPr/>
        </p:nvSpPr>
        <p:spPr>
          <a:xfrm>
            <a:off x="8653184" y="1926805"/>
            <a:ext cx="2892021" cy="307777"/>
          </a:xfrm>
          <a:prstGeom prst="rect">
            <a:avLst/>
          </a:prstGeom>
          <a:noFill/>
        </p:spPr>
        <p:txBody>
          <a:bodyPr wrap="square">
            <a:spAutoFit/>
          </a:bodyPr>
          <a:lstStyle/>
          <a:p>
            <a:r>
              <a:rPr lang="tr-TR" sz="1400" b="1" dirty="0">
                <a:solidFill>
                  <a:srgbClr val="00B0F0"/>
                </a:solidFill>
              </a:rPr>
              <a:t>Alın ve Kaşlar</a:t>
            </a:r>
          </a:p>
        </p:txBody>
      </p:sp>
      <p:sp>
        <p:nvSpPr>
          <p:cNvPr id="32" name="Metin kutusu 31">
            <a:extLst>
              <a:ext uri="{FF2B5EF4-FFF2-40B4-BE49-F238E27FC236}">
                <a16:creationId xmlns:a16="http://schemas.microsoft.com/office/drawing/2014/main" id="{1D7B23B8-4F73-4B3C-8D1A-F189FF2EF65E}"/>
              </a:ext>
            </a:extLst>
          </p:cNvPr>
          <p:cNvSpPr txBox="1"/>
          <p:nvPr/>
        </p:nvSpPr>
        <p:spPr>
          <a:xfrm>
            <a:off x="8601533" y="5368567"/>
            <a:ext cx="3371860" cy="1169551"/>
          </a:xfrm>
          <a:prstGeom prst="rect">
            <a:avLst/>
          </a:prstGeom>
          <a:noFill/>
          <a:ln w="28575">
            <a:noFill/>
          </a:ln>
        </p:spPr>
        <p:txBody>
          <a:bodyPr wrap="square" rtlCol="0">
            <a:spAutoFit/>
          </a:bodyPr>
          <a:lstStyle/>
          <a:p>
            <a:r>
              <a:rPr lang="tr-TR" sz="1400" dirty="0"/>
              <a:t>Alnı saçlara doğru kırıştırarak kaldırmak hayreti, gözleri kısarak alın çizgilerini aşağıya doğru yönlendirmek bir şeyi anlamaya çalışmayı belirtir.</a:t>
            </a:r>
          </a:p>
        </p:txBody>
      </p:sp>
      <p:sp>
        <p:nvSpPr>
          <p:cNvPr id="33" name="Dikdörtgen 32">
            <a:extLst>
              <a:ext uri="{FF2B5EF4-FFF2-40B4-BE49-F238E27FC236}">
                <a16:creationId xmlns:a16="http://schemas.microsoft.com/office/drawing/2014/main" id="{D07B40E8-43B6-493F-BD7D-494BE30E53B0}"/>
              </a:ext>
            </a:extLst>
          </p:cNvPr>
          <p:cNvSpPr/>
          <p:nvPr/>
        </p:nvSpPr>
        <p:spPr>
          <a:xfrm>
            <a:off x="8637460" y="5361865"/>
            <a:ext cx="3335933" cy="1176253"/>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5" name="Resim 34">
            <a:extLst>
              <a:ext uri="{FF2B5EF4-FFF2-40B4-BE49-F238E27FC236}">
                <a16:creationId xmlns:a16="http://schemas.microsoft.com/office/drawing/2014/main" id="{8A7DC38D-95C8-48BF-BC42-72270F12BB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9967" y="3903880"/>
            <a:ext cx="1681451" cy="1026495"/>
          </a:xfrm>
          <a:prstGeom prst="rect">
            <a:avLst/>
          </a:prstGeom>
        </p:spPr>
      </p:pic>
    </p:spTree>
    <p:extLst>
      <p:ext uri="{BB962C8B-B14F-4D97-AF65-F5344CB8AC3E}">
        <p14:creationId xmlns:p14="http://schemas.microsoft.com/office/powerpoint/2010/main" val="82924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1000"/>
                                        <p:tgtEl>
                                          <p:spTgt spid="19"/>
                                        </p:tgtEl>
                                      </p:cBhvr>
                                    </p:animEffect>
                                    <p:anim calcmode="lin" valueType="num">
                                      <p:cBhvr>
                                        <p:cTn id="11" dur="1000" fill="hold"/>
                                        <p:tgtEl>
                                          <p:spTgt spid="19"/>
                                        </p:tgtEl>
                                        <p:attrNameLst>
                                          <p:attrName>ppt_x</p:attrName>
                                        </p:attrNameLst>
                                      </p:cBhvr>
                                      <p:tavLst>
                                        <p:tav tm="0">
                                          <p:val>
                                            <p:strVal val="#ppt_x"/>
                                          </p:val>
                                        </p:tav>
                                        <p:tav tm="100000">
                                          <p:val>
                                            <p:strVal val="#ppt_x"/>
                                          </p:val>
                                        </p:tav>
                                      </p:tavLst>
                                    </p:anim>
                                    <p:anim calcmode="lin" valueType="num">
                                      <p:cBhvr>
                                        <p:cTn id="12" dur="1000" fill="hold"/>
                                        <p:tgtEl>
                                          <p:spTgt spid="19"/>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1000"/>
                                        <p:tgtEl>
                                          <p:spTgt spid="21"/>
                                        </p:tgtEl>
                                      </p:cBhvr>
                                    </p:animEffect>
                                    <p:anim calcmode="lin" valueType="num">
                                      <p:cBhvr>
                                        <p:cTn id="16" dur="1000" fill="hold"/>
                                        <p:tgtEl>
                                          <p:spTgt spid="21"/>
                                        </p:tgtEl>
                                        <p:attrNameLst>
                                          <p:attrName>ppt_x</p:attrName>
                                        </p:attrNameLst>
                                      </p:cBhvr>
                                      <p:tavLst>
                                        <p:tav tm="0">
                                          <p:val>
                                            <p:strVal val="#ppt_x"/>
                                          </p:val>
                                        </p:tav>
                                        <p:tav tm="100000">
                                          <p:val>
                                            <p:strVal val="#ppt_x"/>
                                          </p:val>
                                        </p:tav>
                                      </p:tavLst>
                                    </p:anim>
                                    <p:anim calcmode="lin" valueType="num">
                                      <p:cBhvr>
                                        <p:cTn id="17" dur="1000" fill="hold"/>
                                        <p:tgtEl>
                                          <p:spTgt spid="21"/>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par>
                                <p:cTn id="23" presetID="10"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500"/>
                                        <p:tgtEl>
                                          <p:spTgt spid="3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9" grpId="0"/>
      <p:bldP spid="24" grpId="0"/>
      <p:bldP spid="38" grpId="0"/>
      <p:bldP spid="25" grpId="0"/>
      <p:bldP spid="27" grpId="0"/>
      <p:bldP spid="29" grpId="0"/>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95491E9E-9940-438C-ACF8-06949A40A3EB}"/>
              </a:ext>
            </a:extLst>
          </p:cNvPr>
          <p:cNvPicPr>
            <a:picLocks noChangeAspect="1"/>
          </p:cNvPicPr>
          <p:nvPr/>
        </p:nvPicPr>
        <p:blipFill rotWithShape="1">
          <a:blip r:embed="rId2">
            <a:extLst>
              <a:ext uri="{28A0092B-C50C-407E-A947-70E740481C1C}">
                <a14:useLocalDpi xmlns:a14="http://schemas.microsoft.com/office/drawing/2010/main" val="0"/>
              </a:ext>
            </a:extLst>
          </a:blip>
          <a:srcRect r="15683"/>
          <a:stretch/>
        </p:blipFill>
        <p:spPr>
          <a:xfrm>
            <a:off x="3036056" y="1228899"/>
            <a:ext cx="5885636" cy="4190476"/>
          </a:xfrm>
          <a:prstGeom prst="rect">
            <a:avLst/>
          </a:prstGeom>
        </p:spPr>
      </p:pic>
    </p:spTree>
    <p:extLst>
      <p:ext uri="{BB962C8B-B14F-4D97-AF65-F5344CB8AC3E}">
        <p14:creationId xmlns:p14="http://schemas.microsoft.com/office/powerpoint/2010/main" val="3154510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a:extLst>
              <a:ext uri="{FF2B5EF4-FFF2-40B4-BE49-F238E27FC236}">
                <a16:creationId xmlns:a16="http://schemas.microsoft.com/office/drawing/2014/main" id="{8D150EA8-3A34-42D1-A49C-CBECA17049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2270" y="348464"/>
            <a:ext cx="10953018" cy="6161072"/>
          </a:xfrm>
          <a:prstGeom prst="rect">
            <a:avLst/>
          </a:prstGeom>
        </p:spPr>
      </p:pic>
    </p:spTree>
    <p:extLst>
      <p:ext uri="{BB962C8B-B14F-4D97-AF65-F5344CB8AC3E}">
        <p14:creationId xmlns:p14="http://schemas.microsoft.com/office/powerpoint/2010/main" val="286511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Resim 12">
            <a:extLst>
              <a:ext uri="{FF2B5EF4-FFF2-40B4-BE49-F238E27FC236}">
                <a16:creationId xmlns:a16="http://schemas.microsoft.com/office/drawing/2014/main" id="{0DC771E2-BDD9-4411-9252-B3CE635F34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0717" y="1101980"/>
            <a:ext cx="10085911" cy="5042956"/>
          </a:xfrm>
          <a:prstGeom prst="rect">
            <a:avLst/>
          </a:prstGeom>
        </p:spPr>
      </p:pic>
    </p:spTree>
    <p:extLst>
      <p:ext uri="{BB962C8B-B14F-4D97-AF65-F5344CB8AC3E}">
        <p14:creationId xmlns:p14="http://schemas.microsoft.com/office/powerpoint/2010/main" val="2813549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D4FC2A66-35A9-4C0F-BA54-57196F1834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8063" y="889317"/>
            <a:ext cx="9015873" cy="5079365"/>
          </a:xfrm>
          <a:prstGeom prst="rect">
            <a:avLst/>
          </a:prstGeom>
        </p:spPr>
      </p:pic>
    </p:spTree>
    <p:extLst>
      <p:ext uri="{BB962C8B-B14F-4D97-AF65-F5344CB8AC3E}">
        <p14:creationId xmlns:p14="http://schemas.microsoft.com/office/powerpoint/2010/main" val="414403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4ADE014D-6E5F-4241-A3D5-B1F55E3288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5441" y="382675"/>
            <a:ext cx="3857568" cy="5796892"/>
          </a:xfrm>
          <a:prstGeom prst="rect">
            <a:avLst/>
          </a:prstGeom>
        </p:spPr>
      </p:pic>
    </p:spTree>
    <p:extLst>
      <p:ext uri="{BB962C8B-B14F-4D97-AF65-F5344CB8AC3E}">
        <p14:creationId xmlns:p14="http://schemas.microsoft.com/office/powerpoint/2010/main" val="2340226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Başlık 1">
            <a:extLst>
              <a:ext uri="{FF2B5EF4-FFF2-40B4-BE49-F238E27FC236}">
                <a16:creationId xmlns:a16="http://schemas.microsoft.com/office/drawing/2014/main" id="{57D3A9D2-8A72-445A-9696-9C80F55C160D}"/>
              </a:ext>
            </a:extLst>
          </p:cNvPr>
          <p:cNvSpPr txBox="1">
            <a:spLocks/>
          </p:cNvSpPr>
          <p:nvPr/>
        </p:nvSpPr>
        <p:spPr>
          <a:xfrm>
            <a:off x="528195" y="810452"/>
            <a:ext cx="3526700" cy="247877"/>
          </a:xfrm>
          <a:prstGeom prst="rect">
            <a:avLst/>
          </a:prstGeom>
        </p:spPr>
        <p:txBody>
          <a:bodyPr vert="horz" lIns="91440" tIns="45720" rIns="91440" bIns="45720" rtlCol="0" anchor="t">
            <a:normAutofit fontScale="82500" lnSpcReduction="20000"/>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1400" b="1" dirty="0"/>
              <a:t>Ders 18 Beden Dili</a:t>
            </a:r>
          </a:p>
          <a:p>
            <a:endParaRPr lang="tr-TR" sz="1400" b="1" dirty="0"/>
          </a:p>
        </p:txBody>
      </p:sp>
      <p:sp>
        <p:nvSpPr>
          <p:cNvPr id="20" name="Alt Başlık 2">
            <a:extLst>
              <a:ext uri="{FF2B5EF4-FFF2-40B4-BE49-F238E27FC236}">
                <a16:creationId xmlns:a16="http://schemas.microsoft.com/office/drawing/2014/main" id="{8DAA9081-7818-4EEB-A356-C0F10D5C8A6B}"/>
              </a:ext>
            </a:extLst>
          </p:cNvPr>
          <p:cNvSpPr txBox="1">
            <a:spLocks/>
          </p:cNvSpPr>
          <p:nvPr/>
        </p:nvSpPr>
        <p:spPr>
          <a:xfrm>
            <a:off x="5047725" y="598779"/>
            <a:ext cx="2096549" cy="366683"/>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tr-TR" b="1"/>
              <a:t>Diksiyon Eğitimi</a:t>
            </a:r>
            <a:endParaRPr lang="tr-TR" b="1" dirty="0"/>
          </a:p>
        </p:txBody>
      </p:sp>
      <p:sp>
        <p:nvSpPr>
          <p:cNvPr id="21" name="Metin kutusu 20">
            <a:extLst>
              <a:ext uri="{FF2B5EF4-FFF2-40B4-BE49-F238E27FC236}">
                <a16:creationId xmlns:a16="http://schemas.microsoft.com/office/drawing/2014/main" id="{720A5E25-26D2-44CA-BC72-BF466E3D4F0F}"/>
              </a:ext>
            </a:extLst>
          </p:cNvPr>
          <p:cNvSpPr txBox="1"/>
          <p:nvPr/>
        </p:nvSpPr>
        <p:spPr>
          <a:xfrm>
            <a:off x="1091886" y="1281539"/>
            <a:ext cx="875561" cy="369332"/>
          </a:xfrm>
          <a:prstGeom prst="rect">
            <a:avLst/>
          </a:prstGeom>
          <a:noFill/>
        </p:spPr>
        <p:txBody>
          <a:bodyPr wrap="none" rtlCol="0">
            <a:spAutoFit/>
          </a:bodyPr>
          <a:lstStyle/>
          <a:p>
            <a:r>
              <a:rPr lang="tr-TR" b="1" dirty="0">
                <a:solidFill>
                  <a:schemeClr val="accent1"/>
                </a:solidFill>
              </a:rPr>
              <a:t>Sonuç</a:t>
            </a:r>
          </a:p>
        </p:txBody>
      </p:sp>
      <p:sp>
        <p:nvSpPr>
          <p:cNvPr id="25" name="Metin kutusu 24">
            <a:extLst>
              <a:ext uri="{FF2B5EF4-FFF2-40B4-BE49-F238E27FC236}">
                <a16:creationId xmlns:a16="http://schemas.microsoft.com/office/drawing/2014/main" id="{98CFFF6D-111F-4BEE-B899-EE672DEB3912}"/>
              </a:ext>
            </a:extLst>
          </p:cNvPr>
          <p:cNvSpPr txBox="1"/>
          <p:nvPr/>
        </p:nvSpPr>
        <p:spPr>
          <a:xfrm>
            <a:off x="528195" y="1698384"/>
            <a:ext cx="5079845" cy="5016758"/>
          </a:xfrm>
          <a:prstGeom prst="rect">
            <a:avLst/>
          </a:prstGeom>
          <a:noFill/>
          <a:ln w="28575">
            <a:noFill/>
          </a:ln>
        </p:spPr>
        <p:txBody>
          <a:bodyPr wrap="square" rtlCol="0">
            <a:spAutoFit/>
          </a:bodyPr>
          <a:lstStyle/>
          <a:p>
            <a:pPr marL="342900" indent="-342900" defTabSz="216000">
              <a:buFont typeface="Arial" panose="020B0604020202020204" pitchFamily="34" charset="0"/>
              <a:buChar char="•"/>
            </a:pPr>
            <a:r>
              <a:rPr lang="tr-TR" sz="1400" dirty="0"/>
              <a:t>Etkili konuşmada birikim çok önemlidir.</a:t>
            </a:r>
          </a:p>
          <a:p>
            <a:pPr marL="342900" indent="-342900" defTabSz="216000">
              <a:buFont typeface="Arial" panose="020B0604020202020204" pitchFamily="34" charset="0"/>
              <a:buChar char="•"/>
            </a:pPr>
            <a:endParaRPr lang="tr-TR" sz="1400" dirty="0"/>
          </a:p>
          <a:p>
            <a:pPr marL="285750" indent="-285750" defTabSz="216000">
              <a:buFont typeface="Arial" panose="020B0604020202020204" pitchFamily="34" charset="0"/>
              <a:buChar char="•"/>
            </a:pPr>
            <a:r>
              <a:rPr lang="tr-TR" sz="1400" dirty="0"/>
              <a:t>Konuşma başlamadan önce mutlaka hedef kitlenizi veya karşınızdaki kişiyi dikkate alarak amacınızı belirleyiniz.</a:t>
            </a:r>
          </a:p>
          <a:p>
            <a:pPr marL="342900" indent="-342900" defTabSz="216000">
              <a:buFont typeface="Arial" panose="020B0604020202020204" pitchFamily="34" charset="0"/>
              <a:buChar char="•"/>
            </a:pPr>
            <a:endParaRPr lang="tr-TR" sz="1400" dirty="0"/>
          </a:p>
          <a:p>
            <a:pPr marL="342900" indent="-342900" defTabSz="216000">
              <a:buFont typeface="Arial" panose="020B0604020202020204" pitchFamily="34" charset="0"/>
              <a:buChar char="•"/>
            </a:pPr>
            <a:r>
              <a:rPr lang="tr-TR" sz="1400" dirty="0"/>
              <a:t>Sözcükleri iyi seçiniz.</a:t>
            </a:r>
          </a:p>
          <a:p>
            <a:pPr marL="342900" indent="-342900" defTabSz="216000">
              <a:buFont typeface="Arial" panose="020B0604020202020204" pitchFamily="34" charset="0"/>
              <a:buChar char="•"/>
            </a:pPr>
            <a:endParaRPr lang="tr-TR" sz="1400" dirty="0"/>
          </a:p>
          <a:p>
            <a:pPr marL="342900" indent="-342900" defTabSz="216000">
              <a:buFont typeface="Arial" panose="020B0604020202020204" pitchFamily="34" charset="0"/>
              <a:buChar char="•"/>
            </a:pPr>
            <a:r>
              <a:rPr lang="tr-TR" sz="1400" dirty="0"/>
              <a:t>Anlattıklarınızı örnekler ile somutlaştırınız. </a:t>
            </a:r>
          </a:p>
          <a:p>
            <a:pPr marL="342900" indent="-342900" defTabSz="216000">
              <a:buFont typeface="Arial" panose="020B0604020202020204" pitchFamily="34" charset="0"/>
              <a:buChar char="•"/>
            </a:pPr>
            <a:endParaRPr lang="tr-TR" sz="1400" dirty="0"/>
          </a:p>
          <a:p>
            <a:pPr marL="342900" indent="-342900" defTabSz="216000">
              <a:buFont typeface="Arial" panose="020B0604020202020204" pitchFamily="34" charset="0"/>
              <a:buChar char="•"/>
            </a:pPr>
            <a:r>
              <a:rPr lang="tr-TR" sz="1400" dirty="0"/>
              <a:t>Konuyu daha ilgi çekici hale getirmek için araya zaman zaman ilginç anekdotlar, espriler, fıkralar, özlü sözler serpiştiriniz.</a:t>
            </a:r>
          </a:p>
          <a:p>
            <a:pPr marL="342900" indent="-342900" defTabSz="216000">
              <a:buFont typeface="Arial" panose="020B0604020202020204" pitchFamily="34" charset="0"/>
              <a:buChar char="•"/>
            </a:pPr>
            <a:endParaRPr lang="tr-TR" sz="1400" dirty="0"/>
          </a:p>
          <a:p>
            <a:pPr marL="342900" indent="-342900" defTabSz="216000">
              <a:buFont typeface="Arial" panose="020B0604020202020204" pitchFamily="34" charset="0"/>
              <a:buChar char="•"/>
            </a:pPr>
            <a:r>
              <a:rPr lang="tr-TR" sz="1400" dirty="0"/>
              <a:t>Konuşmanın niteliğine göre benzetme, mecaz, istatistiki verilere yer veriniz.</a:t>
            </a:r>
          </a:p>
          <a:p>
            <a:pPr marL="342900" indent="-342900" defTabSz="216000">
              <a:buFont typeface="Arial" panose="020B0604020202020204" pitchFamily="34" charset="0"/>
              <a:buChar char="•"/>
            </a:pPr>
            <a:endParaRPr lang="tr-TR" sz="1400" dirty="0"/>
          </a:p>
          <a:p>
            <a:pPr marL="342900" indent="-342900" defTabSz="216000">
              <a:buFont typeface="Arial" panose="020B0604020202020204" pitchFamily="34" charset="0"/>
              <a:buChar char="•"/>
            </a:pPr>
            <a:r>
              <a:rPr lang="tr-TR" sz="1400" dirty="0"/>
              <a:t>Sesinizi iyi kullanınız.</a:t>
            </a:r>
          </a:p>
          <a:p>
            <a:pPr marL="342900" indent="-342900" defTabSz="216000">
              <a:buFont typeface="Arial" panose="020B0604020202020204" pitchFamily="34" charset="0"/>
              <a:buChar char="•"/>
            </a:pPr>
            <a:endParaRPr lang="tr-TR" sz="1400" dirty="0"/>
          </a:p>
          <a:p>
            <a:pPr marL="342900" indent="-342900" defTabSz="216000">
              <a:buFont typeface="Arial" panose="020B0604020202020204" pitchFamily="34" charset="0"/>
              <a:buChar char="•"/>
            </a:pPr>
            <a:r>
              <a:rPr lang="tr-TR" sz="1400" dirty="0"/>
              <a:t>Konuşma sırasında ‘</a:t>
            </a:r>
            <a:r>
              <a:rPr lang="tr-TR" sz="1400" dirty="0" err="1"/>
              <a:t>mmmmm</a:t>
            </a:r>
            <a:r>
              <a:rPr lang="tr-TR" sz="1400" dirty="0"/>
              <a:t> – </a:t>
            </a:r>
            <a:r>
              <a:rPr lang="tr-TR" sz="1400" dirty="0" err="1"/>
              <a:t>aaaaa</a:t>
            </a:r>
            <a:r>
              <a:rPr lang="tr-TR" sz="1400" dirty="0"/>
              <a:t> – </a:t>
            </a:r>
            <a:r>
              <a:rPr lang="tr-TR" sz="1400" dirty="0" err="1"/>
              <a:t>ııııııı</a:t>
            </a:r>
            <a:r>
              <a:rPr lang="tr-TR" sz="1400" dirty="0"/>
              <a:t>’ gibi duraklamalar yapmayınız ve yapışkan sözcüklerden kaçınınız.</a:t>
            </a:r>
          </a:p>
          <a:p>
            <a:pPr defTabSz="216000"/>
            <a:endParaRPr lang="tr-TR" sz="1200" dirty="0"/>
          </a:p>
        </p:txBody>
      </p:sp>
      <p:sp>
        <p:nvSpPr>
          <p:cNvPr id="22" name="Ok: Sağ 21">
            <a:extLst>
              <a:ext uri="{FF2B5EF4-FFF2-40B4-BE49-F238E27FC236}">
                <a16:creationId xmlns:a16="http://schemas.microsoft.com/office/drawing/2014/main" id="{0408C6C0-A98C-46AF-BF5D-4F2540B3D01E}"/>
              </a:ext>
            </a:extLst>
          </p:cNvPr>
          <p:cNvSpPr/>
          <p:nvPr/>
        </p:nvSpPr>
        <p:spPr>
          <a:xfrm>
            <a:off x="79824" y="1744550"/>
            <a:ext cx="485681" cy="215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Metin kutusu 22">
            <a:extLst>
              <a:ext uri="{FF2B5EF4-FFF2-40B4-BE49-F238E27FC236}">
                <a16:creationId xmlns:a16="http://schemas.microsoft.com/office/drawing/2014/main" id="{E53E4EFC-7F42-49B0-AAF6-2411085D56F7}"/>
              </a:ext>
            </a:extLst>
          </p:cNvPr>
          <p:cNvSpPr txBox="1"/>
          <p:nvPr/>
        </p:nvSpPr>
        <p:spPr>
          <a:xfrm>
            <a:off x="6458125" y="1706413"/>
            <a:ext cx="5079845" cy="4401205"/>
          </a:xfrm>
          <a:prstGeom prst="rect">
            <a:avLst/>
          </a:prstGeom>
          <a:noFill/>
          <a:ln w="28575">
            <a:noFill/>
          </a:ln>
        </p:spPr>
        <p:txBody>
          <a:bodyPr wrap="square" rtlCol="0">
            <a:spAutoFit/>
          </a:bodyPr>
          <a:lstStyle/>
          <a:p>
            <a:pPr marL="285750" indent="-285750" defTabSz="216000">
              <a:buFont typeface="Arial" panose="020B0604020202020204" pitchFamily="34" charset="0"/>
              <a:buChar char="•"/>
            </a:pPr>
            <a:r>
              <a:rPr lang="tr-TR" sz="1400" dirty="0"/>
              <a:t>Sesinizi değişik ortamlara göre ölçülü kullanınız.</a:t>
            </a:r>
          </a:p>
          <a:p>
            <a:pPr marL="285750" indent="-285750" defTabSz="216000">
              <a:buFont typeface="Arial" panose="020B0604020202020204" pitchFamily="34" charset="0"/>
              <a:buChar char="•"/>
            </a:pPr>
            <a:endParaRPr lang="tr-TR" sz="1400" dirty="0"/>
          </a:p>
          <a:p>
            <a:pPr marL="285750" indent="-285750" defTabSz="216000">
              <a:buFont typeface="Arial" panose="020B0604020202020204" pitchFamily="34" charset="0"/>
              <a:buChar char="•"/>
            </a:pPr>
            <a:r>
              <a:rPr lang="tr-TR" sz="1400" dirty="0"/>
              <a:t>Konuşmanın her aşamasında dinleyici veya dinleyiciler ile empati kurarak olumlu bir ortam oluşturunuz.</a:t>
            </a:r>
          </a:p>
          <a:p>
            <a:pPr marL="285750" indent="-285750" defTabSz="216000">
              <a:buFont typeface="Arial" panose="020B0604020202020204" pitchFamily="34" charset="0"/>
              <a:buChar char="•"/>
            </a:pPr>
            <a:endParaRPr lang="tr-TR" sz="1400" dirty="0"/>
          </a:p>
          <a:p>
            <a:pPr marL="285750" indent="-285750" defTabSz="216000">
              <a:buFont typeface="Arial" panose="020B0604020202020204" pitchFamily="34" charset="0"/>
              <a:buChar char="•"/>
            </a:pPr>
            <a:r>
              <a:rPr lang="tr-TR" sz="1400" dirty="0"/>
              <a:t>Konuşma sırasında sorular sorarak ilgiyi canlı tutunuz.</a:t>
            </a:r>
          </a:p>
          <a:p>
            <a:pPr marL="285750" indent="-285750" defTabSz="216000">
              <a:buFont typeface="Arial" panose="020B0604020202020204" pitchFamily="34" charset="0"/>
              <a:buChar char="•"/>
            </a:pPr>
            <a:endParaRPr lang="tr-TR" sz="1400" dirty="0"/>
          </a:p>
          <a:p>
            <a:pPr marL="285750" indent="-285750" defTabSz="216000">
              <a:buFont typeface="Arial" panose="020B0604020202020204" pitchFamily="34" charset="0"/>
              <a:buChar char="•"/>
            </a:pPr>
            <a:r>
              <a:rPr lang="tr-TR" sz="1400" dirty="0"/>
              <a:t>‘Lütfen’, ‘rica ederim’, ‘izin verirseniz’ gibi ifadeleri sık sık kullanınız.</a:t>
            </a:r>
          </a:p>
          <a:p>
            <a:pPr marL="285750" indent="-285750" defTabSz="216000">
              <a:buFont typeface="Arial" panose="020B0604020202020204" pitchFamily="34" charset="0"/>
              <a:buChar char="•"/>
            </a:pPr>
            <a:endParaRPr lang="tr-TR" sz="1400" dirty="0"/>
          </a:p>
          <a:p>
            <a:pPr marL="285750" indent="-285750" defTabSz="216000">
              <a:buFont typeface="Arial" panose="020B0604020202020204" pitchFamily="34" charset="0"/>
              <a:buChar char="•"/>
            </a:pPr>
            <a:r>
              <a:rPr lang="tr-TR" sz="1400" dirty="0"/>
              <a:t>Konuşma sırasında abartılı ya da yapmacık jest ve mimiklerden kaçınınız.</a:t>
            </a:r>
          </a:p>
          <a:p>
            <a:pPr marL="285750" indent="-285750" defTabSz="216000">
              <a:buFont typeface="Arial" panose="020B0604020202020204" pitchFamily="34" charset="0"/>
              <a:buChar char="•"/>
            </a:pPr>
            <a:endParaRPr lang="tr-TR" sz="1400" dirty="0"/>
          </a:p>
          <a:p>
            <a:pPr marL="285750" indent="-285750" defTabSz="216000">
              <a:buFont typeface="Arial" panose="020B0604020202020204" pitchFamily="34" charset="0"/>
              <a:buChar char="•"/>
            </a:pPr>
            <a:r>
              <a:rPr lang="tr-TR" sz="1400" dirty="0"/>
              <a:t>Konuşurken surat asmayınız, gülümseyiniz ve dinleyicilerin yüzüne bakarak göz temasında bulununuz.</a:t>
            </a:r>
          </a:p>
          <a:p>
            <a:pPr marL="285750" indent="-285750" defTabSz="216000">
              <a:buFont typeface="Arial" panose="020B0604020202020204" pitchFamily="34" charset="0"/>
              <a:buChar char="•"/>
            </a:pPr>
            <a:endParaRPr lang="tr-TR" sz="1400" dirty="0"/>
          </a:p>
          <a:p>
            <a:pPr marL="285750" indent="-285750" defTabSz="216000">
              <a:buFont typeface="Arial" panose="020B0604020202020204" pitchFamily="34" charset="0"/>
              <a:buChar char="•"/>
            </a:pPr>
            <a:r>
              <a:rPr lang="tr-TR" sz="1400" dirty="0"/>
              <a:t>Duyguları ifade eden dilin beden dili olduğunu unutmayınız.</a:t>
            </a:r>
          </a:p>
        </p:txBody>
      </p:sp>
    </p:spTree>
    <p:extLst>
      <p:ext uri="{BB962C8B-B14F-4D97-AF65-F5344CB8AC3E}">
        <p14:creationId xmlns:p14="http://schemas.microsoft.com/office/powerpoint/2010/main" val="3377459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1000"/>
                                        <p:tgtEl>
                                          <p:spTgt spid="19"/>
                                        </p:tgtEl>
                                      </p:cBhvr>
                                    </p:animEffect>
                                    <p:anim calcmode="lin" valueType="num">
                                      <p:cBhvr>
                                        <p:cTn id="11" dur="1000" fill="hold"/>
                                        <p:tgtEl>
                                          <p:spTgt spid="19"/>
                                        </p:tgtEl>
                                        <p:attrNameLst>
                                          <p:attrName>ppt_x</p:attrName>
                                        </p:attrNameLst>
                                      </p:cBhvr>
                                      <p:tavLst>
                                        <p:tav tm="0">
                                          <p:val>
                                            <p:strVal val="#ppt_x"/>
                                          </p:val>
                                        </p:tav>
                                        <p:tav tm="100000">
                                          <p:val>
                                            <p:strVal val="#ppt_x"/>
                                          </p:val>
                                        </p:tav>
                                      </p:tavLst>
                                    </p:anim>
                                    <p:anim calcmode="lin" valueType="num">
                                      <p:cBhvr>
                                        <p:cTn id="12" dur="1000" fill="hold"/>
                                        <p:tgtEl>
                                          <p:spTgt spid="19"/>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1000"/>
                                        <p:tgtEl>
                                          <p:spTgt spid="21"/>
                                        </p:tgtEl>
                                      </p:cBhvr>
                                    </p:animEffect>
                                    <p:anim calcmode="lin" valueType="num">
                                      <p:cBhvr>
                                        <p:cTn id="16" dur="1000" fill="hold"/>
                                        <p:tgtEl>
                                          <p:spTgt spid="21"/>
                                        </p:tgtEl>
                                        <p:attrNameLst>
                                          <p:attrName>ppt_x</p:attrName>
                                        </p:attrNameLst>
                                      </p:cBhvr>
                                      <p:tavLst>
                                        <p:tav tm="0">
                                          <p:val>
                                            <p:strVal val="#ppt_x"/>
                                          </p:val>
                                        </p:tav>
                                        <p:tav tm="100000">
                                          <p:val>
                                            <p:strVal val="#ppt_x"/>
                                          </p:val>
                                        </p:tav>
                                      </p:tavLst>
                                    </p:anim>
                                    <p:anim calcmode="lin" valueType="num">
                                      <p:cBhvr>
                                        <p:cTn id="17" dur="1000" fill="hold"/>
                                        <p:tgtEl>
                                          <p:spTgt spid="21"/>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down)">
                                      <p:cBhvr>
                                        <p:cTn id="25" dur="500"/>
                                        <p:tgtEl>
                                          <p:spTgt spid="2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5" grpId="0"/>
      <p:bldP spid="22" grpId="0" animBg="1"/>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Başlık 1">
            <a:extLst>
              <a:ext uri="{FF2B5EF4-FFF2-40B4-BE49-F238E27FC236}">
                <a16:creationId xmlns:a16="http://schemas.microsoft.com/office/drawing/2014/main" id="{57D3A9D2-8A72-445A-9696-9C80F55C160D}"/>
              </a:ext>
            </a:extLst>
          </p:cNvPr>
          <p:cNvSpPr txBox="1">
            <a:spLocks/>
          </p:cNvSpPr>
          <p:nvPr/>
        </p:nvSpPr>
        <p:spPr>
          <a:xfrm>
            <a:off x="528195" y="810452"/>
            <a:ext cx="3526700" cy="247877"/>
          </a:xfrm>
          <a:prstGeom prst="rect">
            <a:avLst/>
          </a:prstGeom>
        </p:spPr>
        <p:txBody>
          <a:bodyPr vert="horz" lIns="91440" tIns="45720" rIns="91440" bIns="45720" rtlCol="0" anchor="t">
            <a:normAutofit fontScale="82500" lnSpcReduction="20000"/>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1400" b="1" dirty="0"/>
              <a:t>Ders 18 Beden Dili</a:t>
            </a:r>
          </a:p>
          <a:p>
            <a:endParaRPr lang="tr-TR" sz="1400" b="1" dirty="0"/>
          </a:p>
        </p:txBody>
      </p:sp>
      <p:sp>
        <p:nvSpPr>
          <p:cNvPr id="20" name="Alt Başlık 2">
            <a:extLst>
              <a:ext uri="{FF2B5EF4-FFF2-40B4-BE49-F238E27FC236}">
                <a16:creationId xmlns:a16="http://schemas.microsoft.com/office/drawing/2014/main" id="{8DAA9081-7818-4EEB-A356-C0F10D5C8A6B}"/>
              </a:ext>
            </a:extLst>
          </p:cNvPr>
          <p:cNvSpPr txBox="1">
            <a:spLocks/>
          </p:cNvSpPr>
          <p:nvPr/>
        </p:nvSpPr>
        <p:spPr>
          <a:xfrm>
            <a:off x="5047725" y="598779"/>
            <a:ext cx="2096549" cy="366683"/>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tr-TR" b="1"/>
              <a:t>Diksiyon Eğitimi</a:t>
            </a:r>
            <a:endParaRPr lang="tr-TR" b="1" dirty="0"/>
          </a:p>
        </p:txBody>
      </p:sp>
      <p:sp>
        <p:nvSpPr>
          <p:cNvPr id="21" name="Metin kutusu 20">
            <a:extLst>
              <a:ext uri="{FF2B5EF4-FFF2-40B4-BE49-F238E27FC236}">
                <a16:creationId xmlns:a16="http://schemas.microsoft.com/office/drawing/2014/main" id="{720A5E25-26D2-44CA-BC72-BF466E3D4F0F}"/>
              </a:ext>
            </a:extLst>
          </p:cNvPr>
          <p:cNvSpPr txBox="1"/>
          <p:nvPr/>
        </p:nvSpPr>
        <p:spPr>
          <a:xfrm>
            <a:off x="1091886" y="1281539"/>
            <a:ext cx="1428596" cy="369332"/>
          </a:xfrm>
          <a:prstGeom prst="rect">
            <a:avLst/>
          </a:prstGeom>
          <a:noFill/>
        </p:spPr>
        <p:txBody>
          <a:bodyPr wrap="none" rtlCol="0">
            <a:spAutoFit/>
          </a:bodyPr>
          <a:lstStyle/>
          <a:p>
            <a:r>
              <a:rPr lang="tr-TR" b="1" dirty="0">
                <a:solidFill>
                  <a:schemeClr val="accent1"/>
                </a:solidFill>
              </a:rPr>
              <a:t>Beden Dili?</a:t>
            </a:r>
          </a:p>
        </p:txBody>
      </p:sp>
      <p:sp>
        <p:nvSpPr>
          <p:cNvPr id="23" name="Ok: Sağ 22">
            <a:extLst>
              <a:ext uri="{FF2B5EF4-FFF2-40B4-BE49-F238E27FC236}">
                <a16:creationId xmlns:a16="http://schemas.microsoft.com/office/drawing/2014/main" id="{60D21990-87D8-4614-B132-2EC3D80DC13F}"/>
              </a:ext>
            </a:extLst>
          </p:cNvPr>
          <p:cNvSpPr/>
          <p:nvPr/>
        </p:nvSpPr>
        <p:spPr>
          <a:xfrm>
            <a:off x="285354" y="2073244"/>
            <a:ext cx="485681" cy="215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Metin kutusu 1">
            <a:extLst>
              <a:ext uri="{FF2B5EF4-FFF2-40B4-BE49-F238E27FC236}">
                <a16:creationId xmlns:a16="http://schemas.microsoft.com/office/drawing/2014/main" id="{D43CB19C-FD83-4382-AF28-70FF707C73AE}"/>
              </a:ext>
            </a:extLst>
          </p:cNvPr>
          <p:cNvSpPr txBox="1"/>
          <p:nvPr/>
        </p:nvSpPr>
        <p:spPr>
          <a:xfrm>
            <a:off x="881001" y="2012751"/>
            <a:ext cx="10921068" cy="2062103"/>
          </a:xfrm>
          <a:prstGeom prst="rect">
            <a:avLst/>
          </a:prstGeom>
          <a:noFill/>
          <a:ln w="28575">
            <a:noFill/>
          </a:ln>
        </p:spPr>
        <p:txBody>
          <a:bodyPr wrap="square" rtlCol="0">
            <a:spAutoFit/>
          </a:bodyPr>
          <a:lstStyle/>
          <a:p>
            <a:r>
              <a:rPr lang="tr-TR" sz="1600" dirty="0"/>
              <a:t>Bedenimiz iç dünyamızı, ruhumuzu sarmalayan bir örtü gibidir. Acılarımızı, sevinçlerimizi, kızgınlıklarımızı gösteren duyguları </a:t>
            </a:r>
            <a:r>
              <a:rPr lang="tr-TR" sz="1600" b="1" dirty="0">
                <a:solidFill>
                  <a:srgbClr val="FFC000"/>
                </a:solidFill>
              </a:rPr>
              <a:t>bedenimiz aracılığıyla dışa yansıtırız</a:t>
            </a:r>
            <a:r>
              <a:rPr lang="tr-TR" sz="1600" dirty="0"/>
              <a:t>. Bir insanın </a:t>
            </a:r>
            <a:r>
              <a:rPr lang="tr-TR" sz="1600" b="1" dirty="0">
                <a:solidFill>
                  <a:srgbClr val="FFC000"/>
                </a:solidFill>
              </a:rPr>
              <a:t>duruşundan</a:t>
            </a:r>
            <a:r>
              <a:rPr lang="tr-TR" sz="1600" dirty="0"/>
              <a:t>, </a:t>
            </a:r>
            <a:r>
              <a:rPr lang="tr-TR" sz="1600" b="1" dirty="0">
                <a:solidFill>
                  <a:srgbClr val="FFC000"/>
                </a:solidFill>
              </a:rPr>
              <a:t>bakışından</a:t>
            </a:r>
            <a:r>
              <a:rPr lang="tr-TR" sz="1600" dirty="0"/>
              <a:t>, </a:t>
            </a:r>
            <a:r>
              <a:rPr lang="tr-TR" sz="1600" b="1" dirty="0">
                <a:solidFill>
                  <a:srgbClr val="FFC000"/>
                </a:solidFill>
              </a:rPr>
              <a:t>başını kullanışından</a:t>
            </a:r>
            <a:r>
              <a:rPr lang="tr-TR" sz="1600" dirty="0"/>
              <a:t>, </a:t>
            </a:r>
            <a:r>
              <a:rPr lang="tr-TR" sz="1600" b="1" dirty="0">
                <a:solidFill>
                  <a:srgbClr val="FFC000"/>
                </a:solidFill>
              </a:rPr>
              <a:t>yürüyüşüne</a:t>
            </a:r>
            <a:r>
              <a:rPr lang="tr-TR" sz="1600" dirty="0"/>
              <a:t> kadar tüm davranışlarına bakarak onun ruh durumu ve kişiliği hakkında bir takım verilere ulaşabiliriz. </a:t>
            </a:r>
            <a:r>
              <a:rPr lang="tr-TR" sz="1600" b="1" dirty="0">
                <a:solidFill>
                  <a:srgbClr val="FFC000"/>
                </a:solidFill>
              </a:rPr>
              <a:t>Dik</a:t>
            </a:r>
            <a:r>
              <a:rPr lang="tr-TR" sz="1600" dirty="0"/>
              <a:t>, </a:t>
            </a:r>
            <a:r>
              <a:rPr lang="tr-TR" sz="1600" b="1" dirty="0">
                <a:solidFill>
                  <a:srgbClr val="FFC000"/>
                </a:solidFill>
              </a:rPr>
              <a:t>gergin bir beden</a:t>
            </a:r>
            <a:r>
              <a:rPr lang="tr-TR" sz="1600" dirty="0"/>
              <a:t>, </a:t>
            </a:r>
            <a:r>
              <a:rPr lang="tr-TR" sz="1600" b="1" dirty="0">
                <a:solidFill>
                  <a:srgbClr val="FFC000"/>
                </a:solidFill>
              </a:rPr>
              <a:t>güçlü adımlar kendine güvenli ve kararlı bir kişiliği</a:t>
            </a:r>
            <a:r>
              <a:rPr lang="tr-TR" sz="1600" dirty="0"/>
              <a:t>; </a:t>
            </a:r>
            <a:r>
              <a:rPr lang="tr-TR" sz="1600" b="1" dirty="0">
                <a:solidFill>
                  <a:srgbClr val="FFC000"/>
                </a:solidFill>
              </a:rPr>
              <a:t>düşük omuzlar, ayağı sürüyerek yürüme, içeri çökmüş bir boyun güvensizliği, kararsız ve mutsuz bir ruh halini yansıtır</a:t>
            </a:r>
            <a:r>
              <a:rPr lang="tr-TR" sz="1600" dirty="0"/>
              <a:t>.</a:t>
            </a:r>
            <a:r>
              <a:rPr lang="tr-TR" sz="1600" b="1" dirty="0">
                <a:solidFill>
                  <a:srgbClr val="FFC000"/>
                </a:solidFill>
              </a:rPr>
              <a:t> </a:t>
            </a:r>
            <a:r>
              <a:rPr lang="tr-TR" sz="1600" dirty="0"/>
              <a:t>İğrenmede beden geriye doğru; istek, merak, ataklıkta ileriye doğru gider.</a:t>
            </a:r>
          </a:p>
          <a:p>
            <a:endParaRPr lang="tr-TR" sz="1600" dirty="0"/>
          </a:p>
          <a:p>
            <a:endParaRPr lang="tr-TR" sz="1600" dirty="0"/>
          </a:p>
        </p:txBody>
      </p:sp>
      <p:sp>
        <p:nvSpPr>
          <p:cNvPr id="9" name="Metin kutusu 8">
            <a:extLst>
              <a:ext uri="{FF2B5EF4-FFF2-40B4-BE49-F238E27FC236}">
                <a16:creationId xmlns:a16="http://schemas.microsoft.com/office/drawing/2014/main" id="{A31B4000-752E-4C7C-AAF5-DE360E91D83B}"/>
              </a:ext>
            </a:extLst>
          </p:cNvPr>
          <p:cNvSpPr txBox="1"/>
          <p:nvPr/>
        </p:nvSpPr>
        <p:spPr>
          <a:xfrm>
            <a:off x="1374316" y="1650871"/>
            <a:ext cx="2140330" cy="307777"/>
          </a:xfrm>
          <a:prstGeom prst="rect">
            <a:avLst/>
          </a:prstGeom>
          <a:noFill/>
        </p:spPr>
        <p:txBody>
          <a:bodyPr wrap="none" rtlCol="0">
            <a:spAutoFit/>
          </a:bodyPr>
          <a:lstStyle/>
          <a:p>
            <a:r>
              <a:rPr lang="tr-TR" sz="1400" b="1" dirty="0">
                <a:solidFill>
                  <a:schemeClr val="accent1"/>
                </a:solidFill>
              </a:rPr>
              <a:t>Bedenin Duruş Biçimi ?</a:t>
            </a:r>
          </a:p>
        </p:txBody>
      </p:sp>
      <p:pic>
        <p:nvPicPr>
          <p:cNvPr id="14" name="Resim 13">
            <a:extLst>
              <a:ext uri="{FF2B5EF4-FFF2-40B4-BE49-F238E27FC236}">
                <a16:creationId xmlns:a16="http://schemas.microsoft.com/office/drawing/2014/main" id="{084422E3-979D-42DD-8738-F3C5861B27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36" y="3691156"/>
            <a:ext cx="1659691" cy="3166844"/>
          </a:xfrm>
          <a:prstGeom prst="rect">
            <a:avLst/>
          </a:prstGeom>
        </p:spPr>
      </p:pic>
      <p:pic>
        <p:nvPicPr>
          <p:cNvPr id="18" name="Resim 17">
            <a:extLst>
              <a:ext uri="{FF2B5EF4-FFF2-40B4-BE49-F238E27FC236}">
                <a16:creationId xmlns:a16="http://schemas.microsoft.com/office/drawing/2014/main" id="{6D401CA7-7E1A-4292-B535-D7870692DE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7262" y="2855206"/>
            <a:ext cx="3526699" cy="4703845"/>
          </a:xfrm>
          <a:prstGeom prst="rect">
            <a:avLst/>
          </a:prstGeom>
        </p:spPr>
      </p:pic>
      <p:sp>
        <p:nvSpPr>
          <p:cNvPr id="24" name="Metin kutusu 23">
            <a:extLst>
              <a:ext uri="{FF2B5EF4-FFF2-40B4-BE49-F238E27FC236}">
                <a16:creationId xmlns:a16="http://schemas.microsoft.com/office/drawing/2014/main" id="{7E6CFEF6-E4ED-4CB0-ADB1-7E017C004976}"/>
              </a:ext>
            </a:extLst>
          </p:cNvPr>
          <p:cNvSpPr txBox="1"/>
          <p:nvPr/>
        </p:nvSpPr>
        <p:spPr>
          <a:xfrm>
            <a:off x="1243127" y="3773301"/>
            <a:ext cx="2414473" cy="2462213"/>
          </a:xfrm>
          <a:prstGeom prst="rect">
            <a:avLst/>
          </a:prstGeom>
          <a:noFill/>
          <a:ln w="28575">
            <a:noFill/>
          </a:ln>
        </p:spPr>
        <p:txBody>
          <a:bodyPr wrap="square" rtlCol="0">
            <a:spAutoFit/>
          </a:bodyPr>
          <a:lstStyle/>
          <a:p>
            <a:r>
              <a:rPr lang="tr-TR" sz="1400" b="1" dirty="0">
                <a:solidFill>
                  <a:srgbClr val="00B0F0"/>
                </a:solidFill>
              </a:rPr>
              <a:t>Bedenin Dik Durması</a:t>
            </a:r>
          </a:p>
          <a:p>
            <a:endParaRPr lang="tr-TR" sz="1400" dirty="0"/>
          </a:p>
          <a:p>
            <a:r>
              <a:rPr lang="tr-TR" sz="1400" dirty="0"/>
              <a:t>Bu duruş dış dünyaya açık, rahat ve güvenli bir kişiliği simgeler. Bu görünüşteki insanlar diğer insanlar ile iyi ve sağlıklı ilişkiler kurarlar. </a:t>
            </a:r>
            <a:r>
              <a:rPr lang="tr-TR" sz="1400" b="1" dirty="0">
                <a:solidFill>
                  <a:srgbClr val="FFC000"/>
                </a:solidFill>
              </a:rPr>
              <a:t>Kendi haklarını korurken başkalarının haklarına da saygı gösterirler.</a:t>
            </a:r>
          </a:p>
        </p:txBody>
      </p:sp>
      <p:sp>
        <p:nvSpPr>
          <p:cNvPr id="25" name="Metin kutusu 24">
            <a:extLst>
              <a:ext uri="{FF2B5EF4-FFF2-40B4-BE49-F238E27FC236}">
                <a16:creationId xmlns:a16="http://schemas.microsoft.com/office/drawing/2014/main" id="{3CEEC23A-3838-4F9D-92A2-5E043AFA77F0}"/>
              </a:ext>
            </a:extLst>
          </p:cNvPr>
          <p:cNvSpPr txBox="1"/>
          <p:nvPr/>
        </p:nvSpPr>
        <p:spPr>
          <a:xfrm>
            <a:off x="5148202" y="3767362"/>
            <a:ext cx="2271519" cy="2893100"/>
          </a:xfrm>
          <a:prstGeom prst="rect">
            <a:avLst/>
          </a:prstGeom>
          <a:noFill/>
          <a:ln w="28575">
            <a:noFill/>
          </a:ln>
        </p:spPr>
        <p:txBody>
          <a:bodyPr wrap="square" rtlCol="0">
            <a:spAutoFit/>
          </a:bodyPr>
          <a:lstStyle/>
          <a:p>
            <a:r>
              <a:rPr lang="tr-TR" sz="1400" b="1" dirty="0">
                <a:solidFill>
                  <a:srgbClr val="00B0F0"/>
                </a:solidFill>
              </a:rPr>
              <a:t>Bedenin Gevşek Durması (Çekingen)</a:t>
            </a:r>
          </a:p>
          <a:p>
            <a:endParaRPr lang="tr-TR" sz="1400" dirty="0"/>
          </a:p>
          <a:p>
            <a:r>
              <a:rPr lang="tr-TR" sz="1400" dirty="0"/>
              <a:t>Bu duruş dış dünyaya kapalı bir izlenim verir. Bu görünüşteki kişiler kendilerine güven duymayan, çekingen ve kararsız kişilerdir. </a:t>
            </a:r>
            <a:r>
              <a:rPr lang="tr-TR" sz="1400" b="1" dirty="0">
                <a:solidFill>
                  <a:srgbClr val="FFC000"/>
                </a:solidFill>
              </a:rPr>
              <a:t>Haklarını korumakta ve insanlar ile ilişki kurmakta zorlanmaktadırlar.</a:t>
            </a:r>
          </a:p>
        </p:txBody>
      </p:sp>
      <p:pic>
        <p:nvPicPr>
          <p:cNvPr id="26" name="Resim 25">
            <a:extLst>
              <a:ext uri="{FF2B5EF4-FFF2-40B4-BE49-F238E27FC236}">
                <a16:creationId xmlns:a16="http://schemas.microsoft.com/office/drawing/2014/main" id="{86A9E80A-FD7F-4257-9C96-8F1B7BE09E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7332" y="3061540"/>
            <a:ext cx="2914300" cy="3885733"/>
          </a:xfrm>
          <a:prstGeom prst="rect">
            <a:avLst/>
          </a:prstGeom>
        </p:spPr>
      </p:pic>
      <p:sp>
        <p:nvSpPr>
          <p:cNvPr id="27" name="Metin kutusu 26">
            <a:extLst>
              <a:ext uri="{FF2B5EF4-FFF2-40B4-BE49-F238E27FC236}">
                <a16:creationId xmlns:a16="http://schemas.microsoft.com/office/drawing/2014/main" id="{86AD9EF5-BB45-4A71-BA0D-19CE7F76530F}"/>
              </a:ext>
            </a:extLst>
          </p:cNvPr>
          <p:cNvSpPr txBox="1"/>
          <p:nvPr/>
        </p:nvSpPr>
        <p:spPr>
          <a:xfrm>
            <a:off x="9203975" y="3773301"/>
            <a:ext cx="2271519" cy="2677656"/>
          </a:xfrm>
          <a:prstGeom prst="rect">
            <a:avLst/>
          </a:prstGeom>
          <a:noFill/>
          <a:ln w="28575">
            <a:noFill/>
          </a:ln>
        </p:spPr>
        <p:txBody>
          <a:bodyPr wrap="square" rtlCol="0">
            <a:spAutoFit/>
          </a:bodyPr>
          <a:lstStyle/>
          <a:p>
            <a:r>
              <a:rPr lang="tr-TR" sz="1400" b="1" dirty="0">
                <a:solidFill>
                  <a:srgbClr val="00B0F0"/>
                </a:solidFill>
              </a:rPr>
              <a:t>Bedenin Yaygın Durması (Saldırgan)</a:t>
            </a:r>
          </a:p>
          <a:p>
            <a:endParaRPr lang="tr-TR" sz="1400" dirty="0"/>
          </a:p>
          <a:p>
            <a:r>
              <a:rPr lang="tr-TR" sz="1400" dirty="0"/>
              <a:t>Bu duruş dış dünyaya hakim olmaya, sınırlarını genişletmeye ve tepki vermeye hazır bir insanın görünümüdür. </a:t>
            </a:r>
            <a:r>
              <a:rPr lang="tr-TR" sz="1400" b="1" dirty="0">
                <a:solidFill>
                  <a:srgbClr val="FFC000"/>
                </a:solidFill>
              </a:rPr>
              <a:t>Bu görünüşteki insanlar, diğer insanların haklarına saygı göstermezler. </a:t>
            </a:r>
          </a:p>
        </p:txBody>
      </p:sp>
    </p:spTree>
    <p:extLst>
      <p:ext uri="{BB962C8B-B14F-4D97-AF65-F5344CB8AC3E}">
        <p14:creationId xmlns:p14="http://schemas.microsoft.com/office/powerpoint/2010/main" val="224950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1000"/>
                                        <p:tgtEl>
                                          <p:spTgt spid="19"/>
                                        </p:tgtEl>
                                      </p:cBhvr>
                                    </p:animEffect>
                                    <p:anim calcmode="lin" valueType="num">
                                      <p:cBhvr>
                                        <p:cTn id="11" dur="1000" fill="hold"/>
                                        <p:tgtEl>
                                          <p:spTgt spid="19"/>
                                        </p:tgtEl>
                                        <p:attrNameLst>
                                          <p:attrName>ppt_x</p:attrName>
                                        </p:attrNameLst>
                                      </p:cBhvr>
                                      <p:tavLst>
                                        <p:tav tm="0">
                                          <p:val>
                                            <p:strVal val="#ppt_x"/>
                                          </p:val>
                                        </p:tav>
                                        <p:tav tm="100000">
                                          <p:val>
                                            <p:strVal val="#ppt_x"/>
                                          </p:val>
                                        </p:tav>
                                      </p:tavLst>
                                    </p:anim>
                                    <p:anim calcmode="lin" valueType="num">
                                      <p:cBhvr>
                                        <p:cTn id="12" dur="1000" fill="hold"/>
                                        <p:tgtEl>
                                          <p:spTgt spid="19"/>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1000"/>
                                        <p:tgtEl>
                                          <p:spTgt spid="21"/>
                                        </p:tgtEl>
                                      </p:cBhvr>
                                    </p:animEffect>
                                    <p:anim calcmode="lin" valueType="num">
                                      <p:cBhvr>
                                        <p:cTn id="16" dur="1000" fill="hold"/>
                                        <p:tgtEl>
                                          <p:spTgt spid="21"/>
                                        </p:tgtEl>
                                        <p:attrNameLst>
                                          <p:attrName>ppt_x</p:attrName>
                                        </p:attrNameLst>
                                      </p:cBhvr>
                                      <p:tavLst>
                                        <p:tav tm="0">
                                          <p:val>
                                            <p:strVal val="#ppt_x"/>
                                          </p:val>
                                        </p:tav>
                                        <p:tav tm="100000">
                                          <p:val>
                                            <p:strVal val="#ppt_x"/>
                                          </p:val>
                                        </p:tav>
                                      </p:tavLst>
                                    </p:anim>
                                    <p:anim calcmode="lin" valueType="num">
                                      <p:cBhvr>
                                        <p:cTn id="1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par>
                                <p:cTn id="26" presetID="42"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par>
                                <p:cTn id="31" presetID="10"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3" grpId="0" animBg="1"/>
      <p:bldP spid="2" grpId="0"/>
      <p:bldP spid="9" grpId="0"/>
      <p:bldP spid="24" grpId="0"/>
      <p:bldP spid="25"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Başlık 1">
            <a:extLst>
              <a:ext uri="{FF2B5EF4-FFF2-40B4-BE49-F238E27FC236}">
                <a16:creationId xmlns:a16="http://schemas.microsoft.com/office/drawing/2014/main" id="{57D3A9D2-8A72-445A-9696-9C80F55C160D}"/>
              </a:ext>
            </a:extLst>
          </p:cNvPr>
          <p:cNvSpPr txBox="1">
            <a:spLocks/>
          </p:cNvSpPr>
          <p:nvPr/>
        </p:nvSpPr>
        <p:spPr>
          <a:xfrm>
            <a:off x="528195" y="810452"/>
            <a:ext cx="3526700" cy="247877"/>
          </a:xfrm>
          <a:prstGeom prst="rect">
            <a:avLst/>
          </a:prstGeom>
        </p:spPr>
        <p:txBody>
          <a:bodyPr vert="horz" lIns="91440" tIns="45720" rIns="91440" bIns="45720" rtlCol="0" anchor="t">
            <a:normAutofit fontScale="82500" lnSpcReduction="20000"/>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1400" b="1" dirty="0"/>
              <a:t>Ders 18 Beden Dili</a:t>
            </a:r>
          </a:p>
          <a:p>
            <a:endParaRPr lang="tr-TR" sz="1400" b="1" dirty="0"/>
          </a:p>
        </p:txBody>
      </p:sp>
      <p:sp>
        <p:nvSpPr>
          <p:cNvPr id="20" name="Alt Başlık 2">
            <a:extLst>
              <a:ext uri="{FF2B5EF4-FFF2-40B4-BE49-F238E27FC236}">
                <a16:creationId xmlns:a16="http://schemas.microsoft.com/office/drawing/2014/main" id="{8DAA9081-7818-4EEB-A356-C0F10D5C8A6B}"/>
              </a:ext>
            </a:extLst>
          </p:cNvPr>
          <p:cNvSpPr txBox="1">
            <a:spLocks/>
          </p:cNvSpPr>
          <p:nvPr/>
        </p:nvSpPr>
        <p:spPr>
          <a:xfrm>
            <a:off x="5047725" y="598779"/>
            <a:ext cx="2096549" cy="366683"/>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tr-TR" b="1"/>
              <a:t>Diksiyon Eğitimi</a:t>
            </a:r>
            <a:endParaRPr lang="tr-TR" b="1" dirty="0"/>
          </a:p>
        </p:txBody>
      </p:sp>
      <p:sp>
        <p:nvSpPr>
          <p:cNvPr id="21" name="Metin kutusu 20">
            <a:extLst>
              <a:ext uri="{FF2B5EF4-FFF2-40B4-BE49-F238E27FC236}">
                <a16:creationId xmlns:a16="http://schemas.microsoft.com/office/drawing/2014/main" id="{720A5E25-26D2-44CA-BC72-BF466E3D4F0F}"/>
              </a:ext>
            </a:extLst>
          </p:cNvPr>
          <p:cNvSpPr txBox="1"/>
          <p:nvPr/>
        </p:nvSpPr>
        <p:spPr>
          <a:xfrm>
            <a:off x="1091886" y="1281539"/>
            <a:ext cx="1428596" cy="369332"/>
          </a:xfrm>
          <a:prstGeom prst="rect">
            <a:avLst/>
          </a:prstGeom>
          <a:noFill/>
        </p:spPr>
        <p:txBody>
          <a:bodyPr wrap="none" rtlCol="0">
            <a:spAutoFit/>
          </a:bodyPr>
          <a:lstStyle/>
          <a:p>
            <a:r>
              <a:rPr lang="tr-TR" b="1" dirty="0">
                <a:solidFill>
                  <a:schemeClr val="accent1"/>
                </a:solidFill>
              </a:rPr>
              <a:t>Beden Dili?</a:t>
            </a:r>
          </a:p>
        </p:txBody>
      </p:sp>
      <p:sp>
        <p:nvSpPr>
          <p:cNvPr id="23" name="Ok: Sağ 22">
            <a:extLst>
              <a:ext uri="{FF2B5EF4-FFF2-40B4-BE49-F238E27FC236}">
                <a16:creationId xmlns:a16="http://schemas.microsoft.com/office/drawing/2014/main" id="{60D21990-87D8-4614-B132-2EC3D80DC13F}"/>
              </a:ext>
            </a:extLst>
          </p:cNvPr>
          <p:cNvSpPr/>
          <p:nvPr/>
        </p:nvSpPr>
        <p:spPr>
          <a:xfrm>
            <a:off x="285354" y="2073244"/>
            <a:ext cx="485681" cy="215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Metin kutusu 1">
            <a:extLst>
              <a:ext uri="{FF2B5EF4-FFF2-40B4-BE49-F238E27FC236}">
                <a16:creationId xmlns:a16="http://schemas.microsoft.com/office/drawing/2014/main" id="{D43CB19C-FD83-4382-AF28-70FF707C73AE}"/>
              </a:ext>
            </a:extLst>
          </p:cNvPr>
          <p:cNvSpPr txBox="1"/>
          <p:nvPr/>
        </p:nvSpPr>
        <p:spPr>
          <a:xfrm>
            <a:off x="881001" y="2012751"/>
            <a:ext cx="10921068" cy="830997"/>
          </a:xfrm>
          <a:prstGeom prst="rect">
            <a:avLst/>
          </a:prstGeom>
          <a:noFill/>
          <a:ln w="28575">
            <a:noFill/>
          </a:ln>
        </p:spPr>
        <p:txBody>
          <a:bodyPr wrap="square" rtlCol="0">
            <a:spAutoFit/>
          </a:bodyPr>
          <a:lstStyle/>
          <a:p>
            <a:r>
              <a:rPr lang="tr-TR" sz="1600" dirty="0"/>
              <a:t>Başın yukarıya, aşağıya, sağa sola hareketleri insanlar arasındaki iletişimi yönlendiren ve etkileyen önemli bir ögedir. </a:t>
            </a:r>
            <a:r>
              <a:rPr lang="tr-TR" sz="1600" b="1" dirty="0">
                <a:solidFill>
                  <a:srgbClr val="FFC000"/>
                </a:solidFill>
              </a:rPr>
              <a:t>Baş hareketleri çoğu kez insanın iç dünyasının yansımasıdır; kimi zamanda şematik olarak tekrarlanan kalıplaşmış hareketlerdir</a:t>
            </a:r>
            <a:r>
              <a:rPr lang="tr-TR" sz="1600" dirty="0"/>
              <a:t>.</a:t>
            </a:r>
          </a:p>
        </p:txBody>
      </p:sp>
      <p:sp>
        <p:nvSpPr>
          <p:cNvPr id="9" name="Metin kutusu 8">
            <a:extLst>
              <a:ext uri="{FF2B5EF4-FFF2-40B4-BE49-F238E27FC236}">
                <a16:creationId xmlns:a16="http://schemas.microsoft.com/office/drawing/2014/main" id="{A31B4000-752E-4C7C-AAF5-DE360E91D83B}"/>
              </a:ext>
            </a:extLst>
          </p:cNvPr>
          <p:cNvSpPr txBox="1"/>
          <p:nvPr/>
        </p:nvSpPr>
        <p:spPr>
          <a:xfrm>
            <a:off x="1374316" y="1650871"/>
            <a:ext cx="1880643" cy="307777"/>
          </a:xfrm>
          <a:prstGeom prst="rect">
            <a:avLst/>
          </a:prstGeom>
          <a:noFill/>
        </p:spPr>
        <p:txBody>
          <a:bodyPr wrap="none" rtlCol="0">
            <a:spAutoFit/>
          </a:bodyPr>
          <a:lstStyle/>
          <a:p>
            <a:r>
              <a:rPr lang="tr-TR" sz="1400" b="1" dirty="0">
                <a:solidFill>
                  <a:schemeClr val="accent1"/>
                </a:solidFill>
              </a:rPr>
              <a:t>Başın Duruş Biçimi ?</a:t>
            </a:r>
          </a:p>
        </p:txBody>
      </p:sp>
      <p:sp>
        <p:nvSpPr>
          <p:cNvPr id="24" name="Metin kutusu 23">
            <a:extLst>
              <a:ext uri="{FF2B5EF4-FFF2-40B4-BE49-F238E27FC236}">
                <a16:creationId xmlns:a16="http://schemas.microsoft.com/office/drawing/2014/main" id="{7E6CFEF6-E4ED-4CB0-ADB1-7E017C004976}"/>
              </a:ext>
            </a:extLst>
          </p:cNvPr>
          <p:cNvSpPr txBox="1"/>
          <p:nvPr/>
        </p:nvSpPr>
        <p:spPr>
          <a:xfrm>
            <a:off x="771035" y="4411506"/>
            <a:ext cx="2414473" cy="2462213"/>
          </a:xfrm>
          <a:prstGeom prst="rect">
            <a:avLst/>
          </a:prstGeom>
          <a:noFill/>
          <a:ln w="28575">
            <a:noFill/>
          </a:ln>
        </p:spPr>
        <p:txBody>
          <a:bodyPr wrap="square" rtlCol="0">
            <a:spAutoFit/>
          </a:bodyPr>
          <a:lstStyle/>
          <a:p>
            <a:r>
              <a:rPr lang="tr-TR" sz="1400" dirty="0"/>
              <a:t>Başın yukarıya kalkık, yani </a:t>
            </a:r>
            <a:r>
              <a:rPr lang="tr-TR" sz="1400" b="1" dirty="0">
                <a:solidFill>
                  <a:srgbClr val="FFC000"/>
                </a:solidFill>
              </a:rPr>
              <a:t>önden arkaya hareketi inkar etme</a:t>
            </a:r>
            <a:r>
              <a:rPr lang="tr-TR" sz="1400" dirty="0"/>
              <a:t>, karşı koyma, üstünlük gibi duyguları yansıtır. Bu durumda burun da yukarıya doğru kaktığı için kendini beğenmiş kişilere </a:t>
            </a:r>
            <a:r>
              <a:rPr lang="tr-TR" sz="1400" b="1" dirty="0">
                <a:solidFill>
                  <a:srgbClr val="FFC000"/>
                </a:solidFill>
              </a:rPr>
              <a:t>(burnu havada) </a:t>
            </a:r>
            <a:r>
              <a:rPr lang="tr-TR" sz="1400" dirty="0"/>
              <a:t>denir. Bu duruş </a:t>
            </a:r>
            <a:r>
              <a:rPr lang="tr-TR" sz="1400" b="1" dirty="0">
                <a:solidFill>
                  <a:srgbClr val="FFC000"/>
                </a:solidFill>
              </a:rPr>
              <a:t>bazen hafifçe yana eğilerek yapılır.</a:t>
            </a:r>
          </a:p>
        </p:txBody>
      </p:sp>
      <p:sp>
        <p:nvSpPr>
          <p:cNvPr id="25" name="Metin kutusu 24">
            <a:extLst>
              <a:ext uri="{FF2B5EF4-FFF2-40B4-BE49-F238E27FC236}">
                <a16:creationId xmlns:a16="http://schemas.microsoft.com/office/drawing/2014/main" id="{3CEEC23A-3838-4F9D-92A2-5E043AFA77F0}"/>
              </a:ext>
            </a:extLst>
          </p:cNvPr>
          <p:cNvSpPr txBox="1"/>
          <p:nvPr/>
        </p:nvSpPr>
        <p:spPr>
          <a:xfrm>
            <a:off x="6341535" y="4411505"/>
            <a:ext cx="2761406" cy="2462213"/>
          </a:xfrm>
          <a:prstGeom prst="rect">
            <a:avLst/>
          </a:prstGeom>
          <a:noFill/>
          <a:ln w="28575">
            <a:noFill/>
          </a:ln>
        </p:spPr>
        <p:txBody>
          <a:bodyPr wrap="square" rtlCol="0">
            <a:spAutoFit/>
          </a:bodyPr>
          <a:lstStyle/>
          <a:p>
            <a:r>
              <a:rPr lang="tr-TR" sz="1400" dirty="0"/>
              <a:t>Başın </a:t>
            </a:r>
            <a:r>
              <a:rPr lang="tr-TR" sz="1400" b="1" dirty="0">
                <a:solidFill>
                  <a:srgbClr val="FFC000"/>
                </a:solidFill>
              </a:rPr>
              <a:t>öne doğru eğilmesi çekingen</a:t>
            </a:r>
            <a:r>
              <a:rPr lang="tr-TR" sz="1400" dirty="0"/>
              <a:t>, uysal, kabullenici bir görünüşten merak ve ezilmişliğe, haksızlığa uğramaya kadar çeşitli duygu ve davranışları yansıtır. </a:t>
            </a:r>
            <a:r>
              <a:rPr lang="tr-TR" sz="1400" b="1" dirty="0">
                <a:solidFill>
                  <a:srgbClr val="FFC000"/>
                </a:solidFill>
              </a:rPr>
              <a:t>Efendi, terbiyeli, saygılı insanlara </a:t>
            </a:r>
            <a:r>
              <a:rPr lang="tr-TR" sz="1400" dirty="0"/>
              <a:t>‘</a:t>
            </a:r>
            <a:r>
              <a:rPr lang="tr-TR" sz="1400" b="1" dirty="0">
                <a:solidFill>
                  <a:srgbClr val="FFC000"/>
                </a:solidFill>
              </a:rPr>
              <a:t>başı önünde</a:t>
            </a:r>
            <a:r>
              <a:rPr lang="tr-TR" sz="1400" dirty="0"/>
              <a:t>’, </a:t>
            </a:r>
            <a:r>
              <a:rPr lang="tr-TR" sz="1400" b="1" dirty="0">
                <a:solidFill>
                  <a:srgbClr val="FFC000"/>
                </a:solidFill>
              </a:rPr>
              <a:t>ezilmiş</a:t>
            </a:r>
            <a:r>
              <a:rPr lang="tr-TR" sz="1400" dirty="0"/>
              <a:t> ve </a:t>
            </a:r>
            <a:r>
              <a:rPr lang="tr-TR" sz="1400" b="1" dirty="0">
                <a:solidFill>
                  <a:srgbClr val="FFC000"/>
                </a:solidFill>
              </a:rPr>
              <a:t>haksızlığa uğramış </a:t>
            </a:r>
            <a:r>
              <a:rPr lang="tr-TR" sz="1400" dirty="0"/>
              <a:t>kimselere ‘</a:t>
            </a:r>
            <a:r>
              <a:rPr lang="tr-TR" sz="1400" b="1" dirty="0">
                <a:solidFill>
                  <a:srgbClr val="FFC000"/>
                </a:solidFill>
              </a:rPr>
              <a:t>başı eğik</a:t>
            </a:r>
            <a:r>
              <a:rPr lang="tr-TR" sz="1400" dirty="0"/>
              <a:t>’ denmesi bundandır.</a:t>
            </a:r>
          </a:p>
        </p:txBody>
      </p:sp>
      <p:sp>
        <p:nvSpPr>
          <p:cNvPr id="27" name="Metin kutusu 26">
            <a:extLst>
              <a:ext uri="{FF2B5EF4-FFF2-40B4-BE49-F238E27FC236}">
                <a16:creationId xmlns:a16="http://schemas.microsoft.com/office/drawing/2014/main" id="{86AD9EF5-BB45-4A71-BA0D-19CE7F76530F}"/>
              </a:ext>
            </a:extLst>
          </p:cNvPr>
          <p:cNvSpPr txBox="1"/>
          <p:nvPr/>
        </p:nvSpPr>
        <p:spPr>
          <a:xfrm>
            <a:off x="3550216" y="2843748"/>
            <a:ext cx="2603377" cy="2246769"/>
          </a:xfrm>
          <a:prstGeom prst="rect">
            <a:avLst/>
          </a:prstGeom>
          <a:noFill/>
          <a:ln w="28575">
            <a:noFill/>
          </a:ln>
        </p:spPr>
        <p:txBody>
          <a:bodyPr wrap="square" rtlCol="0">
            <a:spAutoFit/>
          </a:bodyPr>
          <a:lstStyle/>
          <a:p>
            <a:r>
              <a:rPr lang="tr-TR" sz="1400" dirty="0"/>
              <a:t>Başın </a:t>
            </a:r>
            <a:r>
              <a:rPr lang="tr-TR" sz="1400" b="1" dirty="0">
                <a:solidFill>
                  <a:srgbClr val="FFC000"/>
                </a:solidFill>
              </a:rPr>
              <a:t>yana doğru hafifçe eğilmesi kayıtsızlık ve acıma duygularını</a:t>
            </a:r>
            <a:r>
              <a:rPr lang="tr-TR" sz="1400" dirty="0"/>
              <a:t>, ileriye doğru hareketi ilgi gösterme isteğini yansıtır. Başın </a:t>
            </a:r>
            <a:r>
              <a:rPr lang="tr-TR" sz="1400" b="1" dirty="0">
                <a:solidFill>
                  <a:srgbClr val="FFC000"/>
                </a:solidFill>
              </a:rPr>
              <a:t>geriye çekilmesi mesafeli davranma isteği</a:t>
            </a:r>
            <a:r>
              <a:rPr lang="tr-TR" sz="1400" dirty="0"/>
              <a:t>nin göstergesidir. </a:t>
            </a:r>
            <a:r>
              <a:rPr lang="tr-TR" sz="1400" b="1" dirty="0">
                <a:solidFill>
                  <a:srgbClr val="FFC000"/>
                </a:solidFill>
              </a:rPr>
              <a:t>Yakınlaşma isteğinin göstergesi başın ileri doğru uzatılmasıdır.</a:t>
            </a:r>
          </a:p>
        </p:txBody>
      </p:sp>
      <p:pic>
        <p:nvPicPr>
          <p:cNvPr id="4" name="Resim 3">
            <a:extLst>
              <a:ext uri="{FF2B5EF4-FFF2-40B4-BE49-F238E27FC236}">
                <a16:creationId xmlns:a16="http://schemas.microsoft.com/office/drawing/2014/main" id="{64AEEEDA-D34A-45A4-A353-87860DE203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372" y="1007410"/>
            <a:ext cx="3239792" cy="4569051"/>
          </a:xfrm>
          <a:prstGeom prst="rect">
            <a:avLst/>
          </a:prstGeom>
        </p:spPr>
      </p:pic>
      <p:pic>
        <p:nvPicPr>
          <p:cNvPr id="6" name="Resim 5">
            <a:extLst>
              <a:ext uri="{FF2B5EF4-FFF2-40B4-BE49-F238E27FC236}">
                <a16:creationId xmlns:a16="http://schemas.microsoft.com/office/drawing/2014/main" id="{47DE8C04-0B7C-42C3-95C4-884D6F0CA5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6425" y="934390"/>
            <a:ext cx="4415871" cy="5886845"/>
          </a:xfrm>
          <a:prstGeom prst="rect">
            <a:avLst/>
          </a:prstGeom>
        </p:spPr>
      </p:pic>
      <p:sp>
        <p:nvSpPr>
          <p:cNvPr id="22" name="Metin kutusu 21">
            <a:extLst>
              <a:ext uri="{FF2B5EF4-FFF2-40B4-BE49-F238E27FC236}">
                <a16:creationId xmlns:a16="http://schemas.microsoft.com/office/drawing/2014/main" id="{358B1E1E-BEB0-446C-9A86-075E6FC40E9A}"/>
              </a:ext>
            </a:extLst>
          </p:cNvPr>
          <p:cNvSpPr txBox="1"/>
          <p:nvPr/>
        </p:nvSpPr>
        <p:spPr>
          <a:xfrm>
            <a:off x="9198692" y="2843748"/>
            <a:ext cx="2603377" cy="3539430"/>
          </a:xfrm>
          <a:prstGeom prst="rect">
            <a:avLst/>
          </a:prstGeom>
          <a:noFill/>
          <a:ln w="28575">
            <a:noFill/>
          </a:ln>
        </p:spPr>
        <p:txBody>
          <a:bodyPr wrap="square" rtlCol="0">
            <a:spAutoFit/>
          </a:bodyPr>
          <a:lstStyle/>
          <a:p>
            <a:r>
              <a:rPr lang="tr-TR" sz="1400" dirty="0"/>
              <a:t>Başın </a:t>
            </a:r>
            <a:r>
              <a:rPr lang="tr-TR" sz="1400" b="1" dirty="0">
                <a:solidFill>
                  <a:srgbClr val="FFC000"/>
                </a:solidFill>
              </a:rPr>
              <a:t>yukarıdan aşağı sallanması doğrulama hareketidir </a:t>
            </a:r>
            <a:r>
              <a:rPr lang="tr-TR" sz="1400" dirty="0"/>
              <a:t>ve ‘</a:t>
            </a:r>
            <a:r>
              <a:rPr lang="tr-TR" sz="1400" b="1" dirty="0">
                <a:solidFill>
                  <a:srgbClr val="FFC000"/>
                </a:solidFill>
              </a:rPr>
              <a:t>evet</a:t>
            </a:r>
            <a:r>
              <a:rPr lang="tr-TR" sz="1400" dirty="0"/>
              <a:t>’ anlamı içerir. Başın </a:t>
            </a:r>
            <a:r>
              <a:rPr lang="tr-TR" sz="1400" b="1" dirty="0">
                <a:solidFill>
                  <a:srgbClr val="FFC000"/>
                </a:solidFill>
              </a:rPr>
              <a:t>hızla geriye atılması ve sağa sola sallanması inkar etme</a:t>
            </a:r>
            <a:r>
              <a:rPr lang="tr-TR" sz="1400" dirty="0"/>
              <a:t> ve ‘</a:t>
            </a:r>
            <a:r>
              <a:rPr lang="tr-TR" sz="1400" b="1" dirty="0">
                <a:solidFill>
                  <a:srgbClr val="FFC000"/>
                </a:solidFill>
              </a:rPr>
              <a:t>hayır</a:t>
            </a:r>
            <a:r>
              <a:rPr lang="tr-TR" sz="1400" dirty="0"/>
              <a:t>’ anlamını verir. Bu hareketler </a:t>
            </a:r>
            <a:r>
              <a:rPr lang="tr-TR" sz="1400" b="1" dirty="0">
                <a:solidFill>
                  <a:srgbClr val="FFC000"/>
                </a:solidFill>
              </a:rPr>
              <a:t>herkesin aynı biçimde algıladığı şematik hareketlerdir</a:t>
            </a:r>
            <a:r>
              <a:rPr lang="tr-TR" sz="1400" dirty="0"/>
              <a:t>. </a:t>
            </a:r>
            <a:r>
              <a:rPr lang="tr-TR" sz="1400" b="1" dirty="0">
                <a:solidFill>
                  <a:srgbClr val="FFC000"/>
                </a:solidFill>
              </a:rPr>
              <a:t>Konuşma sırasında başımızı ara sıra hafifçe sallamamız </a:t>
            </a:r>
            <a:r>
              <a:rPr lang="tr-TR" sz="1400" dirty="0"/>
              <a:t>iletişimde büyük </a:t>
            </a:r>
            <a:r>
              <a:rPr lang="tr-TR" sz="1400" b="1" dirty="0">
                <a:solidFill>
                  <a:srgbClr val="FFC000"/>
                </a:solidFill>
              </a:rPr>
              <a:t>rahatlık sağlar</a:t>
            </a:r>
            <a:r>
              <a:rPr lang="tr-TR" sz="1400" dirty="0"/>
              <a:t> ve karşımızdaki kişiye ‘</a:t>
            </a:r>
            <a:r>
              <a:rPr lang="tr-TR" sz="1400" b="1" dirty="0">
                <a:solidFill>
                  <a:srgbClr val="FFC000"/>
                </a:solidFill>
              </a:rPr>
              <a:t>onayladım</a:t>
            </a:r>
            <a:r>
              <a:rPr lang="tr-TR" sz="1400" dirty="0"/>
              <a:t>’ duygusunu vererek </a:t>
            </a:r>
            <a:r>
              <a:rPr lang="tr-TR" sz="1400" b="1" dirty="0">
                <a:solidFill>
                  <a:srgbClr val="FFC000"/>
                </a:solidFill>
              </a:rPr>
              <a:t>iletişimi kolaylaştırır</a:t>
            </a:r>
            <a:r>
              <a:rPr lang="tr-TR" sz="1400" dirty="0"/>
              <a:t>.</a:t>
            </a:r>
          </a:p>
        </p:txBody>
      </p:sp>
    </p:spTree>
    <p:extLst>
      <p:ext uri="{BB962C8B-B14F-4D97-AF65-F5344CB8AC3E}">
        <p14:creationId xmlns:p14="http://schemas.microsoft.com/office/powerpoint/2010/main" val="3048111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1000"/>
                                        <p:tgtEl>
                                          <p:spTgt spid="19"/>
                                        </p:tgtEl>
                                      </p:cBhvr>
                                    </p:animEffect>
                                    <p:anim calcmode="lin" valueType="num">
                                      <p:cBhvr>
                                        <p:cTn id="11" dur="1000" fill="hold"/>
                                        <p:tgtEl>
                                          <p:spTgt spid="19"/>
                                        </p:tgtEl>
                                        <p:attrNameLst>
                                          <p:attrName>ppt_x</p:attrName>
                                        </p:attrNameLst>
                                      </p:cBhvr>
                                      <p:tavLst>
                                        <p:tav tm="0">
                                          <p:val>
                                            <p:strVal val="#ppt_x"/>
                                          </p:val>
                                        </p:tav>
                                        <p:tav tm="100000">
                                          <p:val>
                                            <p:strVal val="#ppt_x"/>
                                          </p:val>
                                        </p:tav>
                                      </p:tavLst>
                                    </p:anim>
                                    <p:anim calcmode="lin" valueType="num">
                                      <p:cBhvr>
                                        <p:cTn id="12" dur="1000" fill="hold"/>
                                        <p:tgtEl>
                                          <p:spTgt spid="19"/>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1000"/>
                                        <p:tgtEl>
                                          <p:spTgt spid="21"/>
                                        </p:tgtEl>
                                      </p:cBhvr>
                                    </p:animEffect>
                                    <p:anim calcmode="lin" valueType="num">
                                      <p:cBhvr>
                                        <p:cTn id="16" dur="1000" fill="hold"/>
                                        <p:tgtEl>
                                          <p:spTgt spid="21"/>
                                        </p:tgtEl>
                                        <p:attrNameLst>
                                          <p:attrName>ppt_x</p:attrName>
                                        </p:attrNameLst>
                                      </p:cBhvr>
                                      <p:tavLst>
                                        <p:tav tm="0">
                                          <p:val>
                                            <p:strVal val="#ppt_x"/>
                                          </p:val>
                                        </p:tav>
                                        <p:tav tm="100000">
                                          <p:val>
                                            <p:strVal val="#ppt_x"/>
                                          </p:val>
                                        </p:tav>
                                      </p:tavLst>
                                    </p:anim>
                                    <p:anim calcmode="lin" valueType="num">
                                      <p:cBhvr>
                                        <p:cTn id="1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par>
                                <p:cTn id="26" presetID="42"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par>
                                <p:cTn id="31" presetID="10"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3" grpId="0" animBg="1"/>
      <p:bldP spid="2" grpId="0"/>
      <p:bldP spid="9" grpId="0"/>
      <p:bldP spid="24" grpId="0"/>
      <p:bldP spid="25" grpId="0"/>
      <p:bldP spid="27"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Başlık 1">
            <a:extLst>
              <a:ext uri="{FF2B5EF4-FFF2-40B4-BE49-F238E27FC236}">
                <a16:creationId xmlns:a16="http://schemas.microsoft.com/office/drawing/2014/main" id="{57D3A9D2-8A72-445A-9696-9C80F55C160D}"/>
              </a:ext>
            </a:extLst>
          </p:cNvPr>
          <p:cNvSpPr txBox="1">
            <a:spLocks/>
          </p:cNvSpPr>
          <p:nvPr/>
        </p:nvSpPr>
        <p:spPr>
          <a:xfrm>
            <a:off x="528195" y="810452"/>
            <a:ext cx="3526700" cy="247877"/>
          </a:xfrm>
          <a:prstGeom prst="rect">
            <a:avLst/>
          </a:prstGeom>
        </p:spPr>
        <p:txBody>
          <a:bodyPr vert="horz" lIns="91440" tIns="45720" rIns="91440" bIns="45720" rtlCol="0" anchor="t">
            <a:normAutofit fontScale="82500" lnSpcReduction="20000"/>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1400" b="1" dirty="0"/>
              <a:t>Ders 18 Beden Dili</a:t>
            </a:r>
          </a:p>
          <a:p>
            <a:endParaRPr lang="tr-TR" sz="1400" b="1" dirty="0"/>
          </a:p>
        </p:txBody>
      </p:sp>
      <p:sp>
        <p:nvSpPr>
          <p:cNvPr id="20" name="Alt Başlık 2">
            <a:extLst>
              <a:ext uri="{FF2B5EF4-FFF2-40B4-BE49-F238E27FC236}">
                <a16:creationId xmlns:a16="http://schemas.microsoft.com/office/drawing/2014/main" id="{8DAA9081-7818-4EEB-A356-C0F10D5C8A6B}"/>
              </a:ext>
            </a:extLst>
          </p:cNvPr>
          <p:cNvSpPr txBox="1">
            <a:spLocks/>
          </p:cNvSpPr>
          <p:nvPr/>
        </p:nvSpPr>
        <p:spPr>
          <a:xfrm>
            <a:off x="5047725" y="598779"/>
            <a:ext cx="2096549" cy="366683"/>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tr-TR" b="1"/>
              <a:t>Diksiyon Eğitimi</a:t>
            </a:r>
            <a:endParaRPr lang="tr-TR" b="1" dirty="0"/>
          </a:p>
        </p:txBody>
      </p:sp>
      <p:sp>
        <p:nvSpPr>
          <p:cNvPr id="21" name="Metin kutusu 20">
            <a:extLst>
              <a:ext uri="{FF2B5EF4-FFF2-40B4-BE49-F238E27FC236}">
                <a16:creationId xmlns:a16="http://schemas.microsoft.com/office/drawing/2014/main" id="{720A5E25-26D2-44CA-BC72-BF466E3D4F0F}"/>
              </a:ext>
            </a:extLst>
          </p:cNvPr>
          <p:cNvSpPr txBox="1"/>
          <p:nvPr/>
        </p:nvSpPr>
        <p:spPr>
          <a:xfrm>
            <a:off x="1091886" y="1281539"/>
            <a:ext cx="1428596" cy="369332"/>
          </a:xfrm>
          <a:prstGeom prst="rect">
            <a:avLst/>
          </a:prstGeom>
          <a:noFill/>
        </p:spPr>
        <p:txBody>
          <a:bodyPr wrap="none" rtlCol="0">
            <a:spAutoFit/>
          </a:bodyPr>
          <a:lstStyle/>
          <a:p>
            <a:r>
              <a:rPr lang="tr-TR" b="1" dirty="0">
                <a:solidFill>
                  <a:schemeClr val="accent1"/>
                </a:solidFill>
              </a:rPr>
              <a:t>Beden Dili?</a:t>
            </a:r>
          </a:p>
        </p:txBody>
      </p:sp>
      <p:sp>
        <p:nvSpPr>
          <p:cNvPr id="23" name="Ok: Sağ 22">
            <a:extLst>
              <a:ext uri="{FF2B5EF4-FFF2-40B4-BE49-F238E27FC236}">
                <a16:creationId xmlns:a16="http://schemas.microsoft.com/office/drawing/2014/main" id="{60D21990-87D8-4614-B132-2EC3D80DC13F}"/>
              </a:ext>
            </a:extLst>
          </p:cNvPr>
          <p:cNvSpPr/>
          <p:nvPr/>
        </p:nvSpPr>
        <p:spPr>
          <a:xfrm>
            <a:off x="285354" y="2073244"/>
            <a:ext cx="485681" cy="215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Metin kutusu 1">
            <a:extLst>
              <a:ext uri="{FF2B5EF4-FFF2-40B4-BE49-F238E27FC236}">
                <a16:creationId xmlns:a16="http://schemas.microsoft.com/office/drawing/2014/main" id="{D43CB19C-FD83-4382-AF28-70FF707C73AE}"/>
              </a:ext>
            </a:extLst>
          </p:cNvPr>
          <p:cNvSpPr txBox="1"/>
          <p:nvPr/>
        </p:nvSpPr>
        <p:spPr>
          <a:xfrm>
            <a:off x="881001" y="2012751"/>
            <a:ext cx="10921068" cy="1323439"/>
          </a:xfrm>
          <a:prstGeom prst="rect">
            <a:avLst/>
          </a:prstGeom>
          <a:noFill/>
          <a:ln w="28575">
            <a:noFill/>
          </a:ln>
        </p:spPr>
        <p:txBody>
          <a:bodyPr wrap="square" rtlCol="0">
            <a:spAutoFit/>
          </a:bodyPr>
          <a:lstStyle/>
          <a:p>
            <a:r>
              <a:rPr lang="tr-TR" sz="1600" dirty="0"/>
              <a:t>İletişim sırasında en çok kullandığımız organımız ellerdir. Çünkü beyin ile eller arasında çok güçlü bir bağlantı vardır. </a:t>
            </a:r>
            <a:r>
              <a:rPr lang="tr-TR" sz="1600" b="1" dirty="0">
                <a:solidFill>
                  <a:srgbClr val="FFC000"/>
                </a:solidFill>
              </a:rPr>
              <a:t>Beyinden gelen sinir hücreleri elleri çok yoğun bir biçimde yönlendirir</a:t>
            </a:r>
            <a:r>
              <a:rPr lang="tr-TR" sz="1600" dirty="0"/>
              <a:t>. </a:t>
            </a:r>
          </a:p>
          <a:p>
            <a:endParaRPr lang="tr-TR" sz="1600" dirty="0"/>
          </a:p>
          <a:p>
            <a:r>
              <a:rPr lang="tr-TR" sz="1600" b="1" dirty="0">
                <a:solidFill>
                  <a:srgbClr val="FFC000"/>
                </a:solidFill>
              </a:rPr>
              <a:t>Yüz yüze iletişimde anlaşmayı sağlamada el hareketlerinin ve dokunuşlarının çok önemli rolü vardır.</a:t>
            </a:r>
          </a:p>
          <a:p>
            <a:endParaRPr lang="tr-TR" sz="1600" dirty="0"/>
          </a:p>
        </p:txBody>
      </p:sp>
      <p:sp>
        <p:nvSpPr>
          <p:cNvPr id="9" name="Metin kutusu 8">
            <a:extLst>
              <a:ext uri="{FF2B5EF4-FFF2-40B4-BE49-F238E27FC236}">
                <a16:creationId xmlns:a16="http://schemas.microsoft.com/office/drawing/2014/main" id="{A31B4000-752E-4C7C-AAF5-DE360E91D83B}"/>
              </a:ext>
            </a:extLst>
          </p:cNvPr>
          <p:cNvSpPr txBox="1"/>
          <p:nvPr/>
        </p:nvSpPr>
        <p:spPr>
          <a:xfrm>
            <a:off x="1374316" y="1650871"/>
            <a:ext cx="2430474" cy="307777"/>
          </a:xfrm>
          <a:prstGeom prst="rect">
            <a:avLst/>
          </a:prstGeom>
          <a:noFill/>
        </p:spPr>
        <p:txBody>
          <a:bodyPr wrap="none" rtlCol="0">
            <a:spAutoFit/>
          </a:bodyPr>
          <a:lstStyle/>
          <a:p>
            <a:r>
              <a:rPr lang="tr-TR" sz="1400" b="1" dirty="0">
                <a:solidFill>
                  <a:schemeClr val="accent1"/>
                </a:solidFill>
              </a:rPr>
              <a:t>Eller Kollar ve Parmaklar ?</a:t>
            </a:r>
          </a:p>
        </p:txBody>
      </p:sp>
      <p:sp>
        <p:nvSpPr>
          <p:cNvPr id="24" name="Metin kutusu 23">
            <a:extLst>
              <a:ext uri="{FF2B5EF4-FFF2-40B4-BE49-F238E27FC236}">
                <a16:creationId xmlns:a16="http://schemas.microsoft.com/office/drawing/2014/main" id="{7E6CFEF6-E4ED-4CB0-ADB1-7E017C004976}"/>
              </a:ext>
            </a:extLst>
          </p:cNvPr>
          <p:cNvSpPr txBox="1"/>
          <p:nvPr/>
        </p:nvSpPr>
        <p:spPr>
          <a:xfrm>
            <a:off x="263723" y="3080456"/>
            <a:ext cx="2375470" cy="2031325"/>
          </a:xfrm>
          <a:prstGeom prst="rect">
            <a:avLst/>
          </a:prstGeom>
          <a:noFill/>
          <a:ln w="28575">
            <a:noFill/>
          </a:ln>
        </p:spPr>
        <p:txBody>
          <a:bodyPr wrap="square" rtlCol="0">
            <a:spAutoFit/>
          </a:bodyPr>
          <a:lstStyle/>
          <a:p>
            <a:r>
              <a:rPr lang="tr-TR" sz="1400" dirty="0"/>
              <a:t>Bir eşyayı, insanı veya bir durumu anlatmak için ellerimizi kullanırız. Bir insanın </a:t>
            </a:r>
            <a:r>
              <a:rPr lang="tr-TR" sz="1400" b="1" dirty="0">
                <a:solidFill>
                  <a:srgbClr val="FFC000"/>
                </a:solidFill>
              </a:rPr>
              <a:t>boyunu</a:t>
            </a:r>
            <a:r>
              <a:rPr lang="tr-TR" sz="1400" dirty="0"/>
              <a:t>, </a:t>
            </a:r>
            <a:r>
              <a:rPr lang="tr-TR" sz="1400" b="1" dirty="0">
                <a:solidFill>
                  <a:srgbClr val="FFC000"/>
                </a:solidFill>
              </a:rPr>
              <a:t>kilosunu</a:t>
            </a:r>
            <a:r>
              <a:rPr lang="tr-TR" sz="1400" dirty="0"/>
              <a:t>, </a:t>
            </a:r>
            <a:r>
              <a:rPr lang="tr-TR" sz="1400" b="1" dirty="0">
                <a:solidFill>
                  <a:srgbClr val="FFC000"/>
                </a:solidFill>
              </a:rPr>
              <a:t>endamını</a:t>
            </a:r>
            <a:r>
              <a:rPr lang="tr-TR" sz="1400" dirty="0"/>
              <a:t>, </a:t>
            </a:r>
            <a:r>
              <a:rPr lang="tr-TR" sz="1400" b="1" dirty="0">
                <a:solidFill>
                  <a:srgbClr val="FFC000"/>
                </a:solidFill>
              </a:rPr>
              <a:t>kolumuzu kaldırarak</a:t>
            </a:r>
            <a:r>
              <a:rPr lang="tr-TR" sz="1400" dirty="0"/>
              <a:t>, </a:t>
            </a:r>
            <a:r>
              <a:rPr lang="tr-TR" sz="1400" b="1" dirty="0">
                <a:solidFill>
                  <a:srgbClr val="FFC000"/>
                </a:solidFill>
              </a:rPr>
              <a:t>ellerimizi açarak</a:t>
            </a:r>
            <a:r>
              <a:rPr lang="tr-TR" sz="1400" dirty="0"/>
              <a:t>, avuç içlerimizi yuvarlayıp daraltarak anlatırız.</a:t>
            </a:r>
            <a:endParaRPr lang="tr-TR" sz="1400" b="1" dirty="0">
              <a:solidFill>
                <a:srgbClr val="FFC000"/>
              </a:solidFill>
            </a:endParaRPr>
          </a:p>
        </p:txBody>
      </p:sp>
      <p:sp>
        <p:nvSpPr>
          <p:cNvPr id="25" name="Metin kutusu 24">
            <a:extLst>
              <a:ext uri="{FF2B5EF4-FFF2-40B4-BE49-F238E27FC236}">
                <a16:creationId xmlns:a16="http://schemas.microsoft.com/office/drawing/2014/main" id="{3CEEC23A-3838-4F9D-92A2-5E043AFA77F0}"/>
              </a:ext>
            </a:extLst>
          </p:cNvPr>
          <p:cNvSpPr txBox="1"/>
          <p:nvPr/>
        </p:nvSpPr>
        <p:spPr>
          <a:xfrm>
            <a:off x="6172744" y="3048050"/>
            <a:ext cx="2520619" cy="2031325"/>
          </a:xfrm>
          <a:prstGeom prst="rect">
            <a:avLst/>
          </a:prstGeom>
          <a:noFill/>
          <a:ln w="28575">
            <a:noFill/>
          </a:ln>
        </p:spPr>
        <p:txBody>
          <a:bodyPr wrap="square" rtlCol="0">
            <a:spAutoFit/>
          </a:bodyPr>
          <a:lstStyle/>
          <a:p>
            <a:r>
              <a:rPr lang="tr-TR" sz="1400" dirty="0"/>
              <a:t>Elleri hafif yukarı kaldırarak kolları iki yana açmak o kişinin </a:t>
            </a:r>
            <a:r>
              <a:rPr lang="tr-TR" sz="1400" b="1" dirty="0">
                <a:solidFill>
                  <a:srgbClr val="FFC000"/>
                </a:solidFill>
              </a:rPr>
              <a:t>herkesi kucaklamaya </a:t>
            </a:r>
            <a:r>
              <a:rPr lang="tr-TR" sz="1400" dirty="0"/>
              <a:t>ve dünya ile ilişki kurmaya hazır olduğunu gösterir. </a:t>
            </a:r>
          </a:p>
          <a:p>
            <a:r>
              <a:rPr lang="tr-TR" sz="1400" b="1" dirty="0">
                <a:solidFill>
                  <a:srgbClr val="FFC000"/>
                </a:solidFill>
              </a:rPr>
              <a:t>Ellerin</a:t>
            </a:r>
            <a:r>
              <a:rPr lang="tr-TR" sz="1400" dirty="0"/>
              <a:t> ve </a:t>
            </a:r>
            <a:r>
              <a:rPr lang="tr-TR" sz="1400" b="1" dirty="0">
                <a:solidFill>
                  <a:srgbClr val="FFC000"/>
                </a:solidFill>
              </a:rPr>
              <a:t>kolların kapanması </a:t>
            </a:r>
            <a:r>
              <a:rPr lang="tr-TR" sz="1400" dirty="0"/>
              <a:t>ise bunun tam tersidir. </a:t>
            </a:r>
          </a:p>
        </p:txBody>
      </p:sp>
      <p:sp>
        <p:nvSpPr>
          <p:cNvPr id="27" name="Metin kutusu 26">
            <a:extLst>
              <a:ext uri="{FF2B5EF4-FFF2-40B4-BE49-F238E27FC236}">
                <a16:creationId xmlns:a16="http://schemas.microsoft.com/office/drawing/2014/main" id="{86AD9EF5-BB45-4A71-BA0D-19CE7F76530F}"/>
              </a:ext>
            </a:extLst>
          </p:cNvPr>
          <p:cNvSpPr txBox="1"/>
          <p:nvPr/>
        </p:nvSpPr>
        <p:spPr>
          <a:xfrm>
            <a:off x="3208526" y="4102999"/>
            <a:ext cx="2563895" cy="1384995"/>
          </a:xfrm>
          <a:prstGeom prst="rect">
            <a:avLst/>
          </a:prstGeom>
          <a:noFill/>
          <a:ln w="28575">
            <a:noFill/>
          </a:ln>
        </p:spPr>
        <p:txBody>
          <a:bodyPr wrap="square" rtlCol="0">
            <a:spAutoFit/>
          </a:bodyPr>
          <a:lstStyle/>
          <a:p>
            <a:r>
              <a:rPr lang="tr-TR" sz="1400" dirty="0"/>
              <a:t>Elini yukarı kaldırıp, parmakları yuvarlayıp kendi etrafında hareket ettirmek ‘</a:t>
            </a:r>
            <a:r>
              <a:rPr lang="tr-TR" sz="1400" b="1" dirty="0">
                <a:solidFill>
                  <a:srgbClr val="FFC000"/>
                </a:solidFill>
              </a:rPr>
              <a:t>şöyle böyle</a:t>
            </a:r>
            <a:r>
              <a:rPr lang="tr-TR" sz="1400" dirty="0"/>
              <a:t>’, aynı hareketi başa yaklaştırıp yapmak ‘</a:t>
            </a:r>
            <a:r>
              <a:rPr lang="tr-TR" sz="1400" b="1" dirty="0">
                <a:solidFill>
                  <a:srgbClr val="FFC000"/>
                </a:solidFill>
              </a:rPr>
              <a:t>deli galiba</a:t>
            </a:r>
            <a:r>
              <a:rPr lang="tr-TR" sz="1400" dirty="0"/>
              <a:t>’ anlamını verir.</a:t>
            </a:r>
            <a:endParaRPr lang="tr-TR" sz="1400" b="1" dirty="0">
              <a:solidFill>
                <a:srgbClr val="FFC000"/>
              </a:solidFill>
            </a:endParaRPr>
          </a:p>
        </p:txBody>
      </p:sp>
      <p:sp>
        <p:nvSpPr>
          <p:cNvPr id="22" name="Metin kutusu 21">
            <a:extLst>
              <a:ext uri="{FF2B5EF4-FFF2-40B4-BE49-F238E27FC236}">
                <a16:creationId xmlns:a16="http://schemas.microsoft.com/office/drawing/2014/main" id="{358B1E1E-BEB0-446C-9A86-075E6FC40E9A}"/>
              </a:ext>
            </a:extLst>
          </p:cNvPr>
          <p:cNvSpPr txBox="1"/>
          <p:nvPr/>
        </p:nvSpPr>
        <p:spPr>
          <a:xfrm>
            <a:off x="9128354" y="3953375"/>
            <a:ext cx="2861854" cy="1815882"/>
          </a:xfrm>
          <a:prstGeom prst="rect">
            <a:avLst/>
          </a:prstGeom>
          <a:noFill/>
          <a:ln w="28575">
            <a:noFill/>
          </a:ln>
        </p:spPr>
        <p:txBody>
          <a:bodyPr wrap="square" rtlCol="0">
            <a:spAutoFit/>
          </a:bodyPr>
          <a:lstStyle/>
          <a:p>
            <a:endParaRPr lang="tr-TR" sz="1400" dirty="0"/>
          </a:p>
          <a:p>
            <a:r>
              <a:rPr lang="tr-TR" sz="1400" dirty="0"/>
              <a:t>Kişi ellerini açık olarak kendisinden dışa doğru hareket ettiriyorsa, </a:t>
            </a:r>
            <a:r>
              <a:rPr lang="tr-TR" sz="1400" b="1" dirty="0">
                <a:solidFill>
                  <a:srgbClr val="FFC000"/>
                </a:solidFill>
              </a:rPr>
              <a:t>bir şeyi kendisinden uzaklaştırıyor demektir</a:t>
            </a:r>
            <a:r>
              <a:rPr lang="tr-TR" sz="1400" dirty="0"/>
              <a:t>. Bu hareket hoşa gitmeyen bir durumun reddedilmesi anlamına gelir.</a:t>
            </a:r>
          </a:p>
        </p:txBody>
      </p:sp>
      <p:sp>
        <p:nvSpPr>
          <p:cNvPr id="3" name="Dikdörtgen 2">
            <a:extLst>
              <a:ext uri="{FF2B5EF4-FFF2-40B4-BE49-F238E27FC236}">
                <a16:creationId xmlns:a16="http://schemas.microsoft.com/office/drawing/2014/main" id="{D7A238E4-772A-439E-BB5F-8211C4A91884}"/>
              </a:ext>
            </a:extLst>
          </p:cNvPr>
          <p:cNvSpPr/>
          <p:nvPr/>
        </p:nvSpPr>
        <p:spPr>
          <a:xfrm>
            <a:off x="238351" y="3094218"/>
            <a:ext cx="2439844" cy="2017563"/>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Metin kutusu 15">
            <a:extLst>
              <a:ext uri="{FF2B5EF4-FFF2-40B4-BE49-F238E27FC236}">
                <a16:creationId xmlns:a16="http://schemas.microsoft.com/office/drawing/2014/main" id="{1937D697-57E8-4EBC-8C9B-0F39FA45E0D9}"/>
              </a:ext>
            </a:extLst>
          </p:cNvPr>
          <p:cNvSpPr txBox="1"/>
          <p:nvPr/>
        </p:nvSpPr>
        <p:spPr>
          <a:xfrm>
            <a:off x="184784" y="5170036"/>
            <a:ext cx="2603377" cy="1815882"/>
          </a:xfrm>
          <a:prstGeom prst="rect">
            <a:avLst/>
          </a:prstGeom>
          <a:noFill/>
          <a:ln w="28575">
            <a:noFill/>
          </a:ln>
        </p:spPr>
        <p:txBody>
          <a:bodyPr wrap="square" rtlCol="0">
            <a:spAutoFit/>
          </a:bodyPr>
          <a:lstStyle/>
          <a:p>
            <a:r>
              <a:rPr lang="tr-TR" sz="1400" dirty="0"/>
              <a:t>Kolu ileriye doğru uzatıp eli avuç aşağıya dönük olarak sallamak ‘</a:t>
            </a:r>
            <a:r>
              <a:rPr lang="tr-TR" sz="1400" b="1" dirty="0">
                <a:solidFill>
                  <a:srgbClr val="FFC000"/>
                </a:solidFill>
              </a:rPr>
              <a:t>gel</a:t>
            </a:r>
            <a:r>
              <a:rPr lang="tr-TR" sz="1400" dirty="0"/>
              <a:t>’, kol hafif ileride, elin üst kısmı görünecek biçimde eli dışa doğru sallamak ‘</a:t>
            </a:r>
            <a:r>
              <a:rPr lang="tr-TR" sz="1400" b="1" dirty="0">
                <a:solidFill>
                  <a:srgbClr val="FFC000"/>
                </a:solidFill>
              </a:rPr>
              <a:t>git</a:t>
            </a:r>
            <a:r>
              <a:rPr lang="tr-TR" sz="1400" dirty="0"/>
              <a:t>’ demektir.  </a:t>
            </a:r>
          </a:p>
          <a:p>
            <a:endParaRPr lang="tr-TR" sz="1400" dirty="0"/>
          </a:p>
        </p:txBody>
      </p:sp>
      <p:sp>
        <p:nvSpPr>
          <p:cNvPr id="26" name="Dikdörtgen 25">
            <a:extLst>
              <a:ext uri="{FF2B5EF4-FFF2-40B4-BE49-F238E27FC236}">
                <a16:creationId xmlns:a16="http://schemas.microsoft.com/office/drawing/2014/main" id="{AD77E055-F6EA-49C5-9FC6-FCA3842CEF2C}"/>
              </a:ext>
            </a:extLst>
          </p:cNvPr>
          <p:cNvSpPr/>
          <p:nvPr/>
        </p:nvSpPr>
        <p:spPr>
          <a:xfrm>
            <a:off x="229805" y="5170036"/>
            <a:ext cx="2448390" cy="1632887"/>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Dikdörtgen 27">
            <a:extLst>
              <a:ext uri="{FF2B5EF4-FFF2-40B4-BE49-F238E27FC236}">
                <a16:creationId xmlns:a16="http://schemas.microsoft.com/office/drawing/2014/main" id="{B0D302D0-43BC-4A0B-8973-07A4C6BDB84A}"/>
              </a:ext>
            </a:extLst>
          </p:cNvPr>
          <p:cNvSpPr/>
          <p:nvPr/>
        </p:nvSpPr>
        <p:spPr>
          <a:xfrm>
            <a:off x="3261474" y="3092950"/>
            <a:ext cx="2510947" cy="98934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Metin kutusu 29">
            <a:extLst>
              <a:ext uri="{FF2B5EF4-FFF2-40B4-BE49-F238E27FC236}">
                <a16:creationId xmlns:a16="http://schemas.microsoft.com/office/drawing/2014/main" id="{0AA19620-B1E0-4EE6-8204-A467BAF4E6D1}"/>
              </a:ext>
            </a:extLst>
          </p:cNvPr>
          <p:cNvSpPr txBox="1"/>
          <p:nvPr/>
        </p:nvSpPr>
        <p:spPr>
          <a:xfrm>
            <a:off x="3199859" y="2865416"/>
            <a:ext cx="2603377" cy="1169551"/>
          </a:xfrm>
          <a:prstGeom prst="rect">
            <a:avLst/>
          </a:prstGeom>
          <a:noFill/>
          <a:ln w="28575">
            <a:noFill/>
          </a:ln>
        </p:spPr>
        <p:txBody>
          <a:bodyPr wrap="square" rtlCol="0">
            <a:spAutoFit/>
          </a:bodyPr>
          <a:lstStyle/>
          <a:p>
            <a:endParaRPr lang="tr-TR" sz="1400" dirty="0"/>
          </a:p>
          <a:p>
            <a:r>
              <a:rPr lang="tr-TR" sz="1400" dirty="0"/>
              <a:t>Kolu dirsekten kırarak eli sağa sola hareket ettirmek ‘</a:t>
            </a:r>
            <a:r>
              <a:rPr lang="tr-TR" sz="1400" b="1" dirty="0">
                <a:solidFill>
                  <a:srgbClr val="FFC000"/>
                </a:solidFill>
              </a:rPr>
              <a:t>hoşça kal</a:t>
            </a:r>
            <a:r>
              <a:rPr lang="tr-TR" sz="1400" dirty="0"/>
              <a:t>, </a:t>
            </a:r>
            <a:r>
              <a:rPr lang="tr-TR" sz="1400" b="1" dirty="0">
                <a:solidFill>
                  <a:srgbClr val="FFC000"/>
                </a:solidFill>
              </a:rPr>
              <a:t>güle güle</a:t>
            </a:r>
            <a:r>
              <a:rPr lang="tr-TR" sz="1400" dirty="0"/>
              <a:t>’ demektir ifadelerini kapsar. </a:t>
            </a:r>
            <a:endParaRPr lang="tr-TR" sz="1400" b="1" dirty="0">
              <a:solidFill>
                <a:srgbClr val="FFC000"/>
              </a:solidFill>
            </a:endParaRPr>
          </a:p>
        </p:txBody>
      </p:sp>
      <p:sp>
        <p:nvSpPr>
          <p:cNvPr id="31" name="Dikdörtgen 30">
            <a:extLst>
              <a:ext uri="{FF2B5EF4-FFF2-40B4-BE49-F238E27FC236}">
                <a16:creationId xmlns:a16="http://schemas.microsoft.com/office/drawing/2014/main" id="{E59C8B0E-0B9B-4444-A4BA-1B08D9490F7F}"/>
              </a:ext>
            </a:extLst>
          </p:cNvPr>
          <p:cNvSpPr/>
          <p:nvPr/>
        </p:nvSpPr>
        <p:spPr>
          <a:xfrm>
            <a:off x="3261475" y="4146312"/>
            <a:ext cx="2510946" cy="127941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Metin kutusu 31">
            <a:extLst>
              <a:ext uri="{FF2B5EF4-FFF2-40B4-BE49-F238E27FC236}">
                <a16:creationId xmlns:a16="http://schemas.microsoft.com/office/drawing/2014/main" id="{D611605B-A918-4257-9FE7-FDE5CDF89137}"/>
              </a:ext>
            </a:extLst>
          </p:cNvPr>
          <p:cNvSpPr txBox="1"/>
          <p:nvPr/>
        </p:nvSpPr>
        <p:spPr>
          <a:xfrm>
            <a:off x="3208526" y="5463678"/>
            <a:ext cx="2761406" cy="1384995"/>
          </a:xfrm>
          <a:prstGeom prst="rect">
            <a:avLst/>
          </a:prstGeom>
          <a:noFill/>
          <a:ln w="28575">
            <a:noFill/>
          </a:ln>
        </p:spPr>
        <p:txBody>
          <a:bodyPr wrap="square" rtlCol="0">
            <a:spAutoFit/>
          </a:bodyPr>
          <a:lstStyle/>
          <a:p>
            <a:r>
              <a:rPr lang="tr-TR" sz="1400" b="1" dirty="0">
                <a:solidFill>
                  <a:srgbClr val="FFC000"/>
                </a:solidFill>
              </a:rPr>
              <a:t>Açık bir el</a:t>
            </a:r>
            <a:r>
              <a:rPr lang="tr-TR" sz="1400" dirty="0"/>
              <a:t>; güven, dostluk, uzlaşma, uyum, açıklık gibi kavramları anlatır. </a:t>
            </a:r>
          </a:p>
          <a:p>
            <a:r>
              <a:rPr lang="tr-TR" sz="1400" b="1" dirty="0">
                <a:solidFill>
                  <a:srgbClr val="FFC000"/>
                </a:solidFill>
              </a:rPr>
              <a:t>Kapalı bir el</a:t>
            </a:r>
            <a:r>
              <a:rPr lang="tr-TR" sz="1400" dirty="0"/>
              <a:t>; güvensizliği, uyumsuzluğu ve bir şeylerin gizlenmesini simgeler.</a:t>
            </a:r>
          </a:p>
        </p:txBody>
      </p:sp>
      <p:sp>
        <p:nvSpPr>
          <p:cNvPr id="33" name="Dikdörtgen 32">
            <a:extLst>
              <a:ext uri="{FF2B5EF4-FFF2-40B4-BE49-F238E27FC236}">
                <a16:creationId xmlns:a16="http://schemas.microsoft.com/office/drawing/2014/main" id="{DD13321A-8DCB-4E29-89AE-D5A2A36FD9B9}"/>
              </a:ext>
            </a:extLst>
          </p:cNvPr>
          <p:cNvSpPr/>
          <p:nvPr/>
        </p:nvSpPr>
        <p:spPr>
          <a:xfrm>
            <a:off x="3261475" y="5522938"/>
            <a:ext cx="2510946" cy="127998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5" name="Dikdörtgen 34">
            <a:extLst>
              <a:ext uri="{FF2B5EF4-FFF2-40B4-BE49-F238E27FC236}">
                <a16:creationId xmlns:a16="http://schemas.microsoft.com/office/drawing/2014/main" id="{AB02E8B3-61CA-4783-96A1-8928FAB829D4}"/>
              </a:ext>
            </a:extLst>
          </p:cNvPr>
          <p:cNvSpPr/>
          <p:nvPr/>
        </p:nvSpPr>
        <p:spPr>
          <a:xfrm>
            <a:off x="6227316" y="3092950"/>
            <a:ext cx="2439844" cy="191674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6" name="Dikdörtgen 35">
            <a:extLst>
              <a:ext uri="{FF2B5EF4-FFF2-40B4-BE49-F238E27FC236}">
                <a16:creationId xmlns:a16="http://schemas.microsoft.com/office/drawing/2014/main" id="{F7A5D97A-360B-4801-BA5B-F96A9C9B4666}"/>
              </a:ext>
            </a:extLst>
          </p:cNvPr>
          <p:cNvSpPr/>
          <p:nvPr/>
        </p:nvSpPr>
        <p:spPr>
          <a:xfrm>
            <a:off x="6227316" y="5101555"/>
            <a:ext cx="2439844" cy="170137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7" name="Metin kutusu 36">
            <a:extLst>
              <a:ext uri="{FF2B5EF4-FFF2-40B4-BE49-F238E27FC236}">
                <a16:creationId xmlns:a16="http://schemas.microsoft.com/office/drawing/2014/main" id="{8909E7AE-6934-40BB-BFE3-8E49ED367DB7}"/>
              </a:ext>
            </a:extLst>
          </p:cNvPr>
          <p:cNvSpPr txBox="1"/>
          <p:nvPr/>
        </p:nvSpPr>
        <p:spPr>
          <a:xfrm>
            <a:off x="9128354" y="3092950"/>
            <a:ext cx="2861854" cy="1600438"/>
          </a:xfrm>
          <a:prstGeom prst="rect">
            <a:avLst/>
          </a:prstGeom>
          <a:noFill/>
          <a:ln w="28575">
            <a:noFill/>
          </a:ln>
        </p:spPr>
        <p:txBody>
          <a:bodyPr wrap="square" rtlCol="0">
            <a:spAutoFit/>
          </a:bodyPr>
          <a:lstStyle/>
          <a:p>
            <a:r>
              <a:rPr lang="tr-TR" sz="1400" b="1" dirty="0">
                <a:solidFill>
                  <a:srgbClr val="FFC000"/>
                </a:solidFill>
              </a:rPr>
              <a:t>Avuç içi aşağı bakan </a:t>
            </a:r>
            <a:r>
              <a:rPr lang="tr-TR" sz="1400" dirty="0"/>
              <a:t>bir el güvensizliğin karşısındakinden bir şeyler saklıyor olmanın ifadesidir.</a:t>
            </a:r>
          </a:p>
          <a:p>
            <a:endParaRPr lang="tr-TR" sz="1400" dirty="0"/>
          </a:p>
          <a:p>
            <a:endParaRPr lang="tr-TR" sz="1400" dirty="0"/>
          </a:p>
          <a:p>
            <a:endParaRPr lang="tr-TR" sz="1400" dirty="0"/>
          </a:p>
        </p:txBody>
      </p:sp>
      <p:sp>
        <p:nvSpPr>
          <p:cNvPr id="38" name="Metin kutusu 37">
            <a:extLst>
              <a:ext uri="{FF2B5EF4-FFF2-40B4-BE49-F238E27FC236}">
                <a16:creationId xmlns:a16="http://schemas.microsoft.com/office/drawing/2014/main" id="{B5CC95C9-7AB7-4872-A1F4-8720622DCC95}"/>
              </a:ext>
            </a:extLst>
          </p:cNvPr>
          <p:cNvSpPr txBox="1"/>
          <p:nvPr/>
        </p:nvSpPr>
        <p:spPr>
          <a:xfrm>
            <a:off x="9128354" y="5848816"/>
            <a:ext cx="2861854" cy="954107"/>
          </a:xfrm>
          <a:prstGeom prst="rect">
            <a:avLst/>
          </a:prstGeom>
          <a:noFill/>
          <a:ln w="28575">
            <a:noFill/>
          </a:ln>
        </p:spPr>
        <p:txBody>
          <a:bodyPr wrap="square" rtlCol="0">
            <a:spAutoFit/>
          </a:bodyPr>
          <a:lstStyle/>
          <a:p>
            <a:r>
              <a:rPr lang="tr-TR" sz="1400" dirty="0"/>
              <a:t>Avuç içinin göğüsün üzerine bastırılması </a:t>
            </a:r>
            <a:r>
              <a:rPr lang="tr-TR" sz="1400" b="1" dirty="0">
                <a:solidFill>
                  <a:srgbClr val="FFC000"/>
                </a:solidFill>
              </a:rPr>
              <a:t>sevgi</a:t>
            </a:r>
            <a:r>
              <a:rPr lang="tr-TR" sz="1400" dirty="0"/>
              <a:t>, </a:t>
            </a:r>
            <a:r>
              <a:rPr lang="tr-TR" sz="1400" b="1" dirty="0">
                <a:solidFill>
                  <a:srgbClr val="FFC000"/>
                </a:solidFill>
              </a:rPr>
              <a:t>heyecan</a:t>
            </a:r>
            <a:r>
              <a:rPr lang="tr-TR" sz="1400" dirty="0"/>
              <a:t> ve </a:t>
            </a:r>
            <a:r>
              <a:rPr lang="tr-TR" sz="1400" b="1" dirty="0">
                <a:solidFill>
                  <a:srgbClr val="FFC000"/>
                </a:solidFill>
              </a:rPr>
              <a:t>mutluluğu</a:t>
            </a:r>
            <a:r>
              <a:rPr lang="tr-TR" sz="1400" dirty="0"/>
              <a:t> anlatır. Bu hareket </a:t>
            </a:r>
            <a:r>
              <a:rPr lang="tr-TR" sz="1400" b="1" dirty="0">
                <a:solidFill>
                  <a:srgbClr val="FFC000"/>
                </a:solidFill>
              </a:rPr>
              <a:t>inanma duygularını </a:t>
            </a:r>
            <a:r>
              <a:rPr lang="tr-TR" sz="1400" dirty="0"/>
              <a:t>da belirtir.</a:t>
            </a:r>
          </a:p>
        </p:txBody>
      </p:sp>
      <p:sp>
        <p:nvSpPr>
          <p:cNvPr id="39" name="Dikdörtgen 38">
            <a:extLst>
              <a:ext uri="{FF2B5EF4-FFF2-40B4-BE49-F238E27FC236}">
                <a16:creationId xmlns:a16="http://schemas.microsoft.com/office/drawing/2014/main" id="{91A7538C-A769-4FFD-8BC2-6BCD14B16C05}"/>
              </a:ext>
            </a:extLst>
          </p:cNvPr>
          <p:cNvSpPr/>
          <p:nvPr/>
        </p:nvSpPr>
        <p:spPr>
          <a:xfrm>
            <a:off x="9167294" y="3092950"/>
            <a:ext cx="2641903" cy="98934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0" name="Dikdörtgen 39">
            <a:extLst>
              <a:ext uri="{FF2B5EF4-FFF2-40B4-BE49-F238E27FC236}">
                <a16:creationId xmlns:a16="http://schemas.microsoft.com/office/drawing/2014/main" id="{434CC7BA-5FBA-44B2-A7A0-59ACE19F04FE}"/>
              </a:ext>
            </a:extLst>
          </p:cNvPr>
          <p:cNvSpPr/>
          <p:nvPr/>
        </p:nvSpPr>
        <p:spPr>
          <a:xfrm>
            <a:off x="9167295" y="4198717"/>
            <a:ext cx="2641904" cy="160043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1" name="Dikdörtgen 40">
            <a:extLst>
              <a:ext uri="{FF2B5EF4-FFF2-40B4-BE49-F238E27FC236}">
                <a16:creationId xmlns:a16="http://schemas.microsoft.com/office/drawing/2014/main" id="{5DDD599D-B331-4237-BAA7-1CA3AFBFA985}"/>
              </a:ext>
            </a:extLst>
          </p:cNvPr>
          <p:cNvSpPr/>
          <p:nvPr/>
        </p:nvSpPr>
        <p:spPr>
          <a:xfrm>
            <a:off x="9167294" y="5906333"/>
            <a:ext cx="2641905" cy="89658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5" name="Metin kutusu 44">
            <a:extLst>
              <a:ext uri="{FF2B5EF4-FFF2-40B4-BE49-F238E27FC236}">
                <a16:creationId xmlns:a16="http://schemas.microsoft.com/office/drawing/2014/main" id="{D8DBC19F-A978-42A5-8FF3-B5DCDE39AFC2}"/>
              </a:ext>
            </a:extLst>
          </p:cNvPr>
          <p:cNvSpPr txBox="1"/>
          <p:nvPr/>
        </p:nvSpPr>
        <p:spPr>
          <a:xfrm>
            <a:off x="6172744" y="5057705"/>
            <a:ext cx="2603377" cy="1815882"/>
          </a:xfrm>
          <a:prstGeom prst="rect">
            <a:avLst/>
          </a:prstGeom>
          <a:noFill/>
          <a:ln w="28575">
            <a:noFill/>
          </a:ln>
        </p:spPr>
        <p:txBody>
          <a:bodyPr wrap="square" rtlCol="0">
            <a:spAutoFit/>
          </a:bodyPr>
          <a:lstStyle/>
          <a:p>
            <a:r>
              <a:rPr lang="tr-TR" sz="1400" dirty="0"/>
              <a:t>Avuç içinin </a:t>
            </a:r>
            <a:r>
              <a:rPr lang="tr-TR" sz="1400" b="1" dirty="0">
                <a:solidFill>
                  <a:srgbClr val="FFC000"/>
                </a:solidFill>
              </a:rPr>
              <a:t>dışa doğru çevrilerek itilmesi </a:t>
            </a:r>
            <a:r>
              <a:rPr lang="tr-TR" sz="1400" dirty="0"/>
              <a:t>tiksinme, iğrenme ve reddetme belirtileridir.</a:t>
            </a:r>
          </a:p>
          <a:p>
            <a:r>
              <a:rPr lang="tr-TR" sz="1400" dirty="0"/>
              <a:t>Avuçların birini </a:t>
            </a:r>
            <a:r>
              <a:rPr lang="tr-TR" sz="1400" b="1" dirty="0">
                <a:solidFill>
                  <a:srgbClr val="FFC000"/>
                </a:solidFill>
              </a:rPr>
              <a:t>diğeri üzerinde ovalama </a:t>
            </a:r>
            <a:r>
              <a:rPr lang="tr-TR" sz="1400" dirty="0"/>
              <a:t>neşe, sevinç ve memnuniyet belirtir.</a:t>
            </a:r>
          </a:p>
        </p:txBody>
      </p:sp>
    </p:spTree>
    <p:extLst>
      <p:ext uri="{BB962C8B-B14F-4D97-AF65-F5344CB8AC3E}">
        <p14:creationId xmlns:p14="http://schemas.microsoft.com/office/powerpoint/2010/main" val="3283501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1000"/>
                                        <p:tgtEl>
                                          <p:spTgt spid="19"/>
                                        </p:tgtEl>
                                      </p:cBhvr>
                                    </p:animEffect>
                                    <p:anim calcmode="lin" valueType="num">
                                      <p:cBhvr>
                                        <p:cTn id="11" dur="1000" fill="hold"/>
                                        <p:tgtEl>
                                          <p:spTgt spid="19"/>
                                        </p:tgtEl>
                                        <p:attrNameLst>
                                          <p:attrName>ppt_x</p:attrName>
                                        </p:attrNameLst>
                                      </p:cBhvr>
                                      <p:tavLst>
                                        <p:tav tm="0">
                                          <p:val>
                                            <p:strVal val="#ppt_x"/>
                                          </p:val>
                                        </p:tav>
                                        <p:tav tm="100000">
                                          <p:val>
                                            <p:strVal val="#ppt_x"/>
                                          </p:val>
                                        </p:tav>
                                      </p:tavLst>
                                    </p:anim>
                                    <p:anim calcmode="lin" valueType="num">
                                      <p:cBhvr>
                                        <p:cTn id="12" dur="1000" fill="hold"/>
                                        <p:tgtEl>
                                          <p:spTgt spid="19"/>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1000"/>
                                        <p:tgtEl>
                                          <p:spTgt spid="21"/>
                                        </p:tgtEl>
                                      </p:cBhvr>
                                    </p:animEffect>
                                    <p:anim calcmode="lin" valueType="num">
                                      <p:cBhvr>
                                        <p:cTn id="16" dur="1000" fill="hold"/>
                                        <p:tgtEl>
                                          <p:spTgt spid="21"/>
                                        </p:tgtEl>
                                        <p:attrNameLst>
                                          <p:attrName>ppt_x</p:attrName>
                                        </p:attrNameLst>
                                      </p:cBhvr>
                                      <p:tavLst>
                                        <p:tav tm="0">
                                          <p:val>
                                            <p:strVal val="#ppt_x"/>
                                          </p:val>
                                        </p:tav>
                                        <p:tav tm="100000">
                                          <p:val>
                                            <p:strVal val="#ppt_x"/>
                                          </p:val>
                                        </p:tav>
                                      </p:tavLst>
                                    </p:anim>
                                    <p:anim calcmode="lin" valueType="num">
                                      <p:cBhvr>
                                        <p:cTn id="1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par>
                                <p:cTn id="26" presetID="42"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par>
                                <p:cTn id="31" presetID="10"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500"/>
                                        <p:tgtEl>
                                          <p:spTgt spid="3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fade">
                                      <p:cBhvr>
                                        <p:cTn id="51" dur="500"/>
                                        <p:tgtEl>
                                          <p:spTgt spid="3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500"/>
                                        <p:tgtEl>
                                          <p:spTgt spid="3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500"/>
                                        <p:tgtEl>
                                          <p:spTgt spid="3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fade">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3" grpId="0" animBg="1"/>
      <p:bldP spid="2" grpId="0"/>
      <p:bldP spid="9" grpId="0"/>
      <p:bldP spid="24" grpId="0"/>
      <p:bldP spid="25" grpId="0"/>
      <p:bldP spid="27" grpId="0"/>
      <p:bldP spid="22" grpId="0"/>
      <p:bldP spid="16" grpId="0"/>
      <p:bldP spid="30" grpId="0"/>
      <p:bldP spid="32" grpId="0"/>
      <p:bldP spid="37" grpId="0"/>
      <p:bldP spid="38"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Başlık 1">
            <a:extLst>
              <a:ext uri="{FF2B5EF4-FFF2-40B4-BE49-F238E27FC236}">
                <a16:creationId xmlns:a16="http://schemas.microsoft.com/office/drawing/2014/main" id="{57D3A9D2-8A72-445A-9696-9C80F55C160D}"/>
              </a:ext>
            </a:extLst>
          </p:cNvPr>
          <p:cNvSpPr txBox="1">
            <a:spLocks/>
          </p:cNvSpPr>
          <p:nvPr/>
        </p:nvSpPr>
        <p:spPr>
          <a:xfrm>
            <a:off x="528195" y="810452"/>
            <a:ext cx="3526700" cy="247877"/>
          </a:xfrm>
          <a:prstGeom prst="rect">
            <a:avLst/>
          </a:prstGeom>
        </p:spPr>
        <p:txBody>
          <a:bodyPr vert="horz" lIns="91440" tIns="45720" rIns="91440" bIns="45720" rtlCol="0" anchor="t">
            <a:normAutofit fontScale="82500" lnSpcReduction="20000"/>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1400" b="1" dirty="0"/>
              <a:t>Ders 18 Beden Dili</a:t>
            </a:r>
          </a:p>
          <a:p>
            <a:endParaRPr lang="tr-TR" sz="1400" b="1" dirty="0"/>
          </a:p>
        </p:txBody>
      </p:sp>
      <p:sp>
        <p:nvSpPr>
          <p:cNvPr id="20" name="Alt Başlık 2">
            <a:extLst>
              <a:ext uri="{FF2B5EF4-FFF2-40B4-BE49-F238E27FC236}">
                <a16:creationId xmlns:a16="http://schemas.microsoft.com/office/drawing/2014/main" id="{8DAA9081-7818-4EEB-A356-C0F10D5C8A6B}"/>
              </a:ext>
            </a:extLst>
          </p:cNvPr>
          <p:cNvSpPr txBox="1">
            <a:spLocks/>
          </p:cNvSpPr>
          <p:nvPr/>
        </p:nvSpPr>
        <p:spPr>
          <a:xfrm>
            <a:off x="5047725" y="598779"/>
            <a:ext cx="2096549" cy="366683"/>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tr-TR" b="1"/>
              <a:t>Diksiyon Eğitimi</a:t>
            </a:r>
            <a:endParaRPr lang="tr-TR" b="1" dirty="0"/>
          </a:p>
        </p:txBody>
      </p:sp>
      <p:sp>
        <p:nvSpPr>
          <p:cNvPr id="21" name="Metin kutusu 20">
            <a:extLst>
              <a:ext uri="{FF2B5EF4-FFF2-40B4-BE49-F238E27FC236}">
                <a16:creationId xmlns:a16="http://schemas.microsoft.com/office/drawing/2014/main" id="{720A5E25-26D2-44CA-BC72-BF466E3D4F0F}"/>
              </a:ext>
            </a:extLst>
          </p:cNvPr>
          <p:cNvSpPr txBox="1"/>
          <p:nvPr/>
        </p:nvSpPr>
        <p:spPr>
          <a:xfrm>
            <a:off x="1091886" y="1281539"/>
            <a:ext cx="1428596" cy="369332"/>
          </a:xfrm>
          <a:prstGeom prst="rect">
            <a:avLst/>
          </a:prstGeom>
          <a:noFill/>
        </p:spPr>
        <p:txBody>
          <a:bodyPr wrap="none" rtlCol="0">
            <a:spAutoFit/>
          </a:bodyPr>
          <a:lstStyle/>
          <a:p>
            <a:r>
              <a:rPr lang="tr-TR" b="1" dirty="0">
                <a:solidFill>
                  <a:schemeClr val="accent1"/>
                </a:solidFill>
              </a:rPr>
              <a:t>Beden Dili?</a:t>
            </a:r>
          </a:p>
        </p:txBody>
      </p:sp>
      <p:sp>
        <p:nvSpPr>
          <p:cNvPr id="23" name="Ok: Sağ 22">
            <a:extLst>
              <a:ext uri="{FF2B5EF4-FFF2-40B4-BE49-F238E27FC236}">
                <a16:creationId xmlns:a16="http://schemas.microsoft.com/office/drawing/2014/main" id="{60D21990-87D8-4614-B132-2EC3D80DC13F}"/>
              </a:ext>
            </a:extLst>
          </p:cNvPr>
          <p:cNvSpPr/>
          <p:nvPr/>
        </p:nvSpPr>
        <p:spPr>
          <a:xfrm>
            <a:off x="285354" y="2073244"/>
            <a:ext cx="485681" cy="215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Metin kutusu 1">
            <a:extLst>
              <a:ext uri="{FF2B5EF4-FFF2-40B4-BE49-F238E27FC236}">
                <a16:creationId xmlns:a16="http://schemas.microsoft.com/office/drawing/2014/main" id="{D43CB19C-FD83-4382-AF28-70FF707C73AE}"/>
              </a:ext>
            </a:extLst>
          </p:cNvPr>
          <p:cNvSpPr txBox="1"/>
          <p:nvPr/>
        </p:nvSpPr>
        <p:spPr>
          <a:xfrm>
            <a:off x="881001" y="2012751"/>
            <a:ext cx="10921068" cy="584775"/>
          </a:xfrm>
          <a:prstGeom prst="rect">
            <a:avLst/>
          </a:prstGeom>
          <a:noFill/>
          <a:ln w="28575">
            <a:noFill/>
          </a:ln>
        </p:spPr>
        <p:txBody>
          <a:bodyPr wrap="square" rtlCol="0">
            <a:spAutoFit/>
          </a:bodyPr>
          <a:lstStyle/>
          <a:p>
            <a:r>
              <a:rPr lang="tr-TR" sz="1600" dirty="0"/>
              <a:t>Ellerin yumruk yapılarak gerçekleştirilen çeşitli hareketler çok değişik anlamlar içerir. </a:t>
            </a:r>
          </a:p>
          <a:p>
            <a:endParaRPr lang="tr-TR" sz="1600" dirty="0"/>
          </a:p>
        </p:txBody>
      </p:sp>
      <p:sp>
        <p:nvSpPr>
          <p:cNvPr id="9" name="Metin kutusu 8">
            <a:extLst>
              <a:ext uri="{FF2B5EF4-FFF2-40B4-BE49-F238E27FC236}">
                <a16:creationId xmlns:a16="http://schemas.microsoft.com/office/drawing/2014/main" id="{A31B4000-752E-4C7C-AAF5-DE360E91D83B}"/>
              </a:ext>
            </a:extLst>
          </p:cNvPr>
          <p:cNvSpPr txBox="1"/>
          <p:nvPr/>
        </p:nvSpPr>
        <p:spPr>
          <a:xfrm>
            <a:off x="1374316" y="1650871"/>
            <a:ext cx="2430474" cy="307777"/>
          </a:xfrm>
          <a:prstGeom prst="rect">
            <a:avLst/>
          </a:prstGeom>
          <a:noFill/>
        </p:spPr>
        <p:txBody>
          <a:bodyPr wrap="none" rtlCol="0">
            <a:spAutoFit/>
          </a:bodyPr>
          <a:lstStyle/>
          <a:p>
            <a:r>
              <a:rPr lang="tr-TR" sz="1400" b="1" dirty="0">
                <a:solidFill>
                  <a:schemeClr val="accent1"/>
                </a:solidFill>
              </a:rPr>
              <a:t>Eller Kollar ve Parmaklar ?</a:t>
            </a:r>
          </a:p>
        </p:txBody>
      </p:sp>
      <p:sp>
        <p:nvSpPr>
          <p:cNvPr id="24" name="Metin kutusu 23">
            <a:extLst>
              <a:ext uri="{FF2B5EF4-FFF2-40B4-BE49-F238E27FC236}">
                <a16:creationId xmlns:a16="http://schemas.microsoft.com/office/drawing/2014/main" id="{7E6CFEF6-E4ED-4CB0-ADB1-7E017C004976}"/>
              </a:ext>
            </a:extLst>
          </p:cNvPr>
          <p:cNvSpPr txBox="1"/>
          <p:nvPr/>
        </p:nvSpPr>
        <p:spPr>
          <a:xfrm>
            <a:off x="263723" y="3080456"/>
            <a:ext cx="2375470" cy="1384995"/>
          </a:xfrm>
          <a:prstGeom prst="rect">
            <a:avLst/>
          </a:prstGeom>
          <a:noFill/>
          <a:ln w="28575">
            <a:noFill/>
          </a:ln>
        </p:spPr>
        <p:txBody>
          <a:bodyPr wrap="square" rtlCol="0">
            <a:spAutoFit/>
          </a:bodyPr>
          <a:lstStyle/>
          <a:p>
            <a:r>
              <a:rPr lang="tr-TR" sz="1400" dirty="0"/>
              <a:t>Yumruk yapılmış bir elin havaya kalkması gücü ifade eder. Bu hareket kararlılık ile birlikte başarı kavramının, mücadele azminin ifadesidir.</a:t>
            </a:r>
            <a:endParaRPr lang="tr-TR" sz="1400" b="1" dirty="0">
              <a:solidFill>
                <a:srgbClr val="FFC000"/>
              </a:solidFill>
            </a:endParaRPr>
          </a:p>
        </p:txBody>
      </p:sp>
      <p:sp>
        <p:nvSpPr>
          <p:cNvPr id="25" name="Metin kutusu 24">
            <a:extLst>
              <a:ext uri="{FF2B5EF4-FFF2-40B4-BE49-F238E27FC236}">
                <a16:creationId xmlns:a16="http://schemas.microsoft.com/office/drawing/2014/main" id="{3CEEC23A-3838-4F9D-92A2-5E043AFA77F0}"/>
              </a:ext>
            </a:extLst>
          </p:cNvPr>
          <p:cNvSpPr txBox="1"/>
          <p:nvPr/>
        </p:nvSpPr>
        <p:spPr>
          <a:xfrm>
            <a:off x="9151137" y="3057742"/>
            <a:ext cx="2809400" cy="2246769"/>
          </a:xfrm>
          <a:prstGeom prst="rect">
            <a:avLst/>
          </a:prstGeom>
          <a:noFill/>
          <a:ln w="28575">
            <a:noFill/>
          </a:ln>
        </p:spPr>
        <p:txBody>
          <a:bodyPr wrap="square" rtlCol="0">
            <a:spAutoFit/>
          </a:bodyPr>
          <a:lstStyle/>
          <a:p>
            <a:r>
              <a:rPr lang="tr-TR" sz="1400" dirty="0"/>
              <a:t>Ellerin bedenin arkasında kavuşturulması gücü, otoriteyi, üstünlüğü ve güveni simgeler. Ancak bir el diğerini bileğin üstünden kavramışsa, bu yaşanan bir gerginlik sonucu kendini kontrol etme ihtiyacından kaynaklanmaktır. Kızgınlık arttıkça el, bileği daha yukardan kavrar.</a:t>
            </a:r>
          </a:p>
        </p:txBody>
      </p:sp>
      <p:sp>
        <p:nvSpPr>
          <p:cNvPr id="27" name="Metin kutusu 26">
            <a:extLst>
              <a:ext uri="{FF2B5EF4-FFF2-40B4-BE49-F238E27FC236}">
                <a16:creationId xmlns:a16="http://schemas.microsoft.com/office/drawing/2014/main" id="{86AD9EF5-BB45-4A71-BA0D-19CE7F76530F}"/>
              </a:ext>
            </a:extLst>
          </p:cNvPr>
          <p:cNvSpPr txBox="1"/>
          <p:nvPr/>
        </p:nvSpPr>
        <p:spPr>
          <a:xfrm>
            <a:off x="3214476" y="4556153"/>
            <a:ext cx="2993370" cy="2246769"/>
          </a:xfrm>
          <a:prstGeom prst="rect">
            <a:avLst/>
          </a:prstGeom>
          <a:noFill/>
          <a:ln w="28575">
            <a:noFill/>
          </a:ln>
        </p:spPr>
        <p:txBody>
          <a:bodyPr wrap="square" rtlCol="0">
            <a:spAutoFit/>
          </a:bodyPr>
          <a:lstStyle/>
          <a:p>
            <a:r>
              <a:rPr lang="tr-TR" sz="1400" dirty="0"/>
              <a:t>Elin sıkılarak işaret parmağının ileriye uzanması bazen tehdit bazen de otorite göstergesidir. Birilerini ya da bir yeri işaret etmek ya da susmak gerektiğini belirtmek içinde bu hareket yapılır. Kişilerin birilerini suçlamak içinde işaret parmağını kullanır. Ancak bunu yaparken diğer üç parmağımızda kendimi gösterir.</a:t>
            </a:r>
            <a:endParaRPr lang="tr-TR" sz="1400" b="1" dirty="0">
              <a:solidFill>
                <a:srgbClr val="FFC000"/>
              </a:solidFill>
            </a:endParaRPr>
          </a:p>
        </p:txBody>
      </p:sp>
      <p:sp>
        <p:nvSpPr>
          <p:cNvPr id="3" name="Dikdörtgen 2">
            <a:extLst>
              <a:ext uri="{FF2B5EF4-FFF2-40B4-BE49-F238E27FC236}">
                <a16:creationId xmlns:a16="http://schemas.microsoft.com/office/drawing/2014/main" id="{D7A238E4-772A-439E-BB5F-8211C4A91884}"/>
              </a:ext>
            </a:extLst>
          </p:cNvPr>
          <p:cNvSpPr/>
          <p:nvPr/>
        </p:nvSpPr>
        <p:spPr>
          <a:xfrm>
            <a:off x="238351" y="3094218"/>
            <a:ext cx="2439844" cy="1371233"/>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Metin kutusu 15">
            <a:extLst>
              <a:ext uri="{FF2B5EF4-FFF2-40B4-BE49-F238E27FC236}">
                <a16:creationId xmlns:a16="http://schemas.microsoft.com/office/drawing/2014/main" id="{1937D697-57E8-4EBC-8C9B-0F39FA45E0D9}"/>
              </a:ext>
            </a:extLst>
          </p:cNvPr>
          <p:cNvSpPr txBox="1"/>
          <p:nvPr/>
        </p:nvSpPr>
        <p:spPr>
          <a:xfrm>
            <a:off x="170158" y="4521338"/>
            <a:ext cx="2603377" cy="1384995"/>
          </a:xfrm>
          <a:prstGeom prst="rect">
            <a:avLst/>
          </a:prstGeom>
          <a:noFill/>
          <a:ln w="28575">
            <a:noFill/>
          </a:ln>
        </p:spPr>
        <p:txBody>
          <a:bodyPr wrap="square" rtlCol="0">
            <a:spAutoFit/>
          </a:bodyPr>
          <a:lstStyle/>
          <a:p>
            <a:r>
              <a:rPr lang="tr-TR" sz="1400" dirty="0"/>
              <a:t>Yumruk tehdit edici bir öge olarak da kullanılır. Yumruğu masaya vurmak kabalık ve duruma hakim olamamanın göstergesidir. Gözü korkutmak için yapılır.</a:t>
            </a:r>
          </a:p>
        </p:txBody>
      </p:sp>
      <p:sp>
        <p:nvSpPr>
          <p:cNvPr id="26" name="Dikdörtgen 25">
            <a:extLst>
              <a:ext uri="{FF2B5EF4-FFF2-40B4-BE49-F238E27FC236}">
                <a16:creationId xmlns:a16="http://schemas.microsoft.com/office/drawing/2014/main" id="{AD77E055-F6EA-49C5-9FC6-FCA3842CEF2C}"/>
              </a:ext>
            </a:extLst>
          </p:cNvPr>
          <p:cNvSpPr/>
          <p:nvPr/>
        </p:nvSpPr>
        <p:spPr>
          <a:xfrm>
            <a:off x="234078" y="4530045"/>
            <a:ext cx="2448390" cy="136677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Dikdörtgen 27">
            <a:extLst>
              <a:ext uri="{FF2B5EF4-FFF2-40B4-BE49-F238E27FC236}">
                <a16:creationId xmlns:a16="http://schemas.microsoft.com/office/drawing/2014/main" id="{B0D302D0-43BC-4A0B-8973-07A4C6BDB84A}"/>
              </a:ext>
            </a:extLst>
          </p:cNvPr>
          <p:cNvSpPr/>
          <p:nvPr/>
        </p:nvSpPr>
        <p:spPr>
          <a:xfrm>
            <a:off x="9190139" y="5388240"/>
            <a:ext cx="2767783" cy="141468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Metin kutusu 29">
            <a:extLst>
              <a:ext uri="{FF2B5EF4-FFF2-40B4-BE49-F238E27FC236}">
                <a16:creationId xmlns:a16="http://schemas.microsoft.com/office/drawing/2014/main" id="{0AA19620-B1E0-4EE6-8204-A467BAF4E6D1}"/>
              </a:ext>
            </a:extLst>
          </p:cNvPr>
          <p:cNvSpPr txBox="1"/>
          <p:nvPr/>
        </p:nvSpPr>
        <p:spPr>
          <a:xfrm>
            <a:off x="170158" y="5704036"/>
            <a:ext cx="2603377" cy="1169551"/>
          </a:xfrm>
          <a:prstGeom prst="rect">
            <a:avLst/>
          </a:prstGeom>
          <a:noFill/>
          <a:ln w="28575">
            <a:noFill/>
          </a:ln>
        </p:spPr>
        <p:txBody>
          <a:bodyPr wrap="square" rtlCol="0">
            <a:spAutoFit/>
          </a:bodyPr>
          <a:lstStyle/>
          <a:p>
            <a:endParaRPr lang="tr-TR" sz="1400" dirty="0"/>
          </a:p>
          <a:p>
            <a:r>
              <a:rPr lang="tr-TR" sz="1400" dirty="0"/>
              <a:t>Parmak uçlarını birbirine değdirerek işaret vermek, küçümseme ve azlığı ifade eder.</a:t>
            </a:r>
            <a:endParaRPr lang="tr-TR" sz="1400" b="1" dirty="0">
              <a:solidFill>
                <a:srgbClr val="FFC000"/>
              </a:solidFill>
            </a:endParaRPr>
          </a:p>
        </p:txBody>
      </p:sp>
      <p:sp>
        <p:nvSpPr>
          <p:cNvPr id="31" name="Dikdörtgen 30">
            <a:extLst>
              <a:ext uri="{FF2B5EF4-FFF2-40B4-BE49-F238E27FC236}">
                <a16:creationId xmlns:a16="http://schemas.microsoft.com/office/drawing/2014/main" id="{E59C8B0E-0B9B-4444-A4BA-1B08D9490F7F}"/>
              </a:ext>
            </a:extLst>
          </p:cNvPr>
          <p:cNvSpPr/>
          <p:nvPr/>
        </p:nvSpPr>
        <p:spPr>
          <a:xfrm>
            <a:off x="3256252" y="4530044"/>
            <a:ext cx="2821151" cy="2272877"/>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5" name="Dikdörtgen 34">
            <a:extLst>
              <a:ext uri="{FF2B5EF4-FFF2-40B4-BE49-F238E27FC236}">
                <a16:creationId xmlns:a16="http://schemas.microsoft.com/office/drawing/2014/main" id="{AB02E8B3-61CA-4783-96A1-8928FAB829D4}"/>
              </a:ext>
            </a:extLst>
          </p:cNvPr>
          <p:cNvSpPr/>
          <p:nvPr/>
        </p:nvSpPr>
        <p:spPr>
          <a:xfrm>
            <a:off x="9190139" y="3080456"/>
            <a:ext cx="2770398" cy="222405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Dikdörtgen 28">
            <a:extLst>
              <a:ext uri="{FF2B5EF4-FFF2-40B4-BE49-F238E27FC236}">
                <a16:creationId xmlns:a16="http://schemas.microsoft.com/office/drawing/2014/main" id="{6E60DA3E-0846-46CA-80AD-B3D900E844BB}"/>
              </a:ext>
            </a:extLst>
          </p:cNvPr>
          <p:cNvSpPr/>
          <p:nvPr/>
        </p:nvSpPr>
        <p:spPr>
          <a:xfrm>
            <a:off x="234078" y="5952240"/>
            <a:ext cx="2448390" cy="850682"/>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3" name="Metin kutusu 42">
            <a:extLst>
              <a:ext uri="{FF2B5EF4-FFF2-40B4-BE49-F238E27FC236}">
                <a16:creationId xmlns:a16="http://schemas.microsoft.com/office/drawing/2014/main" id="{51E8EA53-3BF4-4687-90BC-66D456A0C231}"/>
              </a:ext>
            </a:extLst>
          </p:cNvPr>
          <p:cNvSpPr txBox="1"/>
          <p:nvPr/>
        </p:nvSpPr>
        <p:spPr>
          <a:xfrm>
            <a:off x="9151137" y="5398501"/>
            <a:ext cx="2806785" cy="1384995"/>
          </a:xfrm>
          <a:prstGeom prst="rect">
            <a:avLst/>
          </a:prstGeom>
          <a:noFill/>
          <a:ln w="28575">
            <a:noFill/>
          </a:ln>
        </p:spPr>
        <p:txBody>
          <a:bodyPr wrap="square" rtlCol="0">
            <a:spAutoFit/>
          </a:bodyPr>
          <a:lstStyle/>
          <a:p>
            <a:r>
              <a:rPr lang="tr-TR" sz="1400" dirty="0"/>
              <a:t>Konuşma sırasında konuya hassasiyet kazandırmak için baş parmak ile işaret parmağı ya da baş parmak ile diğer parmak uçları birbirine tutunur.</a:t>
            </a:r>
          </a:p>
        </p:txBody>
      </p:sp>
      <p:pic>
        <p:nvPicPr>
          <p:cNvPr id="10" name="Resim 9">
            <a:extLst>
              <a:ext uri="{FF2B5EF4-FFF2-40B4-BE49-F238E27FC236}">
                <a16:creationId xmlns:a16="http://schemas.microsoft.com/office/drawing/2014/main" id="{D709EC1E-15E7-43EE-A470-181E689433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7455" y="1698770"/>
            <a:ext cx="3344953" cy="4036074"/>
          </a:xfrm>
          <a:prstGeom prst="rect">
            <a:avLst/>
          </a:prstGeom>
        </p:spPr>
      </p:pic>
      <p:sp>
        <p:nvSpPr>
          <p:cNvPr id="44" name="Ok: Sağ 43">
            <a:extLst>
              <a:ext uri="{FF2B5EF4-FFF2-40B4-BE49-F238E27FC236}">
                <a16:creationId xmlns:a16="http://schemas.microsoft.com/office/drawing/2014/main" id="{D4395075-7B06-4FE9-B737-BB661562AC6D}"/>
              </a:ext>
            </a:extLst>
          </p:cNvPr>
          <p:cNvSpPr/>
          <p:nvPr/>
        </p:nvSpPr>
        <p:spPr>
          <a:xfrm rot="5400000">
            <a:off x="4374812" y="4055669"/>
            <a:ext cx="485681" cy="215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2" name="Resim 11">
            <a:extLst>
              <a:ext uri="{FF2B5EF4-FFF2-40B4-BE49-F238E27FC236}">
                <a16:creationId xmlns:a16="http://schemas.microsoft.com/office/drawing/2014/main" id="{D146E501-FAA4-4896-8170-D64AE37ED4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2896" y="2563309"/>
            <a:ext cx="3893881" cy="5191842"/>
          </a:xfrm>
          <a:prstGeom prst="rect">
            <a:avLst/>
          </a:prstGeom>
        </p:spPr>
      </p:pic>
      <p:sp>
        <p:nvSpPr>
          <p:cNvPr id="46" name="Ok: Sağ 45">
            <a:extLst>
              <a:ext uri="{FF2B5EF4-FFF2-40B4-BE49-F238E27FC236}">
                <a16:creationId xmlns:a16="http://schemas.microsoft.com/office/drawing/2014/main" id="{2D572671-227D-4B33-BF65-F99012149BF6}"/>
              </a:ext>
            </a:extLst>
          </p:cNvPr>
          <p:cNvSpPr/>
          <p:nvPr/>
        </p:nvSpPr>
        <p:spPr>
          <a:xfrm>
            <a:off x="8138862" y="3213556"/>
            <a:ext cx="921248" cy="215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23170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1000"/>
                                        <p:tgtEl>
                                          <p:spTgt spid="19"/>
                                        </p:tgtEl>
                                      </p:cBhvr>
                                    </p:animEffect>
                                    <p:anim calcmode="lin" valueType="num">
                                      <p:cBhvr>
                                        <p:cTn id="11" dur="1000" fill="hold"/>
                                        <p:tgtEl>
                                          <p:spTgt spid="19"/>
                                        </p:tgtEl>
                                        <p:attrNameLst>
                                          <p:attrName>ppt_x</p:attrName>
                                        </p:attrNameLst>
                                      </p:cBhvr>
                                      <p:tavLst>
                                        <p:tav tm="0">
                                          <p:val>
                                            <p:strVal val="#ppt_x"/>
                                          </p:val>
                                        </p:tav>
                                        <p:tav tm="100000">
                                          <p:val>
                                            <p:strVal val="#ppt_x"/>
                                          </p:val>
                                        </p:tav>
                                      </p:tavLst>
                                    </p:anim>
                                    <p:anim calcmode="lin" valueType="num">
                                      <p:cBhvr>
                                        <p:cTn id="12" dur="1000" fill="hold"/>
                                        <p:tgtEl>
                                          <p:spTgt spid="19"/>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1000"/>
                                        <p:tgtEl>
                                          <p:spTgt spid="21"/>
                                        </p:tgtEl>
                                      </p:cBhvr>
                                    </p:animEffect>
                                    <p:anim calcmode="lin" valueType="num">
                                      <p:cBhvr>
                                        <p:cTn id="16" dur="1000" fill="hold"/>
                                        <p:tgtEl>
                                          <p:spTgt spid="21"/>
                                        </p:tgtEl>
                                        <p:attrNameLst>
                                          <p:attrName>ppt_x</p:attrName>
                                        </p:attrNameLst>
                                      </p:cBhvr>
                                      <p:tavLst>
                                        <p:tav tm="0">
                                          <p:val>
                                            <p:strVal val="#ppt_x"/>
                                          </p:val>
                                        </p:tav>
                                        <p:tav tm="100000">
                                          <p:val>
                                            <p:strVal val="#ppt_x"/>
                                          </p:val>
                                        </p:tav>
                                      </p:tavLst>
                                    </p:anim>
                                    <p:anim calcmode="lin" valueType="num">
                                      <p:cBhvr>
                                        <p:cTn id="1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par>
                                <p:cTn id="26" presetID="42"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par>
                                <p:cTn id="31" presetID="10"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500"/>
                                        <p:tgtEl>
                                          <p:spTgt spid="3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500"/>
                                        <p:tgtEl>
                                          <p:spTgt spid="43"/>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wipe(down)">
                                      <p:cBhvr>
                                        <p:cTn id="53" dur="500"/>
                                        <p:tgtEl>
                                          <p:spTgt spid="44"/>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wipe(down)">
                                      <p:cBhvr>
                                        <p:cTn id="5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3" grpId="0" animBg="1"/>
      <p:bldP spid="2" grpId="0"/>
      <p:bldP spid="9" grpId="0"/>
      <p:bldP spid="24" grpId="0"/>
      <p:bldP spid="25" grpId="0"/>
      <p:bldP spid="27" grpId="0"/>
      <p:bldP spid="16" grpId="0"/>
      <p:bldP spid="30" grpId="0"/>
      <p:bldP spid="43" grpId="0"/>
      <p:bldP spid="44" grpId="0" animBg="1"/>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Başlık 1">
            <a:extLst>
              <a:ext uri="{FF2B5EF4-FFF2-40B4-BE49-F238E27FC236}">
                <a16:creationId xmlns:a16="http://schemas.microsoft.com/office/drawing/2014/main" id="{57D3A9D2-8A72-445A-9696-9C80F55C160D}"/>
              </a:ext>
            </a:extLst>
          </p:cNvPr>
          <p:cNvSpPr txBox="1">
            <a:spLocks/>
          </p:cNvSpPr>
          <p:nvPr/>
        </p:nvSpPr>
        <p:spPr>
          <a:xfrm>
            <a:off x="528195" y="810452"/>
            <a:ext cx="3526700" cy="247877"/>
          </a:xfrm>
          <a:prstGeom prst="rect">
            <a:avLst/>
          </a:prstGeom>
        </p:spPr>
        <p:txBody>
          <a:bodyPr vert="horz" lIns="91440" tIns="45720" rIns="91440" bIns="45720" rtlCol="0" anchor="t">
            <a:normAutofit fontScale="82500" lnSpcReduction="20000"/>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1400" b="1" dirty="0"/>
              <a:t>Ders 18 Beden Dili</a:t>
            </a:r>
          </a:p>
          <a:p>
            <a:endParaRPr lang="tr-TR" sz="1400" b="1" dirty="0"/>
          </a:p>
        </p:txBody>
      </p:sp>
      <p:sp>
        <p:nvSpPr>
          <p:cNvPr id="20" name="Alt Başlık 2">
            <a:extLst>
              <a:ext uri="{FF2B5EF4-FFF2-40B4-BE49-F238E27FC236}">
                <a16:creationId xmlns:a16="http://schemas.microsoft.com/office/drawing/2014/main" id="{8DAA9081-7818-4EEB-A356-C0F10D5C8A6B}"/>
              </a:ext>
            </a:extLst>
          </p:cNvPr>
          <p:cNvSpPr txBox="1">
            <a:spLocks/>
          </p:cNvSpPr>
          <p:nvPr/>
        </p:nvSpPr>
        <p:spPr>
          <a:xfrm>
            <a:off x="5047725" y="598779"/>
            <a:ext cx="2096549" cy="366683"/>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tr-TR" b="1"/>
              <a:t>Diksiyon Eğitimi</a:t>
            </a:r>
            <a:endParaRPr lang="tr-TR" b="1" dirty="0"/>
          </a:p>
        </p:txBody>
      </p:sp>
      <p:sp>
        <p:nvSpPr>
          <p:cNvPr id="21" name="Metin kutusu 20">
            <a:extLst>
              <a:ext uri="{FF2B5EF4-FFF2-40B4-BE49-F238E27FC236}">
                <a16:creationId xmlns:a16="http://schemas.microsoft.com/office/drawing/2014/main" id="{720A5E25-26D2-44CA-BC72-BF466E3D4F0F}"/>
              </a:ext>
            </a:extLst>
          </p:cNvPr>
          <p:cNvSpPr txBox="1"/>
          <p:nvPr/>
        </p:nvSpPr>
        <p:spPr>
          <a:xfrm>
            <a:off x="1091886" y="1281539"/>
            <a:ext cx="1428596" cy="369332"/>
          </a:xfrm>
          <a:prstGeom prst="rect">
            <a:avLst/>
          </a:prstGeom>
          <a:noFill/>
        </p:spPr>
        <p:txBody>
          <a:bodyPr wrap="none" rtlCol="0">
            <a:spAutoFit/>
          </a:bodyPr>
          <a:lstStyle/>
          <a:p>
            <a:r>
              <a:rPr lang="tr-TR" b="1" dirty="0">
                <a:solidFill>
                  <a:schemeClr val="accent1"/>
                </a:solidFill>
              </a:rPr>
              <a:t>Beden Dili?</a:t>
            </a:r>
          </a:p>
        </p:txBody>
      </p:sp>
      <p:sp>
        <p:nvSpPr>
          <p:cNvPr id="9" name="Metin kutusu 8">
            <a:extLst>
              <a:ext uri="{FF2B5EF4-FFF2-40B4-BE49-F238E27FC236}">
                <a16:creationId xmlns:a16="http://schemas.microsoft.com/office/drawing/2014/main" id="{A31B4000-752E-4C7C-AAF5-DE360E91D83B}"/>
              </a:ext>
            </a:extLst>
          </p:cNvPr>
          <p:cNvSpPr txBox="1"/>
          <p:nvPr/>
        </p:nvSpPr>
        <p:spPr>
          <a:xfrm>
            <a:off x="1374316" y="1650871"/>
            <a:ext cx="2430474" cy="307777"/>
          </a:xfrm>
          <a:prstGeom prst="rect">
            <a:avLst/>
          </a:prstGeom>
          <a:noFill/>
        </p:spPr>
        <p:txBody>
          <a:bodyPr wrap="none" rtlCol="0">
            <a:spAutoFit/>
          </a:bodyPr>
          <a:lstStyle/>
          <a:p>
            <a:r>
              <a:rPr lang="tr-TR" sz="1400" b="1" dirty="0">
                <a:solidFill>
                  <a:schemeClr val="accent1"/>
                </a:solidFill>
              </a:rPr>
              <a:t>Eller Kollar ve Parmaklar ?</a:t>
            </a:r>
          </a:p>
        </p:txBody>
      </p:sp>
      <p:sp>
        <p:nvSpPr>
          <p:cNvPr id="24" name="Metin kutusu 23">
            <a:extLst>
              <a:ext uri="{FF2B5EF4-FFF2-40B4-BE49-F238E27FC236}">
                <a16:creationId xmlns:a16="http://schemas.microsoft.com/office/drawing/2014/main" id="{7E6CFEF6-E4ED-4CB0-ADB1-7E017C004976}"/>
              </a:ext>
            </a:extLst>
          </p:cNvPr>
          <p:cNvSpPr txBox="1"/>
          <p:nvPr/>
        </p:nvSpPr>
        <p:spPr>
          <a:xfrm>
            <a:off x="207293" y="2035070"/>
            <a:ext cx="2955356" cy="2031325"/>
          </a:xfrm>
          <a:prstGeom prst="rect">
            <a:avLst/>
          </a:prstGeom>
          <a:noFill/>
          <a:ln w="28575">
            <a:noFill/>
          </a:ln>
        </p:spPr>
        <p:txBody>
          <a:bodyPr wrap="square" rtlCol="0">
            <a:spAutoFit/>
          </a:bodyPr>
          <a:lstStyle/>
          <a:p>
            <a:r>
              <a:rPr lang="tr-TR" sz="1400" dirty="0"/>
              <a:t>Ellerin bedenin önünde göğsümüzün üzerinde kavuşturulması insanın kendini koruma içgüdüsünün sonucudur. </a:t>
            </a:r>
          </a:p>
          <a:p>
            <a:r>
              <a:rPr lang="tr-TR" sz="1400" dirty="0"/>
              <a:t>Güvene ihtiyaç duyulduğunda ya da gergin olunduğunda kendimize temas ederek rahatlar ve gevşeriz.</a:t>
            </a:r>
          </a:p>
        </p:txBody>
      </p:sp>
      <p:sp>
        <p:nvSpPr>
          <p:cNvPr id="27" name="Metin kutusu 26">
            <a:extLst>
              <a:ext uri="{FF2B5EF4-FFF2-40B4-BE49-F238E27FC236}">
                <a16:creationId xmlns:a16="http://schemas.microsoft.com/office/drawing/2014/main" id="{86AD9EF5-BB45-4A71-BA0D-19CE7F76530F}"/>
              </a:ext>
            </a:extLst>
          </p:cNvPr>
          <p:cNvSpPr txBox="1"/>
          <p:nvPr/>
        </p:nvSpPr>
        <p:spPr>
          <a:xfrm>
            <a:off x="4403463" y="2055304"/>
            <a:ext cx="3254136" cy="2031325"/>
          </a:xfrm>
          <a:prstGeom prst="rect">
            <a:avLst/>
          </a:prstGeom>
          <a:noFill/>
          <a:ln w="28575">
            <a:noFill/>
          </a:ln>
        </p:spPr>
        <p:txBody>
          <a:bodyPr wrap="square" rtlCol="0">
            <a:spAutoFit/>
          </a:bodyPr>
          <a:lstStyle/>
          <a:p>
            <a:r>
              <a:rPr lang="tr-TR" sz="1400" dirty="0"/>
              <a:t>İnsan ilişkilerinde ellerin en önemli işlevlerinden biri de tokalaşmaktır. Tokalaşmak insanların birbirlerine temas ederek gerçekleştirdikleri en sık yapılan harekettir. Tokalaşmanın beden dilinde değişik anlamları vardır. Bu konuda en önemli üç mesaj vardır: Üstünlük, boyun eğme, eşitlik.</a:t>
            </a:r>
            <a:endParaRPr lang="tr-TR" sz="1400" b="1" dirty="0">
              <a:solidFill>
                <a:srgbClr val="FFC000"/>
              </a:solidFill>
            </a:endParaRPr>
          </a:p>
        </p:txBody>
      </p:sp>
      <p:sp>
        <p:nvSpPr>
          <p:cNvPr id="3" name="Dikdörtgen 2">
            <a:extLst>
              <a:ext uri="{FF2B5EF4-FFF2-40B4-BE49-F238E27FC236}">
                <a16:creationId xmlns:a16="http://schemas.microsoft.com/office/drawing/2014/main" id="{D7A238E4-772A-439E-BB5F-8211C4A91884}"/>
              </a:ext>
            </a:extLst>
          </p:cNvPr>
          <p:cNvSpPr/>
          <p:nvPr/>
        </p:nvSpPr>
        <p:spPr>
          <a:xfrm>
            <a:off x="238350" y="2055304"/>
            <a:ext cx="2924299" cy="201109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Metin kutusu 15">
            <a:extLst>
              <a:ext uri="{FF2B5EF4-FFF2-40B4-BE49-F238E27FC236}">
                <a16:creationId xmlns:a16="http://schemas.microsoft.com/office/drawing/2014/main" id="{1937D697-57E8-4EBC-8C9B-0F39FA45E0D9}"/>
              </a:ext>
            </a:extLst>
          </p:cNvPr>
          <p:cNvSpPr txBox="1"/>
          <p:nvPr/>
        </p:nvSpPr>
        <p:spPr>
          <a:xfrm>
            <a:off x="182251" y="4130812"/>
            <a:ext cx="2980398" cy="1169551"/>
          </a:xfrm>
          <a:prstGeom prst="rect">
            <a:avLst/>
          </a:prstGeom>
          <a:noFill/>
          <a:ln w="28575">
            <a:noFill/>
          </a:ln>
        </p:spPr>
        <p:txBody>
          <a:bodyPr wrap="square" rtlCol="0">
            <a:spAutoFit/>
          </a:bodyPr>
          <a:lstStyle/>
          <a:p>
            <a:r>
              <a:rPr lang="tr-TR" sz="1400" dirty="0"/>
              <a:t>Kendini rahatlatmanın ve gevşemenin (özellikle erkekler için) bir diğer yolu da elleri ceplere sokmak veya kollarımızla bedenimizi sarmaktır.</a:t>
            </a:r>
          </a:p>
        </p:txBody>
      </p:sp>
      <p:sp>
        <p:nvSpPr>
          <p:cNvPr id="26" name="Dikdörtgen 25">
            <a:extLst>
              <a:ext uri="{FF2B5EF4-FFF2-40B4-BE49-F238E27FC236}">
                <a16:creationId xmlns:a16="http://schemas.microsoft.com/office/drawing/2014/main" id="{AD77E055-F6EA-49C5-9FC6-FCA3842CEF2C}"/>
              </a:ext>
            </a:extLst>
          </p:cNvPr>
          <p:cNvSpPr/>
          <p:nvPr/>
        </p:nvSpPr>
        <p:spPr>
          <a:xfrm>
            <a:off x="238350" y="4142817"/>
            <a:ext cx="2924299" cy="116955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Metin kutusu 29">
            <a:extLst>
              <a:ext uri="{FF2B5EF4-FFF2-40B4-BE49-F238E27FC236}">
                <a16:creationId xmlns:a16="http://schemas.microsoft.com/office/drawing/2014/main" id="{0AA19620-B1E0-4EE6-8204-A467BAF4E6D1}"/>
              </a:ext>
            </a:extLst>
          </p:cNvPr>
          <p:cNvSpPr txBox="1"/>
          <p:nvPr/>
        </p:nvSpPr>
        <p:spPr>
          <a:xfrm>
            <a:off x="196969" y="5386496"/>
            <a:ext cx="2946816" cy="1384995"/>
          </a:xfrm>
          <a:prstGeom prst="rect">
            <a:avLst/>
          </a:prstGeom>
          <a:noFill/>
          <a:ln w="28575">
            <a:noFill/>
          </a:ln>
        </p:spPr>
        <p:txBody>
          <a:bodyPr wrap="square" rtlCol="0">
            <a:spAutoFit/>
          </a:bodyPr>
          <a:lstStyle/>
          <a:p>
            <a:r>
              <a:rPr lang="tr-TR" sz="1400" dirty="0"/>
              <a:t>Gerginlikleri azaltmanın en iyi yollarından birisi ellerimizle vücudun çeşitli yerlerine temas etmektir. Çeneye, yanağa ya da şakağa yaslanmak rahatlamanın iyi bir yoludur.</a:t>
            </a:r>
            <a:endParaRPr lang="tr-TR" sz="1400" b="1" dirty="0">
              <a:solidFill>
                <a:srgbClr val="FFC000"/>
              </a:solidFill>
            </a:endParaRPr>
          </a:p>
        </p:txBody>
      </p:sp>
      <p:sp>
        <p:nvSpPr>
          <p:cNvPr id="31" name="Dikdörtgen 30">
            <a:extLst>
              <a:ext uri="{FF2B5EF4-FFF2-40B4-BE49-F238E27FC236}">
                <a16:creationId xmlns:a16="http://schemas.microsoft.com/office/drawing/2014/main" id="{E59C8B0E-0B9B-4444-A4BA-1B08D9490F7F}"/>
              </a:ext>
            </a:extLst>
          </p:cNvPr>
          <p:cNvSpPr/>
          <p:nvPr/>
        </p:nvSpPr>
        <p:spPr>
          <a:xfrm>
            <a:off x="4433355" y="2055305"/>
            <a:ext cx="3099764" cy="199420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5" name="Dikdörtgen 34">
            <a:extLst>
              <a:ext uri="{FF2B5EF4-FFF2-40B4-BE49-F238E27FC236}">
                <a16:creationId xmlns:a16="http://schemas.microsoft.com/office/drawing/2014/main" id="{AB02E8B3-61CA-4783-96A1-8928FAB829D4}"/>
              </a:ext>
            </a:extLst>
          </p:cNvPr>
          <p:cNvSpPr/>
          <p:nvPr/>
        </p:nvSpPr>
        <p:spPr>
          <a:xfrm>
            <a:off x="8742310" y="5578083"/>
            <a:ext cx="3099764" cy="120033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Dikdörtgen 28">
            <a:extLst>
              <a:ext uri="{FF2B5EF4-FFF2-40B4-BE49-F238E27FC236}">
                <a16:creationId xmlns:a16="http://schemas.microsoft.com/office/drawing/2014/main" id="{6E60DA3E-0846-46CA-80AD-B3D900E844BB}"/>
              </a:ext>
            </a:extLst>
          </p:cNvPr>
          <p:cNvSpPr/>
          <p:nvPr/>
        </p:nvSpPr>
        <p:spPr>
          <a:xfrm>
            <a:off x="243573" y="5398501"/>
            <a:ext cx="2924299" cy="140442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6" name="Ok: Sağ 45">
            <a:extLst>
              <a:ext uri="{FF2B5EF4-FFF2-40B4-BE49-F238E27FC236}">
                <a16:creationId xmlns:a16="http://schemas.microsoft.com/office/drawing/2014/main" id="{2D572671-227D-4B33-BF65-F99012149BF6}"/>
              </a:ext>
            </a:extLst>
          </p:cNvPr>
          <p:cNvSpPr/>
          <p:nvPr/>
        </p:nvSpPr>
        <p:spPr>
          <a:xfrm rot="9806408">
            <a:off x="6389622" y="4173474"/>
            <a:ext cx="2282182" cy="1690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Metin kutusu 31">
            <a:extLst>
              <a:ext uri="{FF2B5EF4-FFF2-40B4-BE49-F238E27FC236}">
                <a16:creationId xmlns:a16="http://schemas.microsoft.com/office/drawing/2014/main" id="{DBD96443-8889-40E2-B85C-06D4B3FF5101}"/>
              </a:ext>
            </a:extLst>
          </p:cNvPr>
          <p:cNvSpPr txBox="1"/>
          <p:nvPr/>
        </p:nvSpPr>
        <p:spPr>
          <a:xfrm>
            <a:off x="8712418" y="2826822"/>
            <a:ext cx="3254136" cy="1415772"/>
          </a:xfrm>
          <a:prstGeom prst="rect">
            <a:avLst/>
          </a:prstGeom>
          <a:noFill/>
          <a:ln w="28575">
            <a:noFill/>
          </a:ln>
        </p:spPr>
        <p:txBody>
          <a:bodyPr wrap="square" rtlCol="0">
            <a:spAutoFit/>
          </a:bodyPr>
          <a:lstStyle/>
          <a:p>
            <a:r>
              <a:rPr lang="tr-TR" sz="1600" b="1" dirty="0">
                <a:solidFill>
                  <a:srgbClr val="00B0F0"/>
                </a:solidFill>
              </a:rPr>
              <a:t>Üstünlük</a:t>
            </a:r>
          </a:p>
          <a:p>
            <a:r>
              <a:rPr lang="tr-TR" sz="1400" dirty="0"/>
              <a:t>Üstünlük belirten tokalaşmada avuç içi yere bakar gibidir. Yapılan araştırmalarda başarılı yöneticilerin el sıkma işlemini önce başlattıkları belirlenmiştir. </a:t>
            </a:r>
          </a:p>
        </p:txBody>
      </p:sp>
      <p:sp>
        <p:nvSpPr>
          <p:cNvPr id="33" name="Dikdörtgen 32">
            <a:extLst>
              <a:ext uri="{FF2B5EF4-FFF2-40B4-BE49-F238E27FC236}">
                <a16:creationId xmlns:a16="http://schemas.microsoft.com/office/drawing/2014/main" id="{C1A3B1FB-F17A-4CE6-923B-5B1F60C24200}"/>
              </a:ext>
            </a:extLst>
          </p:cNvPr>
          <p:cNvSpPr/>
          <p:nvPr/>
        </p:nvSpPr>
        <p:spPr>
          <a:xfrm>
            <a:off x="8742310" y="2826823"/>
            <a:ext cx="3099764" cy="1372943"/>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4" name="Metin kutusu 33">
            <a:extLst>
              <a:ext uri="{FF2B5EF4-FFF2-40B4-BE49-F238E27FC236}">
                <a16:creationId xmlns:a16="http://schemas.microsoft.com/office/drawing/2014/main" id="{4CA905CE-E8DA-4BB0-9C38-95667C4FB68D}"/>
              </a:ext>
            </a:extLst>
          </p:cNvPr>
          <p:cNvSpPr txBox="1"/>
          <p:nvPr/>
        </p:nvSpPr>
        <p:spPr>
          <a:xfrm>
            <a:off x="8755613" y="4255167"/>
            <a:ext cx="3254136" cy="1200329"/>
          </a:xfrm>
          <a:prstGeom prst="rect">
            <a:avLst/>
          </a:prstGeom>
          <a:noFill/>
          <a:ln w="28575">
            <a:noFill/>
          </a:ln>
        </p:spPr>
        <p:txBody>
          <a:bodyPr wrap="square" rtlCol="0">
            <a:spAutoFit/>
          </a:bodyPr>
          <a:lstStyle/>
          <a:p>
            <a:r>
              <a:rPr lang="tr-TR" sz="1600" b="1" dirty="0">
                <a:solidFill>
                  <a:srgbClr val="00B0F0"/>
                </a:solidFill>
              </a:rPr>
              <a:t>Boyun Eğme</a:t>
            </a:r>
          </a:p>
          <a:p>
            <a:r>
              <a:rPr lang="tr-TR" sz="1400" dirty="0"/>
              <a:t>Avuç içinin hafif yukarı dönük olması ise karşıdaki kişinin üstünlüğünü kabul etme anlamına gelir.</a:t>
            </a:r>
          </a:p>
        </p:txBody>
      </p:sp>
      <p:sp>
        <p:nvSpPr>
          <p:cNvPr id="36" name="Dikdörtgen 35">
            <a:extLst>
              <a:ext uri="{FF2B5EF4-FFF2-40B4-BE49-F238E27FC236}">
                <a16:creationId xmlns:a16="http://schemas.microsoft.com/office/drawing/2014/main" id="{739FC82C-7AB0-45B4-85E7-55B89D67918F}"/>
              </a:ext>
            </a:extLst>
          </p:cNvPr>
          <p:cNvSpPr/>
          <p:nvPr/>
        </p:nvSpPr>
        <p:spPr>
          <a:xfrm>
            <a:off x="8742310" y="4281899"/>
            <a:ext cx="3099764" cy="1205027"/>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Resim 4">
            <a:extLst>
              <a:ext uri="{FF2B5EF4-FFF2-40B4-BE49-F238E27FC236}">
                <a16:creationId xmlns:a16="http://schemas.microsoft.com/office/drawing/2014/main" id="{5EF387F4-0E94-4077-98A6-158C86222E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7281" y="2520893"/>
            <a:ext cx="2352514" cy="4148356"/>
          </a:xfrm>
          <a:prstGeom prst="rect">
            <a:avLst/>
          </a:prstGeom>
        </p:spPr>
      </p:pic>
      <p:sp>
        <p:nvSpPr>
          <p:cNvPr id="37" name="Metin kutusu 36">
            <a:extLst>
              <a:ext uri="{FF2B5EF4-FFF2-40B4-BE49-F238E27FC236}">
                <a16:creationId xmlns:a16="http://schemas.microsoft.com/office/drawing/2014/main" id="{E259CEF4-F459-4F68-BC92-8497B5FC7A11}"/>
              </a:ext>
            </a:extLst>
          </p:cNvPr>
          <p:cNvSpPr txBox="1"/>
          <p:nvPr/>
        </p:nvSpPr>
        <p:spPr>
          <a:xfrm>
            <a:off x="8689980" y="5546653"/>
            <a:ext cx="3152094" cy="1200329"/>
          </a:xfrm>
          <a:prstGeom prst="rect">
            <a:avLst/>
          </a:prstGeom>
          <a:noFill/>
          <a:ln w="28575">
            <a:noFill/>
          </a:ln>
        </p:spPr>
        <p:txBody>
          <a:bodyPr wrap="square" rtlCol="0">
            <a:spAutoFit/>
          </a:bodyPr>
          <a:lstStyle/>
          <a:p>
            <a:r>
              <a:rPr lang="tr-TR" sz="1600" b="1" dirty="0">
                <a:solidFill>
                  <a:srgbClr val="00B0F0"/>
                </a:solidFill>
              </a:rPr>
              <a:t>Eşitlik</a:t>
            </a:r>
          </a:p>
          <a:p>
            <a:r>
              <a:rPr lang="tr-TR" sz="1400" dirty="0"/>
              <a:t>Her iki tarafında ellerinin dik olması ve avuçların birbirini kavraması eşitliği ifade eder. Bu tür el sıkışma güveni ve dengeyi gösterir.</a:t>
            </a:r>
          </a:p>
        </p:txBody>
      </p:sp>
      <p:pic>
        <p:nvPicPr>
          <p:cNvPr id="7" name="Resim 6">
            <a:extLst>
              <a:ext uri="{FF2B5EF4-FFF2-40B4-BE49-F238E27FC236}">
                <a16:creationId xmlns:a16="http://schemas.microsoft.com/office/drawing/2014/main" id="{E43C6BB7-CB06-4C35-9634-FBD8648DAE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627955" y="3891953"/>
            <a:ext cx="2332018" cy="3457812"/>
          </a:xfrm>
          <a:prstGeom prst="rect">
            <a:avLst/>
          </a:prstGeom>
        </p:spPr>
      </p:pic>
      <p:sp>
        <p:nvSpPr>
          <p:cNvPr id="39" name="Ok: Sağ 38">
            <a:extLst>
              <a:ext uri="{FF2B5EF4-FFF2-40B4-BE49-F238E27FC236}">
                <a16:creationId xmlns:a16="http://schemas.microsoft.com/office/drawing/2014/main" id="{A34DAC26-B75A-4D72-906A-7FB45FC210BB}"/>
              </a:ext>
            </a:extLst>
          </p:cNvPr>
          <p:cNvSpPr/>
          <p:nvPr/>
        </p:nvSpPr>
        <p:spPr>
          <a:xfrm rot="10800000">
            <a:off x="6539218" y="6422007"/>
            <a:ext cx="2087059" cy="1591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0" name="Ok: Sağ 39">
            <a:extLst>
              <a:ext uri="{FF2B5EF4-FFF2-40B4-BE49-F238E27FC236}">
                <a16:creationId xmlns:a16="http://schemas.microsoft.com/office/drawing/2014/main" id="{E1BEE58C-F765-4342-9485-13B848395390}"/>
              </a:ext>
            </a:extLst>
          </p:cNvPr>
          <p:cNvSpPr/>
          <p:nvPr/>
        </p:nvSpPr>
        <p:spPr>
          <a:xfrm rot="9641799">
            <a:off x="6458083" y="4935848"/>
            <a:ext cx="2250756" cy="1842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1" name="Resim 40">
            <a:extLst>
              <a:ext uri="{FF2B5EF4-FFF2-40B4-BE49-F238E27FC236}">
                <a16:creationId xmlns:a16="http://schemas.microsoft.com/office/drawing/2014/main" id="{F8BA35FC-0BBD-4FBB-9D8E-54700CEBE9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7129" y="-2802868"/>
            <a:ext cx="7435179" cy="9913572"/>
          </a:xfrm>
          <a:prstGeom prst="rect">
            <a:avLst/>
          </a:prstGeom>
        </p:spPr>
      </p:pic>
    </p:spTree>
    <p:extLst>
      <p:ext uri="{BB962C8B-B14F-4D97-AF65-F5344CB8AC3E}">
        <p14:creationId xmlns:p14="http://schemas.microsoft.com/office/powerpoint/2010/main" val="359140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1000"/>
                                        <p:tgtEl>
                                          <p:spTgt spid="19"/>
                                        </p:tgtEl>
                                      </p:cBhvr>
                                    </p:animEffect>
                                    <p:anim calcmode="lin" valueType="num">
                                      <p:cBhvr>
                                        <p:cTn id="11" dur="1000" fill="hold"/>
                                        <p:tgtEl>
                                          <p:spTgt spid="19"/>
                                        </p:tgtEl>
                                        <p:attrNameLst>
                                          <p:attrName>ppt_x</p:attrName>
                                        </p:attrNameLst>
                                      </p:cBhvr>
                                      <p:tavLst>
                                        <p:tav tm="0">
                                          <p:val>
                                            <p:strVal val="#ppt_x"/>
                                          </p:val>
                                        </p:tav>
                                        <p:tav tm="100000">
                                          <p:val>
                                            <p:strVal val="#ppt_x"/>
                                          </p:val>
                                        </p:tav>
                                      </p:tavLst>
                                    </p:anim>
                                    <p:anim calcmode="lin" valueType="num">
                                      <p:cBhvr>
                                        <p:cTn id="12" dur="1000" fill="hold"/>
                                        <p:tgtEl>
                                          <p:spTgt spid="19"/>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1000"/>
                                        <p:tgtEl>
                                          <p:spTgt spid="21"/>
                                        </p:tgtEl>
                                      </p:cBhvr>
                                    </p:animEffect>
                                    <p:anim calcmode="lin" valueType="num">
                                      <p:cBhvr>
                                        <p:cTn id="16" dur="1000" fill="hold"/>
                                        <p:tgtEl>
                                          <p:spTgt spid="21"/>
                                        </p:tgtEl>
                                        <p:attrNameLst>
                                          <p:attrName>ppt_x</p:attrName>
                                        </p:attrNameLst>
                                      </p:cBhvr>
                                      <p:tavLst>
                                        <p:tav tm="0">
                                          <p:val>
                                            <p:strVal val="#ppt_x"/>
                                          </p:val>
                                        </p:tav>
                                        <p:tav tm="100000">
                                          <p:val>
                                            <p:strVal val="#ppt_x"/>
                                          </p:val>
                                        </p:tav>
                                      </p:tavLst>
                                    </p:anim>
                                    <p:anim calcmode="lin" valueType="num">
                                      <p:cBhvr>
                                        <p:cTn id="17" dur="1000" fill="hold"/>
                                        <p:tgtEl>
                                          <p:spTgt spid="21"/>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par>
                                <p:cTn id="23" presetID="10"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wipe(down)">
                                      <p:cBhvr>
                                        <p:cTn id="39" dur="500"/>
                                        <p:tgtEl>
                                          <p:spTgt spid="4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500"/>
                                        <p:tgtEl>
                                          <p:spTgt spid="3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500"/>
                                        <p:tgtEl>
                                          <p:spTgt spid="3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500"/>
                                        <p:tgtEl>
                                          <p:spTgt spid="3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down)">
                                      <p:cBhvr>
                                        <p:cTn id="53" dur="500"/>
                                        <p:tgtEl>
                                          <p:spTgt spid="3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wipe(down)">
                                      <p:cBhvr>
                                        <p:cTn id="5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9" grpId="0"/>
      <p:bldP spid="24" grpId="0"/>
      <p:bldP spid="27" grpId="0"/>
      <p:bldP spid="16" grpId="0"/>
      <p:bldP spid="30" grpId="0"/>
      <p:bldP spid="46" grpId="0" animBg="1"/>
      <p:bldP spid="32" grpId="0"/>
      <p:bldP spid="34" grpId="0"/>
      <p:bldP spid="37" grpId="0"/>
      <p:bldP spid="39"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Başlık 1">
            <a:extLst>
              <a:ext uri="{FF2B5EF4-FFF2-40B4-BE49-F238E27FC236}">
                <a16:creationId xmlns:a16="http://schemas.microsoft.com/office/drawing/2014/main" id="{57D3A9D2-8A72-445A-9696-9C80F55C160D}"/>
              </a:ext>
            </a:extLst>
          </p:cNvPr>
          <p:cNvSpPr txBox="1">
            <a:spLocks/>
          </p:cNvSpPr>
          <p:nvPr/>
        </p:nvSpPr>
        <p:spPr>
          <a:xfrm>
            <a:off x="528195" y="810452"/>
            <a:ext cx="3526700" cy="247877"/>
          </a:xfrm>
          <a:prstGeom prst="rect">
            <a:avLst/>
          </a:prstGeom>
        </p:spPr>
        <p:txBody>
          <a:bodyPr vert="horz" lIns="91440" tIns="45720" rIns="91440" bIns="45720" rtlCol="0" anchor="t">
            <a:normAutofit fontScale="82500" lnSpcReduction="20000"/>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1400" b="1" dirty="0"/>
              <a:t>Ders 18 Beden Dili</a:t>
            </a:r>
          </a:p>
          <a:p>
            <a:endParaRPr lang="tr-TR" sz="1400" b="1" dirty="0"/>
          </a:p>
        </p:txBody>
      </p:sp>
      <p:sp>
        <p:nvSpPr>
          <p:cNvPr id="20" name="Alt Başlık 2">
            <a:extLst>
              <a:ext uri="{FF2B5EF4-FFF2-40B4-BE49-F238E27FC236}">
                <a16:creationId xmlns:a16="http://schemas.microsoft.com/office/drawing/2014/main" id="{8DAA9081-7818-4EEB-A356-C0F10D5C8A6B}"/>
              </a:ext>
            </a:extLst>
          </p:cNvPr>
          <p:cNvSpPr txBox="1">
            <a:spLocks/>
          </p:cNvSpPr>
          <p:nvPr/>
        </p:nvSpPr>
        <p:spPr>
          <a:xfrm>
            <a:off x="5047725" y="598779"/>
            <a:ext cx="2096549" cy="366683"/>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tr-TR" b="1"/>
              <a:t>Diksiyon Eğitimi</a:t>
            </a:r>
            <a:endParaRPr lang="tr-TR" b="1" dirty="0"/>
          </a:p>
        </p:txBody>
      </p:sp>
      <p:sp>
        <p:nvSpPr>
          <p:cNvPr id="21" name="Metin kutusu 20">
            <a:extLst>
              <a:ext uri="{FF2B5EF4-FFF2-40B4-BE49-F238E27FC236}">
                <a16:creationId xmlns:a16="http://schemas.microsoft.com/office/drawing/2014/main" id="{720A5E25-26D2-44CA-BC72-BF466E3D4F0F}"/>
              </a:ext>
            </a:extLst>
          </p:cNvPr>
          <p:cNvSpPr txBox="1"/>
          <p:nvPr/>
        </p:nvSpPr>
        <p:spPr>
          <a:xfrm>
            <a:off x="1091886" y="1281539"/>
            <a:ext cx="1428596" cy="369332"/>
          </a:xfrm>
          <a:prstGeom prst="rect">
            <a:avLst/>
          </a:prstGeom>
          <a:noFill/>
        </p:spPr>
        <p:txBody>
          <a:bodyPr wrap="none" rtlCol="0">
            <a:spAutoFit/>
          </a:bodyPr>
          <a:lstStyle/>
          <a:p>
            <a:r>
              <a:rPr lang="tr-TR" b="1" dirty="0">
                <a:solidFill>
                  <a:schemeClr val="accent1"/>
                </a:solidFill>
              </a:rPr>
              <a:t>Beden Dili?</a:t>
            </a:r>
          </a:p>
        </p:txBody>
      </p:sp>
      <p:sp>
        <p:nvSpPr>
          <p:cNvPr id="9" name="Metin kutusu 8">
            <a:extLst>
              <a:ext uri="{FF2B5EF4-FFF2-40B4-BE49-F238E27FC236}">
                <a16:creationId xmlns:a16="http://schemas.microsoft.com/office/drawing/2014/main" id="{A31B4000-752E-4C7C-AAF5-DE360E91D83B}"/>
              </a:ext>
            </a:extLst>
          </p:cNvPr>
          <p:cNvSpPr txBox="1"/>
          <p:nvPr/>
        </p:nvSpPr>
        <p:spPr>
          <a:xfrm>
            <a:off x="1374316" y="1650871"/>
            <a:ext cx="2430474" cy="307777"/>
          </a:xfrm>
          <a:prstGeom prst="rect">
            <a:avLst/>
          </a:prstGeom>
          <a:noFill/>
        </p:spPr>
        <p:txBody>
          <a:bodyPr wrap="none" rtlCol="0">
            <a:spAutoFit/>
          </a:bodyPr>
          <a:lstStyle/>
          <a:p>
            <a:r>
              <a:rPr lang="tr-TR" sz="1400" b="1" dirty="0">
                <a:solidFill>
                  <a:schemeClr val="accent1"/>
                </a:solidFill>
              </a:rPr>
              <a:t>Eller Kollar ve Parmaklar ?</a:t>
            </a:r>
          </a:p>
        </p:txBody>
      </p:sp>
      <p:sp>
        <p:nvSpPr>
          <p:cNvPr id="24" name="Metin kutusu 23">
            <a:extLst>
              <a:ext uri="{FF2B5EF4-FFF2-40B4-BE49-F238E27FC236}">
                <a16:creationId xmlns:a16="http://schemas.microsoft.com/office/drawing/2014/main" id="{7E6CFEF6-E4ED-4CB0-ADB1-7E017C004976}"/>
              </a:ext>
            </a:extLst>
          </p:cNvPr>
          <p:cNvSpPr txBox="1"/>
          <p:nvPr/>
        </p:nvSpPr>
        <p:spPr>
          <a:xfrm>
            <a:off x="207293" y="2035070"/>
            <a:ext cx="2955356" cy="1600438"/>
          </a:xfrm>
          <a:prstGeom prst="rect">
            <a:avLst/>
          </a:prstGeom>
          <a:noFill/>
          <a:ln w="28575">
            <a:noFill/>
          </a:ln>
        </p:spPr>
        <p:txBody>
          <a:bodyPr wrap="square" rtlCol="0">
            <a:spAutoFit/>
          </a:bodyPr>
          <a:lstStyle/>
          <a:p>
            <a:r>
              <a:rPr lang="tr-TR" sz="1400" dirty="0"/>
              <a:t>El sıkışma eylemi genellikle ev sahibi konumunda olan kimse statü açısından da üstün olan kişi başlatır. El sıkışmada süre 2-3 saniyedir. Özel bir yakınlık olduğu durumlarda bu süre uzayabilir.</a:t>
            </a:r>
          </a:p>
        </p:txBody>
      </p:sp>
      <p:sp>
        <p:nvSpPr>
          <p:cNvPr id="27" name="Metin kutusu 26">
            <a:extLst>
              <a:ext uri="{FF2B5EF4-FFF2-40B4-BE49-F238E27FC236}">
                <a16:creationId xmlns:a16="http://schemas.microsoft.com/office/drawing/2014/main" id="{86AD9EF5-BB45-4A71-BA0D-19CE7F76530F}"/>
              </a:ext>
            </a:extLst>
          </p:cNvPr>
          <p:cNvSpPr txBox="1"/>
          <p:nvPr/>
        </p:nvSpPr>
        <p:spPr>
          <a:xfrm>
            <a:off x="8858319" y="2044005"/>
            <a:ext cx="3254136" cy="1384995"/>
          </a:xfrm>
          <a:prstGeom prst="rect">
            <a:avLst/>
          </a:prstGeom>
          <a:noFill/>
          <a:ln w="28575">
            <a:noFill/>
          </a:ln>
        </p:spPr>
        <p:txBody>
          <a:bodyPr wrap="square" rtlCol="0">
            <a:spAutoFit/>
          </a:bodyPr>
          <a:lstStyle/>
          <a:p>
            <a:r>
              <a:rPr lang="tr-TR" sz="1400" dirty="0"/>
              <a:t>İnsanları rahatsız eden bazı tokalaşma biçimleri de vardır. Bunlardan birisi karşısındakine sadece parmaklarının ucunu vererek yapılandır. Ölü balık tokalaşması denir. </a:t>
            </a:r>
            <a:endParaRPr lang="tr-TR" sz="1400" b="1" dirty="0">
              <a:solidFill>
                <a:srgbClr val="FFC000"/>
              </a:solidFill>
            </a:endParaRPr>
          </a:p>
        </p:txBody>
      </p:sp>
      <p:sp>
        <p:nvSpPr>
          <p:cNvPr id="3" name="Dikdörtgen 2">
            <a:extLst>
              <a:ext uri="{FF2B5EF4-FFF2-40B4-BE49-F238E27FC236}">
                <a16:creationId xmlns:a16="http://schemas.microsoft.com/office/drawing/2014/main" id="{D7A238E4-772A-439E-BB5F-8211C4A91884}"/>
              </a:ext>
            </a:extLst>
          </p:cNvPr>
          <p:cNvSpPr/>
          <p:nvPr/>
        </p:nvSpPr>
        <p:spPr>
          <a:xfrm>
            <a:off x="238350" y="2055304"/>
            <a:ext cx="2924299" cy="1543573"/>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Metin kutusu 15">
            <a:extLst>
              <a:ext uri="{FF2B5EF4-FFF2-40B4-BE49-F238E27FC236}">
                <a16:creationId xmlns:a16="http://schemas.microsoft.com/office/drawing/2014/main" id="{1937D697-57E8-4EBC-8C9B-0F39FA45E0D9}"/>
              </a:ext>
            </a:extLst>
          </p:cNvPr>
          <p:cNvSpPr txBox="1"/>
          <p:nvPr/>
        </p:nvSpPr>
        <p:spPr>
          <a:xfrm>
            <a:off x="182251" y="4248825"/>
            <a:ext cx="2980398" cy="2246769"/>
          </a:xfrm>
          <a:prstGeom prst="rect">
            <a:avLst/>
          </a:prstGeom>
          <a:noFill/>
          <a:ln w="28575">
            <a:noFill/>
          </a:ln>
        </p:spPr>
        <p:txBody>
          <a:bodyPr wrap="square" rtlCol="0">
            <a:spAutoFit/>
          </a:bodyPr>
          <a:lstStyle/>
          <a:p>
            <a:r>
              <a:rPr lang="tr-TR" sz="1400" dirty="0"/>
              <a:t>Normal bir tokalaşmada kollar dirsekten yere paraleldir ve iki kişi arasında iki dirseklik bir mesafe vardır. Tokalaşırken eller birbirini bütünüyle kavramalı ve birbirinin yüzüne bakılmalıdır. Ev sahipliğinin veya statünün söz konusu olmadığı durumlarda her iki taraf da aynı anda birbirine ellerini uzatmalıdır.</a:t>
            </a:r>
          </a:p>
        </p:txBody>
      </p:sp>
      <p:sp>
        <p:nvSpPr>
          <p:cNvPr id="26" name="Dikdörtgen 25">
            <a:extLst>
              <a:ext uri="{FF2B5EF4-FFF2-40B4-BE49-F238E27FC236}">
                <a16:creationId xmlns:a16="http://schemas.microsoft.com/office/drawing/2014/main" id="{AD77E055-F6EA-49C5-9FC6-FCA3842CEF2C}"/>
              </a:ext>
            </a:extLst>
          </p:cNvPr>
          <p:cNvSpPr/>
          <p:nvPr/>
        </p:nvSpPr>
        <p:spPr>
          <a:xfrm>
            <a:off x="210301" y="4258537"/>
            <a:ext cx="2924299" cy="219259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1" name="Dikdörtgen 30">
            <a:extLst>
              <a:ext uri="{FF2B5EF4-FFF2-40B4-BE49-F238E27FC236}">
                <a16:creationId xmlns:a16="http://schemas.microsoft.com/office/drawing/2014/main" id="{E59C8B0E-0B9B-4444-A4BA-1B08D9490F7F}"/>
              </a:ext>
            </a:extLst>
          </p:cNvPr>
          <p:cNvSpPr/>
          <p:nvPr/>
        </p:nvSpPr>
        <p:spPr>
          <a:xfrm>
            <a:off x="8900026" y="2049656"/>
            <a:ext cx="3099764" cy="137369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Metin kutusu 31">
            <a:extLst>
              <a:ext uri="{FF2B5EF4-FFF2-40B4-BE49-F238E27FC236}">
                <a16:creationId xmlns:a16="http://schemas.microsoft.com/office/drawing/2014/main" id="{DBD96443-8889-40E2-B85C-06D4B3FF5101}"/>
              </a:ext>
            </a:extLst>
          </p:cNvPr>
          <p:cNvSpPr txBox="1"/>
          <p:nvPr/>
        </p:nvSpPr>
        <p:spPr>
          <a:xfrm>
            <a:off x="8889251" y="4484656"/>
            <a:ext cx="3254136" cy="1384995"/>
          </a:xfrm>
          <a:prstGeom prst="rect">
            <a:avLst/>
          </a:prstGeom>
          <a:noFill/>
          <a:ln w="28575">
            <a:noFill/>
          </a:ln>
        </p:spPr>
        <p:txBody>
          <a:bodyPr wrap="square" rtlCol="0">
            <a:spAutoFit/>
          </a:bodyPr>
          <a:lstStyle/>
          <a:p>
            <a:r>
              <a:rPr lang="tr-TR" sz="1400" dirty="0"/>
              <a:t>Bazı insanlar da karşısındakinin elini güç denemesi yapar gibi sıkar ve onları etkileyeceğini zanneder. Halbuki tersine rahatsız edici olan bu el sıkışma olumsuz duygulara neden olur.</a:t>
            </a:r>
            <a:endParaRPr lang="tr-TR" sz="1200" dirty="0"/>
          </a:p>
        </p:txBody>
      </p:sp>
      <p:sp>
        <p:nvSpPr>
          <p:cNvPr id="33" name="Dikdörtgen 32">
            <a:extLst>
              <a:ext uri="{FF2B5EF4-FFF2-40B4-BE49-F238E27FC236}">
                <a16:creationId xmlns:a16="http://schemas.microsoft.com/office/drawing/2014/main" id="{C1A3B1FB-F17A-4CE6-923B-5B1F60C24200}"/>
              </a:ext>
            </a:extLst>
          </p:cNvPr>
          <p:cNvSpPr/>
          <p:nvPr/>
        </p:nvSpPr>
        <p:spPr>
          <a:xfrm>
            <a:off x="8930958" y="4506456"/>
            <a:ext cx="3099764" cy="1372943"/>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3" name="Resim 22">
            <a:extLst>
              <a:ext uri="{FF2B5EF4-FFF2-40B4-BE49-F238E27FC236}">
                <a16:creationId xmlns:a16="http://schemas.microsoft.com/office/drawing/2014/main" id="{A3A51C46-D8D9-4110-9128-2242A68690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1886" y="-3797071"/>
            <a:ext cx="13020022" cy="11796992"/>
          </a:xfrm>
          <a:prstGeom prst="rect">
            <a:avLst/>
          </a:prstGeom>
        </p:spPr>
      </p:pic>
      <p:pic>
        <p:nvPicPr>
          <p:cNvPr id="4" name="Resim 3">
            <a:extLst>
              <a:ext uri="{FF2B5EF4-FFF2-40B4-BE49-F238E27FC236}">
                <a16:creationId xmlns:a16="http://schemas.microsoft.com/office/drawing/2014/main" id="{E1C1AA47-3CC4-43AF-8865-00908FE2BF0B}"/>
              </a:ext>
            </a:extLst>
          </p:cNvPr>
          <p:cNvPicPr>
            <a:picLocks noChangeAspect="1"/>
          </p:cNvPicPr>
          <p:nvPr/>
        </p:nvPicPr>
        <p:blipFill rotWithShape="1">
          <a:blip r:embed="rId3">
            <a:extLst>
              <a:ext uri="{28A0092B-C50C-407E-A947-70E740481C1C}">
                <a14:useLocalDpi xmlns:a14="http://schemas.microsoft.com/office/drawing/2010/main" val="0"/>
              </a:ext>
            </a:extLst>
          </a:blip>
          <a:srcRect b="11517"/>
          <a:stretch/>
        </p:blipFill>
        <p:spPr>
          <a:xfrm>
            <a:off x="6975881" y="1866228"/>
            <a:ext cx="1661397" cy="1466183"/>
          </a:xfrm>
          <a:prstGeom prst="rect">
            <a:avLst/>
          </a:prstGeom>
        </p:spPr>
      </p:pic>
    </p:spTree>
    <p:extLst>
      <p:ext uri="{BB962C8B-B14F-4D97-AF65-F5344CB8AC3E}">
        <p14:creationId xmlns:p14="http://schemas.microsoft.com/office/powerpoint/2010/main" val="1882709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1000"/>
                                        <p:tgtEl>
                                          <p:spTgt spid="19"/>
                                        </p:tgtEl>
                                      </p:cBhvr>
                                    </p:animEffect>
                                    <p:anim calcmode="lin" valueType="num">
                                      <p:cBhvr>
                                        <p:cTn id="11" dur="1000" fill="hold"/>
                                        <p:tgtEl>
                                          <p:spTgt spid="19"/>
                                        </p:tgtEl>
                                        <p:attrNameLst>
                                          <p:attrName>ppt_x</p:attrName>
                                        </p:attrNameLst>
                                      </p:cBhvr>
                                      <p:tavLst>
                                        <p:tav tm="0">
                                          <p:val>
                                            <p:strVal val="#ppt_x"/>
                                          </p:val>
                                        </p:tav>
                                        <p:tav tm="100000">
                                          <p:val>
                                            <p:strVal val="#ppt_x"/>
                                          </p:val>
                                        </p:tav>
                                      </p:tavLst>
                                    </p:anim>
                                    <p:anim calcmode="lin" valueType="num">
                                      <p:cBhvr>
                                        <p:cTn id="12" dur="1000" fill="hold"/>
                                        <p:tgtEl>
                                          <p:spTgt spid="19"/>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1000"/>
                                        <p:tgtEl>
                                          <p:spTgt spid="21"/>
                                        </p:tgtEl>
                                      </p:cBhvr>
                                    </p:animEffect>
                                    <p:anim calcmode="lin" valueType="num">
                                      <p:cBhvr>
                                        <p:cTn id="16" dur="1000" fill="hold"/>
                                        <p:tgtEl>
                                          <p:spTgt spid="21"/>
                                        </p:tgtEl>
                                        <p:attrNameLst>
                                          <p:attrName>ppt_x</p:attrName>
                                        </p:attrNameLst>
                                      </p:cBhvr>
                                      <p:tavLst>
                                        <p:tav tm="0">
                                          <p:val>
                                            <p:strVal val="#ppt_x"/>
                                          </p:val>
                                        </p:tav>
                                        <p:tav tm="100000">
                                          <p:val>
                                            <p:strVal val="#ppt_x"/>
                                          </p:val>
                                        </p:tav>
                                      </p:tavLst>
                                    </p:anim>
                                    <p:anim calcmode="lin" valueType="num">
                                      <p:cBhvr>
                                        <p:cTn id="17" dur="1000" fill="hold"/>
                                        <p:tgtEl>
                                          <p:spTgt spid="21"/>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par>
                                <p:cTn id="23" presetID="10"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9" grpId="0"/>
      <p:bldP spid="24" grpId="0"/>
      <p:bldP spid="27" grpId="0"/>
      <p:bldP spid="16" grpId="0"/>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Başlık 1">
            <a:extLst>
              <a:ext uri="{FF2B5EF4-FFF2-40B4-BE49-F238E27FC236}">
                <a16:creationId xmlns:a16="http://schemas.microsoft.com/office/drawing/2014/main" id="{57D3A9D2-8A72-445A-9696-9C80F55C160D}"/>
              </a:ext>
            </a:extLst>
          </p:cNvPr>
          <p:cNvSpPr txBox="1">
            <a:spLocks/>
          </p:cNvSpPr>
          <p:nvPr/>
        </p:nvSpPr>
        <p:spPr>
          <a:xfrm>
            <a:off x="528195" y="810452"/>
            <a:ext cx="3526700" cy="247877"/>
          </a:xfrm>
          <a:prstGeom prst="rect">
            <a:avLst/>
          </a:prstGeom>
        </p:spPr>
        <p:txBody>
          <a:bodyPr vert="horz" lIns="91440" tIns="45720" rIns="91440" bIns="45720" rtlCol="0" anchor="t">
            <a:normAutofit fontScale="82500" lnSpcReduction="20000"/>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1400" b="1" dirty="0"/>
              <a:t>Ders 18 Beden Dili</a:t>
            </a:r>
          </a:p>
          <a:p>
            <a:endParaRPr lang="tr-TR" sz="1400" b="1" dirty="0"/>
          </a:p>
        </p:txBody>
      </p:sp>
      <p:sp>
        <p:nvSpPr>
          <p:cNvPr id="20" name="Alt Başlık 2">
            <a:extLst>
              <a:ext uri="{FF2B5EF4-FFF2-40B4-BE49-F238E27FC236}">
                <a16:creationId xmlns:a16="http://schemas.microsoft.com/office/drawing/2014/main" id="{8DAA9081-7818-4EEB-A356-C0F10D5C8A6B}"/>
              </a:ext>
            </a:extLst>
          </p:cNvPr>
          <p:cNvSpPr txBox="1">
            <a:spLocks/>
          </p:cNvSpPr>
          <p:nvPr/>
        </p:nvSpPr>
        <p:spPr>
          <a:xfrm>
            <a:off x="5047725" y="598779"/>
            <a:ext cx="2096549" cy="366683"/>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tr-TR" b="1"/>
              <a:t>Diksiyon Eğitimi</a:t>
            </a:r>
            <a:endParaRPr lang="tr-TR" b="1" dirty="0"/>
          </a:p>
        </p:txBody>
      </p:sp>
      <p:sp>
        <p:nvSpPr>
          <p:cNvPr id="21" name="Metin kutusu 20">
            <a:extLst>
              <a:ext uri="{FF2B5EF4-FFF2-40B4-BE49-F238E27FC236}">
                <a16:creationId xmlns:a16="http://schemas.microsoft.com/office/drawing/2014/main" id="{720A5E25-26D2-44CA-BC72-BF466E3D4F0F}"/>
              </a:ext>
            </a:extLst>
          </p:cNvPr>
          <p:cNvSpPr txBox="1"/>
          <p:nvPr/>
        </p:nvSpPr>
        <p:spPr>
          <a:xfrm>
            <a:off x="1091886" y="1281539"/>
            <a:ext cx="1428596" cy="369332"/>
          </a:xfrm>
          <a:prstGeom prst="rect">
            <a:avLst/>
          </a:prstGeom>
          <a:noFill/>
        </p:spPr>
        <p:txBody>
          <a:bodyPr wrap="none" rtlCol="0">
            <a:spAutoFit/>
          </a:bodyPr>
          <a:lstStyle/>
          <a:p>
            <a:r>
              <a:rPr lang="tr-TR" b="1" dirty="0">
                <a:solidFill>
                  <a:schemeClr val="accent1"/>
                </a:solidFill>
              </a:rPr>
              <a:t>Beden Dili?</a:t>
            </a:r>
          </a:p>
        </p:txBody>
      </p:sp>
      <p:sp>
        <p:nvSpPr>
          <p:cNvPr id="9" name="Metin kutusu 8">
            <a:extLst>
              <a:ext uri="{FF2B5EF4-FFF2-40B4-BE49-F238E27FC236}">
                <a16:creationId xmlns:a16="http://schemas.microsoft.com/office/drawing/2014/main" id="{A31B4000-752E-4C7C-AAF5-DE360E91D83B}"/>
              </a:ext>
            </a:extLst>
          </p:cNvPr>
          <p:cNvSpPr txBox="1"/>
          <p:nvPr/>
        </p:nvSpPr>
        <p:spPr>
          <a:xfrm>
            <a:off x="1374316" y="1650871"/>
            <a:ext cx="2430474" cy="307777"/>
          </a:xfrm>
          <a:prstGeom prst="rect">
            <a:avLst/>
          </a:prstGeom>
          <a:noFill/>
        </p:spPr>
        <p:txBody>
          <a:bodyPr wrap="none" rtlCol="0">
            <a:spAutoFit/>
          </a:bodyPr>
          <a:lstStyle/>
          <a:p>
            <a:r>
              <a:rPr lang="tr-TR" sz="1400" b="1" dirty="0">
                <a:solidFill>
                  <a:schemeClr val="accent1"/>
                </a:solidFill>
              </a:rPr>
              <a:t>Eller Kollar ve Parmaklar ?</a:t>
            </a:r>
          </a:p>
        </p:txBody>
      </p:sp>
      <p:sp>
        <p:nvSpPr>
          <p:cNvPr id="24" name="Metin kutusu 23">
            <a:extLst>
              <a:ext uri="{FF2B5EF4-FFF2-40B4-BE49-F238E27FC236}">
                <a16:creationId xmlns:a16="http://schemas.microsoft.com/office/drawing/2014/main" id="{7E6CFEF6-E4ED-4CB0-ADB1-7E017C004976}"/>
              </a:ext>
            </a:extLst>
          </p:cNvPr>
          <p:cNvSpPr txBox="1"/>
          <p:nvPr/>
        </p:nvSpPr>
        <p:spPr>
          <a:xfrm>
            <a:off x="207292" y="2035070"/>
            <a:ext cx="3148303" cy="1600438"/>
          </a:xfrm>
          <a:prstGeom prst="rect">
            <a:avLst/>
          </a:prstGeom>
          <a:noFill/>
          <a:ln w="28575">
            <a:noFill/>
          </a:ln>
        </p:spPr>
        <p:txBody>
          <a:bodyPr wrap="square" rtlCol="0">
            <a:spAutoFit/>
          </a:bodyPr>
          <a:lstStyle/>
          <a:p>
            <a:r>
              <a:rPr lang="tr-TR" sz="1400" dirty="0"/>
              <a:t>Bacak </a:t>
            </a:r>
            <a:r>
              <a:rPr lang="tr-TR" sz="1400" dirty="0" err="1"/>
              <a:t>bacak</a:t>
            </a:r>
            <a:r>
              <a:rPr lang="tr-TR" sz="1400" dirty="0"/>
              <a:t> üstüne atmak çok sayıda anlam taşır ve kişinin iç dünyasını yansıtır. Bacak </a:t>
            </a:r>
            <a:r>
              <a:rPr lang="tr-TR" sz="1400" dirty="0" err="1"/>
              <a:t>bacak</a:t>
            </a:r>
            <a:r>
              <a:rPr lang="tr-TR" sz="1400" dirty="0"/>
              <a:t> üstüne atmak kaslara değişik hareketler sağladığı için aynı zamanda insanı rahatlatan bir oturma biçimidir.</a:t>
            </a:r>
          </a:p>
        </p:txBody>
      </p:sp>
      <p:sp>
        <p:nvSpPr>
          <p:cNvPr id="27" name="Metin kutusu 26">
            <a:extLst>
              <a:ext uri="{FF2B5EF4-FFF2-40B4-BE49-F238E27FC236}">
                <a16:creationId xmlns:a16="http://schemas.microsoft.com/office/drawing/2014/main" id="{86AD9EF5-BB45-4A71-BA0D-19CE7F76530F}"/>
              </a:ext>
            </a:extLst>
          </p:cNvPr>
          <p:cNvSpPr txBox="1"/>
          <p:nvPr/>
        </p:nvSpPr>
        <p:spPr>
          <a:xfrm>
            <a:off x="179116" y="4231451"/>
            <a:ext cx="3254136" cy="2246769"/>
          </a:xfrm>
          <a:prstGeom prst="rect">
            <a:avLst/>
          </a:prstGeom>
          <a:noFill/>
          <a:ln w="28575">
            <a:noFill/>
          </a:ln>
        </p:spPr>
        <p:txBody>
          <a:bodyPr wrap="square" rtlCol="0">
            <a:spAutoFit/>
          </a:bodyPr>
          <a:lstStyle/>
          <a:p>
            <a:r>
              <a:rPr lang="tr-TR" sz="1400" dirty="0"/>
              <a:t>Oturma sırasında bacaklar diz kapağından kırılarak geri çekilir ve ayaklar sandalyenin altında tutulursa, bu biçimde oturan kişi bulunduğu ortamdan çok memnun değildir demektir. Böyle oturan kişiler kendilerini güvende hissetmedikleri için bedenlerini mümkün olduğunca toplamakta ve geri çekmektedirler.</a:t>
            </a:r>
            <a:endParaRPr lang="tr-TR" sz="1400" b="1" dirty="0">
              <a:solidFill>
                <a:srgbClr val="FFC000"/>
              </a:solidFill>
            </a:endParaRPr>
          </a:p>
        </p:txBody>
      </p:sp>
      <p:sp>
        <p:nvSpPr>
          <p:cNvPr id="3" name="Dikdörtgen 2">
            <a:extLst>
              <a:ext uri="{FF2B5EF4-FFF2-40B4-BE49-F238E27FC236}">
                <a16:creationId xmlns:a16="http://schemas.microsoft.com/office/drawing/2014/main" id="{D7A238E4-772A-439E-BB5F-8211C4A91884}"/>
              </a:ext>
            </a:extLst>
          </p:cNvPr>
          <p:cNvSpPr/>
          <p:nvPr/>
        </p:nvSpPr>
        <p:spPr>
          <a:xfrm>
            <a:off x="238350" y="2055304"/>
            <a:ext cx="3117246" cy="1543573"/>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Metin kutusu 15">
            <a:extLst>
              <a:ext uri="{FF2B5EF4-FFF2-40B4-BE49-F238E27FC236}">
                <a16:creationId xmlns:a16="http://schemas.microsoft.com/office/drawing/2014/main" id="{1937D697-57E8-4EBC-8C9B-0F39FA45E0D9}"/>
              </a:ext>
            </a:extLst>
          </p:cNvPr>
          <p:cNvSpPr txBox="1"/>
          <p:nvPr/>
        </p:nvSpPr>
        <p:spPr>
          <a:xfrm>
            <a:off x="8871977" y="2019958"/>
            <a:ext cx="2980398" cy="1384995"/>
          </a:xfrm>
          <a:prstGeom prst="rect">
            <a:avLst/>
          </a:prstGeom>
          <a:noFill/>
          <a:ln w="28575">
            <a:noFill/>
          </a:ln>
        </p:spPr>
        <p:txBody>
          <a:bodyPr wrap="square" rtlCol="0">
            <a:spAutoFit/>
          </a:bodyPr>
          <a:lstStyle/>
          <a:p>
            <a:r>
              <a:rPr lang="tr-TR" sz="1400" dirty="0"/>
              <a:t>Otururken ayakları kavuşturmak genellikle kişilerin iç dünyalarındaki gerginlikten kaynaklanır. Bu biçimde oturan kişiler genellikle tedirgin ve çekingen kişilerdir.</a:t>
            </a:r>
          </a:p>
        </p:txBody>
      </p:sp>
      <p:sp>
        <p:nvSpPr>
          <p:cNvPr id="26" name="Dikdörtgen 25">
            <a:extLst>
              <a:ext uri="{FF2B5EF4-FFF2-40B4-BE49-F238E27FC236}">
                <a16:creationId xmlns:a16="http://schemas.microsoft.com/office/drawing/2014/main" id="{AD77E055-F6EA-49C5-9FC6-FCA3842CEF2C}"/>
              </a:ext>
            </a:extLst>
          </p:cNvPr>
          <p:cNvSpPr/>
          <p:nvPr/>
        </p:nvSpPr>
        <p:spPr>
          <a:xfrm>
            <a:off x="210301" y="4258537"/>
            <a:ext cx="3145295" cy="219259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1" name="Dikdörtgen 30">
            <a:extLst>
              <a:ext uri="{FF2B5EF4-FFF2-40B4-BE49-F238E27FC236}">
                <a16:creationId xmlns:a16="http://schemas.microsoft.com/office/drawing/2014/main" id="{E59C8B0E-0B9B-4444-A4BA-1B08D9490F7F}"/>
              </a:ext>
            </a:extLst>
          </p:cNvPr>
          <p:cNvSpPr/>
          <p:nvPr/>
        </p:nvSpPr>
        <p:spPr>
          <a:xfrm>
            <a:off x="8900026" y="2049656"/>
            <a:ext cx="3099764" cy="137369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Metin kutusu 31">
            <a:extLst>
              <a:ext uri="{FF2B5EF4-FFF2-40B4-BE49-F238E27FC236}">
                <a16:creationId xmlns:a16="http://schemas.microsoft.com/office/drawing/2014/main" id="{DBD96443-8889-40E2-B85C-06D4B3FF5101}"/>
              </a:ext>
            </a:extLst>
          </p:cNvPr>
          <p:cNvSpPr txBox="1"/>
          <p:nvPr/>
        </p:nvSpPr>
        <p:spPr>
          <a:xfrm>
            <a:off x="8871977" y="4204366"/>
            <a:ext cx="3254136" cy="2246769"/>
          </a:xfrm>
          <a:prstGeom prst="rect">
            <a:avLst/>
          </a:prstGeom>
          <a:noFill/>
          <a:ln w="28575">
            <a:noFill/>
          </a:ln>
        </p:spPr>
        <p:txBody>
          <a:bodyPr wrap="square" rtlCol="0">
            <a:spAutoFit/>
          </a:bodyPr>
          <a:lstStyle/>
          <a:p>
            <a:r>
              <a:rPr lang="tr-TR" sz="1400" dirty="0"/>
              <a:t>Ayakları ileri uzatarak ve bacakları hafif açarak oturmak o kişinin kendinden memnun olduğunun göstergesidir. Bu biçimde oturan kişiler güvenli ve çevreye açık kişilerdir. Ancak ayakların çok fazla ileri uzatılması o kişinin çevreye yayılma isteğini yansıtır. Bu tür oturuş aynı zamanda saygısızlığın ve saldırganlığın göstergesidir.</a:t>
            </a:r>
            <a:endParaRPr lang="tr-TR" sz="1200" dirty="0"/>
          </a:p>
        </p:txBody>
      </p:sp>
      <p:sp>
        <p:nvSpPr>
          <p:cNvPr id="33" name="Dikdörtgen 32">
            <a:extLst>
              <a:ext uri="{FF2B5EF4-FFF2-40B4-BE49-F238E27FC236}">
                <a16:creationId xmlns:a16="http://schemas.microsoft.com/office/drawing/2014/main" id="{C1A3B1FB-F17A-4CE6-923B-5B1F60C24200}"/>
              </a:ext>
            </a:extLst>
          </p:cNvPr>
          <p:cNvSpPr/>
          <p:nvPr/>
        </p:nvSpPr>
        <p:spPr>
          <a:xfrm>
            <a:off x="8900026" y="4248825"/>
            <a:ext cx="3099764" cy="219025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a:extLst>
              <a:ext uri="{FF2B5EF4-FFF2-40B4-BE49-F238E27FC236}">
                <a16:creationId xmlns:a16="http://schemas.microsoft.com/office/drawing/2014/main" id="{59F751E9-D7A1-4220-8BCE-CC61CFA4AA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630" y="3516978"/>
            <a:ext cx="2430474" cy="3341022"/>
          </a:xfrm>
          <a:prstGeom prst="rect">
            <a:avLst/>
          </a:prstGeom>
        </p:spPr>
      </p:pic>
      <p:pic>
        <p:nvPicPr>
          <p:cNvPr id="6" name="Resim 5">
            <a:extLst>
              <a:ext uri="{FF2B5EF4-FFF2-40B4-BE49-F238E27FC236}">
                <a16:creationId xmlns:a16="http://schemas.microsoft.com/office/drawing/2014/main" id="{ECD51D6D-8F04-40FA-AADA-36A421E287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218" y="1108872"/>
            <a:ext cx="2612789" cy="3483718"/>
          </a:xfrm>
          <a:prstGeom prst="rect">
            <a:avLst/>
          </a:prstGeom>
        </p:spPr>
      </p:pic>
      <p:pic>
        <p:nvPicPr>
          <p:cNvPr id="8" name="Resim 7">
            <a:extLst>
              <a:ext uri="{FF2B5EF4-FFF2-40B4-BE49-F238E27FC236}">
                <a16:creationId xmlns:a16="http://schemas.microsoft.com/office/drawing/2014/main" id="{5625D37F-881E-4A27-A3A3-A0427CEF18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3847" y="1724576"/>
            <a:ext cx="2132742" cy="2844617"/>
          </a:xfrm>
          <a:prstGeom prst="rect">
            <a:avLst/>
          </a:prstGeom>
        </p:spPr>
      </p:pic>
      <p:sp>
        <p:nvSpPr>
          <p:cNvPr id="22" name="Ok: Sağ 21">
            <a:extLst>
              <a:ext uri="{FF2B5EF4-FFF2-40B4-BE49-F238E27FC236}">
                <a16:creationId xmlns:a16="http://schemas.microsoft.com/office/drawing/2014/main" id="{9DE5CD7F-D66D-4C94-9975-F890FDB21EEE}"/>
              </a:ext>
            </a:extLst>
          </p:cNvPr>
          <p:cNvSpPr/>
          <p:nvPr/>
        </p:nvSpPr>
        <p:spPr>
          <a:xfrm>
            <a:off x="3557746" y="5220028"/>
            <a:ext cx="921248" cy="215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Ok: Sağ 24">
            <a:extLst>
              <a:ext uri="{FF2B5EF4-FFF2-40B4-BE49-F238E27FC236}">
                <a16:creationId xmlns:a16="http://schemas.microsoft.com/office/drawing/2014/main" id="{A86FDEBF-16F2-48FD-962F-9BD653376D7F}"/>
              </a:ext>
            </a:extLst>
          </p:cNvPr>
          <p:cNvSpPr/>
          <p:nvPr/>
        </p:nvSpPr>
        <p:spPr>
          <a:xfrm>
            <a:off x="3557746" y="2712455"/>
            <a:ext cx="921248" cy="215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Ok: Sağ 27">
            <a:extLst>
              <a:ext uri="{FF2B5EF4-FFF2-40B4-BE49-F238E27FC236}">
                <a16:creationId xmlns:a16="http://schemas.microsoft.com/office/drawing/2014/main" id="{8D75956E-F7DD-46CB-9132-A7BEDBDAE1E7}"/>
              </a:ext>
            </a:extLst>
          </p:cNvPr>
          <p:cNvSpPr/>
          <p:nvPr/>
        </p:nvSpPr>
        <p:spPr>
          <a:xfrm rot="10800000">
            <a:off x="7894438" y="2604733"/>
            <a:ext cx="921248" cy="215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4196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1000"/>
                                        <p:tgtEl>
                                          <p:spTgt spid="19"/>
                                        </p:tgtEl>
                                      </p:cBhvr>
                                    </p:animEffect>
                                    <p:anim calcmode="lin" valueType="num">
                                      <p:cBhvr>
                                        <p:cTn id="11" dur="1000" fill="hold"/>
                                        <p:tgtEl>
                                          <p:spTgt spid="19"/>
                                        </p:tgtEl>
                                        <p:attrNameLst>
                                          <p:attrName>ppt_x</p:attrName>
                                        </p:attrNameLst>
                                      </p:cBhvr>
                                      <p:tavLst>
                                        <p:tav tm="0">
                                          <p:val>
                                            <p:strVal val="#ppt_x"/>
                                          </p:val>
                                        </p:tav>
                                        <p:tav tm="100000">
                                          <p:val>
                                            <p:strVal val="#ppt_x"/>
                                          </p:val>
                                        </p:tav>
                                      </p:tavLst>
                                    </p:anim>
                                    <p:anim calcmode="lin" valueType="num">
                                      <p:cBhvr>
                                        <p:cTn id="12" dur="1000" fill="hold"/>
                                        <p:tgtEl>
                                          <p:spTgt spid="19"/>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1000"/>
                                        <p:tgtEl>
                                          <p:spTgt spid="21"/>
                                        </p:tgtEl>
                                      </p:cBhvr>
                                    </p:animEffect>
                                    <p:anim calcmode="lin" valueType="num">
                                      <p:cBhvr>
                                        <p:cTn id="16" dur="1000" fill="hold"/>
                                        <p:tgtEl>
                                          <p:spTgt spid="21"/>
                                        </p:tgtEl>
                                        <p:attrNameLst>
                                          <p:attrName>ppt_x</p:attrName>
                                        </p:attrNameLst>
                                      </p:cBhvr>
                                      <p:tavLst>
                                        <p:tav tm="0">
                                          <p:val>
                                            <p:strVal val="#ppt_x"/>
                                          </p:val>
                                        </p:tav>
                                        <p:tav tm="100000">
                                          <p:val>
                                            <p:strVal val="#ppt_x"/>
                                          </p:val>
                                        </p:tav>
                                      </p:tavLst>
                                    </p:anim>
                                    <p:anim calcmode="lin" valueType="num">
                                      <p:cBhvr>
                                        <p:cTn id="17" dur="1000" fill="hold"/>
                                        <p:tgtEl>
                                          <p:spTgt spid="21"/>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par>
                                <p:cTn id="23" presetID="10"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down)">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down)">
                                      <p:cBhvr>
                                        <p:cTn id="44" dur="500"/>
                                        <p:tgtEl>
                                          <p:spTgt spid="2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down)">
                                      <p:cBhvr>
                                        <p:cTn id="4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9" grpId="0"/>
      <p:bldP spid="24" grpId="0"/>
      <p:bldP spid="27" grpId="0"/>
      <p:bldP spid="16" grpId="0"/>
      <p:bldP spid="32" grpId="0"/>
      <p:bldP spid="22" grpId="0" animBg="1"/>
      <p:bldP spid="25" grpId="0" animBg="1"/>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Başlık 1">
            <a:extLst>
              <a:ext uri="{FF2B5EF4-FFF2-40B4-BE49-F238E27FC236}">
                <a16:creationId xmlns:a16="http://schemas.microsoft.com/office/drawing/2014/main" id="{57D3A9D2-8A72-445A-9696-9C80F55C160D}"/>
              </a:ext>
            </a:extLst>
          </p:cNvPr>
          <p:cNvSpPr txBox="1">
            <a:spLocks/>
          </p:cNvSpPr>
          <p:nvPr/>
        </p:nvSpPr>
        <p:spPr>
          <a:xfrm>
            <a:off x="528195" y="810452"/>
            <a:ext cx="3526700" cy="247877"/>
          </a:xfrm>
          <a:prstGeom prst="rect">
            <a:avLst/>
          </a:prstGeom>
        </p:spPr>
        <p:txBody>
          <a:bodyPr vert="horz" lIns="91440" tIns="45720" rIns="91440" bIns="45720" rtlCol="0" anchor="t">
            <a:normAutofit fontScale="82500" lnSpcReduction="20000"/>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1400" b="1" dirty="0"/>
              <a:t>Ders 18 Beden Dili</a:t>
            </a:r>
          </a:p>
          <a:p>
            <a:endParaRPr lang="tr-TR" sz="1400" b="1" dirty="0"/>
          </a:p>
        </p:txBody>
      </p:sp>
      <p:sp>
        <p:nvSpPr>
          <p:cNvPr id="20" name="Alt Başlık 2">
            <a:extLst>
              <a:ext uri="{FF2B5EF4-FFF2-40B4-BE49-F238E27FC236}">
                <a16:creationId xmlns:a16="http://schemas.microsoft.com/office/drawing/2014/main" id="{8DAA9081-7818-4EEB-A356-C0F10D5C8A6B}"/>
              </a:ext>
            </a:extLst>
          </p:cNvPr>
          <p:cNvSpPr txBox="1">
            <a:spLocks/>
          </p:cNvSpPr>
          <p:nvPr/>
        </p:nvSpPr>
        <p:spPr>
          <a:xfrm>
            <a:off x="5047725" y="598779"/>
            <a:ext cx="2096549" cy="366683"/>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tr-TR" b="1"/>
              <a:t>Diksiyon Eğitimi</a:t>
            </a:r>
            <a:endParaRPr lang="tr-TR" b="1" dirty="0"/>
          </a:p>
        </p:txBody>
      </p:sp>
      <p:sp>
        <p:nvSpPr>
          <p:cNvPr id="21" name="Metin kutusu 20">
            <a:extLst>
              <a:ext uri="{FF2B5EF4-FFF2-40B4-BE49-F238E27FC236}">
                <a16:creationId xmlns:a16="http://schemas.microsoft.com/office/drawing/2014/main" id="{720A5E25-26D2-44CA-BC72-BF466E3D4F0F}"/>
              </a:ext>
            </a:extLst>
          </p:cNvPr>
          <p:cNvSpPr txBox="1"/>
          <p:nvPr/>
        </p:nvSpPr>
        <p:spPr>
          <a:xfrm>
            <a:off x="1091886" y="1281539"/>
            <a:ext cx="1428596" cy="369332"/>
          </a:xfrm>
          <a:prstGeom prst="rect">
            <a:avLst/>
          </a:prstGeom>
          <a:noFill/>
        </p:spPr>
        <p:txBody>
          <a:bodyPr wrap="none" rtlCol="0">
            <a:spAutoFit/>
          </a:bodyPr>
          <a:lstStyle/>
          <a:p>
            <a:r>
              <a:rPr lang="tr-TR" b="1" dirty="0">
                <a:solidFill>
                  <a:schemeClr val="accent1"/>
                </a:solidFill>
              </a:rPr>
              <a:t>Beden Dili?</a:t>
            </a:r>
          </a:p>
        </p:txBody>
      </p:sp>
      <p:sp>
        <p:nvSpPr>
          <p:cNvPr id="23" name="Ok: Sağ 22">
            <a:extLst>
              <a:ext uri="{FF2B5EF4-FFF2-40B4-BE49-F238E27FC236}">
                <a16:creationId xmlns:a16="http://schemas.microsoft.com/office/drawing/2014/main" id="{60D21990-87D8-4614-B132-2EC3D80DC13F}"/>
              </a:ext>
            </a:extLst>
          </p:cNvPr>
          <p:cNvSpPr/>
          <p:nvPr/>
        </p:nvSpPr>
        <p:spPr>
          <a:xfrm>
            <a:off x="285354" y="2073244"/>
            <a:ext cx="485681" cy="215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Metin kutusu 1">
            <a:extLst>
              <a:ext uri="{FF2B5EF4-FFF2-40B4-BE49-F238E27FC236}">
                <a16:creationId xmlns:a16="http://schemas.microsoft.com/office/drawing/2014/main" id="{D43CB19C-FD83-4382-AF28-70FF707C73AE}"/>
              </a:ext>
            </a:extLst>
          </p:cNvPr>
          <p:cNvSpPr txBox="1"/>
          <p:nvPr/>
        </p:nvSpPr>
        <p:spPr>
          <a:xfrm>
            <a:off x="881001" y="2012751"/>
            <a:ext cx="10921068" cy="1815882"/>
          </a:xfrm>
          <a:prstGeom prst="rect">
            <a:avLst/>
          </a:prstGeom>
          <a:noFill/>
          <a:ln w="28575">
            <a:noFill/>
          </a:ln>
        </p:spPr>
        <p:txBody>
          <a:bodyPr wrap="square" rtlCol="0">
            <a:spAutoFit/>
          </a:bodyPr>
          <a:lstStyle/>
          <a:p>
            <a:r>
              <a:rPr lang="tr-TR" sz="1600" dirty="0"/>
              <a:t>Beden dilimizin en etkileyici ve belirgin anlamları yüzümüzdedir. Buz gibi bir bakış sıcak bir gülüş, alaycı bir yüz dudak ifadesi, çatık bir kaş, gergin bir yüz çoğu kez sözle ifade edilemeyen pek çok duyguyu anlatır.</a:t>
            </a:r>
          </a:p>
          <a:p>
            <a:endParaRPr lang="tr-TR" sz="1600" b="1" dirty="0">
              <a:solidFill>
                <a:srgbClr val="FFC000"/>
              </a:solidFill>
            </a:endParaRPr>
          </a:p>
          <a:p>
            <a:r>
              <a:rPr lang="tr-TR" sz="1600" dirty="0"/>
              <a:t>Yüz hareketlerine beden dilinde mimik denir. İnsanın yüzündeki mimikleri gerçekleştiren çoğu çift olmak üzere yaklaşık 20 kas gurubu vardır. Bu mimikler yüzün başlıca göz ve göz çevresi; ağız , dudaklar ve çevresi, alın ve kaşlar bölgelerinde etkili bir biçimde görülmektedir.</a:t>
            </a:r>
          </a:p>
          <a:p>
            <a:endParaRPr lang="tr-TR" sz="1600" dirty="0"/>
          </a:p>
        </p:txBody>
      </p:sp>
      <p:sp>
        <p:nvSpPr>
          <p:cNvPr id="9" name="Metin kutusu 8">
            <a:extLst>
              <a:ext uri="{FF2B5EF4-FFF2-40B4-BE49-F238E27FC236}">
                <a16:creationId xmlns:a16="http://schemas.microsoft.com/office/drawing/2014/main" id="{A31B4000-752E-4C7C-AAF5-DE360E91D83B}"/>
              </a:ext>
            </a:extLst>
          </p:cNvPr>
          <p:cNvSpPr txBox="1"/>
          <p:nvPr/>
        </p:nvSpPr>
        <p:spPr>
          <a:xfrm>
            <a:off x="1374316" y="1650871"/>
            <a:ext cx="1247457" cy="307777"/>
          </a:xfrm>
          <a:prstGeom prst="rect">
            <a:avLst/>
          </a:prstGeom>
          <a:noFill/>
        </p:spPr>
        <p:txBody>
          <a:bodyPr wrap="none" rtlCol="0">
            <a:spAutoFit/>
          </a:bodyPr>
          <a:lstStyle/>
          <a:p>
            <a:r>
              <a:rPr lang="tr-TR" sz="1400" b="1" dirty="0">
                <a:solidFill>
                  <a:schemeClr val="accent1"/>
                </a:solidFill>
              </a:rPr>
              <a:t>Yüz İfadeleri</a:t>
            </a:r>
          </a:p>
        </p:txBody>
      </p:sp>
      <p:sp>
        <p:nvSpPr>
          <p:cNvPr id="24" name="Metin kutusu 23">
            <a:extLst>
              <a:ext uri="{FF2B5EF4-FFF2-40B4-BE49-F238E27FC236}">
                <a16:creationId xmlns:a16="http://schemas.microsoft.com/office/drawing/2014/main" id="{7E6CFEF6-E4ED-4CB0-ADB1-7E017C004976}"/>
              </a:ext>
            </a:extLst>
          </p:cNvPr>
          <p:cNvSpPr txBox="1"/>
          <p:nvPr/>
        </p:nvSpPr>
        <p:spPr>
          <a:xfrm>
            <a:off x="153407" y="4133724"/>
            <a:ext cx="2852287" cy="1600438"/>
          </a:xfrm>
          <a:prstGeom prst="rect">
            <a:avLst/>
          </a:prstGeom>
          <a:noFill/>
          <a:ln w="28575">
            <a:noFill/>
          </a:ln>
        </p:spPr>
        <p:txBody>
          <a:bodyPr wrap="square" rtlCol="0">
            <a:spAutoFit/>
          </a:bodyPr>
          <a:lstStyle/>
          <a:p>
            <a:r>
              <a:rPr lang="tr-TR" sz="1400" dirty="0"/>
              <a:t>Yüz hareketleri içerisinde en derin ifadeyi gözler verir. ‘Bakışları buz gibiydi’ ‘Gözlerinin içi gülüyor’ gibi göz ile ilgili mecazlı söyleyişlerin fazlalığı da bunun bir göstergesidir.</a:t>
            </a:r>
          </a:p>
        </p:txBody>
      </p:sp>
      <p:sp>
        <p:nvSpPr>
          <p:cNvPr id="22" name="Metin kutusu 21">
            <a:extLst>
              <a:ext uri="{FF2B5EF4-FFF2-40B4-BE49-F238E27FC236}">
                <a16:creationId xmlns:a16="http://schemas.microsoft.com/office/drawing/2014/main" id="{358B1E1E-BEB0-446C-9A86-075E6FC40E9A}"/>
              </a:ext>
            </a:extLst>
          </p:cNvPr>
          <p:cNvSpPr txBox="1"/>
          <p:nvPr/>
        </p:nvSpPr>
        <p:spPr>
          <a:xfrm>
            <a:off x="3155169" y="5600770"/>
            <a:ext cx="2909321" cy="1169551"/>
          </a:xfrm>
          <a:prstGeom prst="rect">
            <a:avLst/>
          </a:prstGeom>
          <a:noFill/>
          <a:ln w="28575">
            <a:noFill/>
          </a:ln>
        </p:spPr>
        <p:txBody>
          <a:bodyPr wrap="square" rtlCol="0">
            <a:spAutoFit/>
          </a:bodyPr>
          <a:lstStyle/>
          <a:p>
            <a:r>
              <a:rPr lang="tr-TR" sz="1400" dirty="0"/>
              <a:t>Göz bebeklerinin sağa sola yönelmesi işaret edilen yönü ya da kişiyi belirtir. Yukarı yönelmesi ise yükseklik veya ilgisizlik belirtisidir.</a:t>
            </a:r>
          </a:p>
        </p:txBody>
      </p:sp>
      <p:sp>
        <p:nvSpPr>
          <p:cNvPr id="3" name="Dikdörtgen 2">
            <a:extLst>
              <a:ext uri="{FF2B5EF4-FFF2-40B4-BE49-F238E27FC236}">
                <a16:creationId xmlns:a16="http://schemas.microsoft.com/office/drawing/2014/main" id="{D7A238E4-772A-439E-BB5F-8211C4A91884}"/>
              </a:ext>
            </a:extLst>
          </p:cNvPr>
          <p:cNvSpPr/>
          <p:nvPr/>
        </p:nvSpPr>
        <p:spPr>
          <a:xfrm>
            <a:off x="201791" y="4152550"/>
            <a:ext cx="2795255" cy="1535193"/>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36" name="Dikdörtgen 35">
            <a:extLst>
              <a:ext uri="{FF2B5EF4-FFF2-40B4-BE49-F238E27FC236}">
                <a16:creationId xmlns:a16="http://schemas.microsoft.com/office/drawing/2014/main" id="{F7A5D97A-360B-4801-BA5B-F96A9C9B4666}"/>
              </a:ext>
            </a:extLst>
          </p:cNvPr>
          <p:cNvSpPr/>
          <p:nvPr/>
        </p:nvSpPr>
        <p:spPr>
          <a:xfrm>
            <a:off x="3212203" y="4483743"/>
            <a:ext cx="2795255" cy="109761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8" name="Metin kutusu 37">
            <a:extLst>
              <a:ext uri="{FF2B5EF4-FFF2-40B4-BE49-F238E27FC236}">
                <a16:creationId xmlns:a16="http://schemas.microsoft.com/office/drawing/2014/main" id="{B5CC95C9-7AB7-4872-A1F4-8720622DCC95}"/>
              </a:ext>
            </a:extLst>
          </p:cNvPr>
          <p:cNvSpPr txBox="1"/>
          <p:nvPr/>
        </p:nvSpPr>
        <p:spPr>
          <a:xfrm>
            <a:off x="132072" y="5799154"/>
            <a:ext cx="2795255" cy="954107"/>
          </a:xfrm>
          <a:prstGeom prst="rect">
            <a:avLst/>
          </a:prstGeom>
          <a:noFill/>
          <a:ln w="28575">
            <a:noFill/>
          </a:ln>
        </p:spPr>
        <p:txBody>
          <a:bodyPr wrap="square" rtlCol="0">
            <a:spAutoFit/>
          </a:bodyPr>
          <a:lstStyle/>
          <a:p>
            <a:r>
              <a:rPr lang="tr-TR" sz="1400" dirty="0"/>
              <a:t>Gözlerin iri iri açılması şaşkınlık korku, hiddet, dehşet göstergesidir. Ayrıca merak coşku ve heyecan belirtisidir.</a:t>
            </a:r>
          </a:p>
        </p:txBody>
      </p:sp>
      <p:sp>
        <p:nvSpPr>
          <p:cNvPr id="40" name="Dikdörtgen 39">
            <a:extLst>
              <a:ext uri="{FF2B5EF4-FFF2-40B4-BE49-F238E27FC236}">
                <a16:creationId xmlns:a16="http://schemas.microsoft.com/office/drawing/2014/main" id="{434CC7BA-5FBA-44B2-A7A0-59ACE19F04FE}"/>
              </a:ext>
            </a:extLst>
          </p:cNvPr>
          <p:cNvSpPr/>
          <p:nvPr/>
        </p:nvSpPr>
        <p:spPr>
          <a:xfrm>
            <a:off x="3212203" y="5655054"/>
            <a:ext cx="2795255" cy="107365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1" name="Dikdörtgen 40">
            <a:extLst>
              <a:ext uri="{FF2B5EF4-FFF2-40B4-BE49-F238E27FC236}">
                <a16:creationId xmlns:a16="http://schemas.microsoft.com/office/drawing/2014/main" id="{5DDD599D-B331-4237-BAA7-1CA3AFBFA985}"/>
              </a:ext>
            </a:extLst>
          </p:cNvPr>
          <p:cNvSpPr/>
          <p:nvPr/>
        </p:nvSpPr>
        <p:spPr>
          <a:xfrm>
            <a:off x="201791" y="5827914"/>
            <a:ext cx="2795255" cy="89658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5" name="Metin kutusu 44">
            <a:extLst>
              <a:ext uri="{FF2B5EF4-FFF2-40B4-BE49-F238E27FC236}">
                <a16:creationId xmlns:a16="http://schemas.microsoft.com/office/drawing/2014/main" id="{D8DBC19F-A978-42A5-8FF3-B5DCDE39AFC2}"/>
              </a:ext>
            </a:extLst>
          </p:cNvPr>
          <p:cNvSpPr txBox="1"/>
          <p:nvPr/>
        </p:nvSpPr>
        <p:spPr>
          <a:xfrm>
            <a:off x="3172469" y="4467186"/>
            <a:ext cx="2834989" cy="1169551"/>
          </a:xfrm>
          <a:prstGeom prst="rect">
            <a:avLst/>
          </a:prstGeom>
          <a:noFill/>
          <a:ln w="28575">
            <a:noFill/>
          </a:ln>
        </p:spPr>
        <p:txBody>
          <a:bodyPr wrap="square" rtlCol="0">
            <a:spAutoFit/>
          </a:bodyPr>
          <a:lstStyle/>
          <a:p>
            <a:r>
              <a:rPr lang="tr-TR" sz="1400" dirty="0"/>
              <a:t>Gözlerin yarı kapalı olması kötü niyeti ve küçümsemeyi ifade eder. Göz kapaklarını indirmekse saygının ve utanmanın sonucudur.</a:t>
            </a:r>
          </a:p>
        </p:txBody>
      </p:sp>
      <p:sp>
        <p:nvSpPr>
          <p:cNvPr id="34" name="Metin kutusu 33">
            <a:extLst>
              <a:ext uri="{FF2B5EF4-FFF2-40B4-BE49-F238E27FC236}">
                <a16:creationId xmlns:a16="http://schemas.microsoft.com/office/drawing/2014/main" id="{5F02F4E1-0C58-4356-AFCF-D0689D86C4DB}"/>
              </a:ext>
            </a:extLst>
          </p:cNvPr>
          <p:cNvSpPr txBox="1"/>
          <p:nvPr/>
        </p:nvSpPr>
        <p:spPr>
          <a:xfrm>
            <a:off x="3172469" y="3660624"/>
            <a:ext cx="2892021" cy="738664"/>
          </a:xfrm>
          <a:prstGeom prst="rect">
            <a:avLst/>
          </a:prstGeom>
          <a:noFill/>
          <a:ln w="28575">
            <a:noFill/>
          </a:ln>
        </p:spPr>
        <p:txBody>
          <a:bodyPr wrap="square" rtlCol="0">
            <a:spAutoFit/>
          </a:bodyPr>
          <a:lstStyle/>
          <a:p>
            <a:r>
              <a:rPr lang="tr-TR" sz="1400" dirty="0"/>
              <a:t>Gözleri kısmak bir durumu, bir olayı çözmeye çalışmayı kararsız olmayı gösterir.</a:t>
            </a:r>
          </a:p>
        </p:txBody>
      </p:sp>
      <p:sp>
        <p:nvSpPr>
          <p:cNvPr id="42" name="Dikdörtgen 41">
            <a:extLst>
              <a:ext uri="{FF2B5EF4-FFF2-40B4-BE49-F238E27FC236}">
                <a16:creationId xmlns:a16="http://schemas.microsoft.com/office/drawing/2014/main" id="{FA44C876-8452-4AAB-B113-A69B24C1A100}"/>
              </a:ext>
            </a:extLst>
          </p:cNvPr>
          <p:cNvSpPr/>
          <p:nvPr/>
        </p:nvSpPr>
        <p:spPr>
          <a:xfrm>
            <a:off x="3212205" y="3681740"/>
            <a:ext cx="2795255" cy="71646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3" name="Metin kutusu 42">
            <a:extLst>
              <a:ext uri="{FF2B5EF4-FFF2-40B4-BE49-F238E27FC236}">
                <a16:creationId xmlns:a16="http://schemas.microsoft.com/office/drawing/2014/main" id="{743700B3-2BE4-4552-93FD-8D6F990A7865}"/>
              </a:ext>
            </a:extLst>
          </p:cNvPr>
          <p:cNvSpPr txBox="1"/>
          <p:nvPr/>
        </p:nvSpPr>
        <p:spPr>
          <a:xfrm>
            <a:off x="153407" y="3732195"/>
            <a:ext cx="2892021" cy="307777"/>
          </a:xfrm>
          <a:prstGeom prst="rect">
            <a:avLst/>
          </a:prstGeom>
          <a:noFill/>
        </p:spPr>
        <p:txBody>
          <a:bodyPr wrap="square">
            <a:spAutoFit/>
          </a:bodyPr>
          <a:lstStyle/>
          <a:p>
            <a:r>
              <a:rPr lang="tr-TR" sz="1400" b="1" dirty="0">
                <a:solidFill>
                  <a:srgbClr val="00B0F0"/>
                </a:solidFill>
              </a:rPr>
              <a:t>Göz ve Göz Çevresi</a:t>
            </a:r>
          </a:p>
        </p:txBody>
      </p:sp>
      <p:sp>
        <p:nvSpPr>
          <p:cNvPr id="44" name="Metin kutusu 43">
            <a:extLst>
              <a:ext uri="{FF2B5EF4-FFF2-40B4-BE49-F238E27FC236}">
                <a16:creationId xmlns:a16="http://schemas.microsoft.com/office/drawing/2014/main" id="{E4340BDD-9EC0-4CC3-8460-5B1C5D232C9D}"/>
              </a:ext>
            </a:extLst>
          </p:cNvPr>
          <p:cNvSpPr txBox="1"/>
          <p:nvPr/>
        </p:nvSpPr>
        <p:spPr>
          <a:xfrm>
            <a:off x="6174233" y="3674649"/>
            <a:ext cx="2972849" cy="2893100"/>
          </a:xfrm>
          <a:prstGeom prst="rect">
            <a:avLst/>
          </a:prstGeom>
          <a:noFill/>
          <a:ln w="28575">
            <a:noFill/>
          </a:ln>
        </p:spPr>
        <p:txBody>
          <a:bodyPr wrap="square" rtlCol="0">
            <a:spAutoFit/>
          </a:bodyPr>
          <a:lstStyle/>
          <a:p>
            <a:r>
              <a:rPr lang="tr-TR" sz="1400" dirty="0"/>
              <a:t>İnsanlar arası ilişkiler de göz teması çok önemlidir. Konuşurken gözleri kaçırmak yalan söylemeyi ya da samimiyetsizliğin bir ifadesi olarak kabul edilir. Konuşma sırasında dinleyiciler ile göz teması, kendine güven ve karşısındakilerle iletişim kurma isteğinin belirtisidir. Ancak göz temasının karşıdaki kişiyi rahatsız edecek düzeyde olmaması gerekir.</a:t>
            </a:r>
          </a:p>
        </p:txBody>
      </p:sp>
      <p:sp>
        <p:nvSpPr>
          <p:cNvPr id="46" name="Dikdörtgen 45">
            <a:extLst>
              <a:ext uri="{FF2B5EF4-FFF2-40B4-BE49-F238E27FC236}">
                <a16:creationId xmlns:a16="http://schemas.microsoft.com/office/drawing/2014/main" id="{EF248BBE-AF54-475B-A3A6-8618DA459C3D}"/>
              </a:ext>
            </a:extLst>
          </p:cNvPr>
          <p:cNvSpPr/>
          <p:nvPr/>
        </p:nvSpPr>
        <p:spPr>
          <a:xfrm>
            <a:off x="6231263" y="3690714"/>
            <a:ext cx="2808831" cy="304033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7" name="Metin kutusu 46">
            <a:extLst>
              <a:ext uri="{FF2B5EF4-FFF2-40B4-BE49-F238E27FC236}">
                <a16:creationId xmlns:a16="http://schemas.microsoft.com/office/drawing/2014/main" id="{A4067BD2-8D1F-45A0-8090-C82DB456CB98}"/>
              </a:ext>
            </a:extLst>
          </p:cNvPr>
          <p:cNvSpPr txBox="1"/>
          <p:nvPr/>
        </p:nvSpPr>
        <p:spPr>
          <a:xfrm>
            <a:off x="9175999" y="3674649"/>
            <a:ext cx="2972849" cy="738664"/>
          </a:xfrm>
          <a:prstGeom prst="rect">
            <a:avLst/>
          </a:prstGeom>
          <a:noFill/>
          <a:ln w="28575">
            <a:noFill/>
          </a:ln>
        </p:spPr>
        <p:txBody>
          <a:bodyPr wrap="square" rtlCol="0">
            <a:spAutoFit/>
          </a:bodyPr>
          <a:lstStyle/>
          <a:p>
            <a:r>
              <a:rPr lang="tr-TR" sz="1400" dirty="0"/>
              <a:t>Kadın erkek ilişkilerinde uzun süreli göz teması yakınlaşma isteğini dile getirir.</a:t>
            </a:r>
          </a:p>
        </p:txBody>
      </p:sp>
      <p:sp>
        <p:nvSpPr>
          <p:cNvPr id="48" name="Dikdörtgen 47">
            <a:extLst>
              <a:ext uri="{FF2B5EF4-FFF2-40B4-BE49-F238E27FC236}">
                <a16:creationId xmlns:a16="http://schemas.microsoft.com/office/drawing/2014/main" id="{FF5D1B49-44AC-456B-A642-5FD6EEFD29C9}"/>
              </a:ext>
            </a:extLst>
          </p:cNvPr>
          <p:cNvSpPr/>
          <p:nvPr/>
        </p:nvSpPr>
        <p:spPr>
          <a:xfrm>
            <a:off x="9233029" y="3690715"/>
            <a:ext cx="2808831" cy="70749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9" name="Metin kutusu 48">
            <a:extLst>
              <a:ext uri="{FF2B5EF4-FFF2-40B4-BE49-F238E27FC236}">
                <a16:creationId xmlns:a16="http://schemas.microsoft.com/office/drawing/2014/main" id="{7D7D8B08-6052-414F-AA71-E0E24440DE45}"/>
              </a:ext>
            </a:extLst>
          </p:cNvPr>
          <p:cNvSpPr txBox="1"/>
          <p:nvPr/>
        </p:nvSpPr>
        <p:spPr>
          <a:xfrm>
            <a:off x="9172732" y="4473482"/>
            <a:ext cx="2865861" cy="954107"/>
          </a:xfrm>
          <a:prstGeom prst="rect">
            <a:avLst/>
          </a:prstGeom>
          <a:noFill/>
          <a:ln w="28575">
            <a:noFill/>
          </a:ln>
        </p:spPr>
        <p:txBody>
          <a:bodyPr wrap="square" rtlCol="0">
            <a:spAutoFit/>
          </a:bodyPr>
          <a:lstStyle/>
          <a:p>
            <a:r>
              <a:rPr lang="tr-TR" sz="1400" dirty="0"/>
              <a:t>Gözlerin parlak olması mutluluğun, gözlerin donuk olması mutsuzluğun ve karamsarlığı göstergesidir.</a:t>
            </a:r>
          </a:p>
        </p:txBody>
      </p:sp>
      <p:sp>
        <p:nvSpPr>
          <p:cNvPr id="50" name="Dikdörtgen 49">
            <a:extLst>
              <a:ext uri="{FF2B5EF4-FFF2-40B4-BE49-F238E27FC236}">
                <a16:creationId xmlns:a16="http://schemas.microsoft.com/office/drawing/2014/main" id="{9076E84E-C5CA-42D6-A75B-12CC6D07C2B9}"/>
              </a:ext>
            </a:extLst>
          </p:cNvPr>
          <p:cNvSpPr/>
          <p:nvPr/>
        </p:nvSpPr>
        <p:spPr>
          <a:xfrm>
            <a:off x="9229762" y="4489548"/>
            <a:ext cx="2808831" cy="93804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3867508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1000"/>
                                        <p:tgtEl>
                                          <p:spTgt spid="19"/>
                                        </p:tgtEl>
                                      </p:cBhvr>
                                    </p:animEffect>
                                    <p:anim calcmode="lin" valueType="num">
                                      <p:cBhvr>
                                        <p:cTn id="11" dur="1000" fill="hold"/>
                                        <p:tgtEl>
                                          <p:spTgt spid="19"/>
                                        </p:tgtEl>
                                        <p:attrNameLst>
                                          <p:attrName>ppt_x</p:attrName>
                                        </p:attrNameLst>
                                      </p:cBhvr>
                                      <p:tavLst>
                                        <p:tav tm="0">
                                          <p:val>
                                            <p:strVal val="#ppt_x"/>
                                          </p:val>
                                        </p:tav>
                                        <p:tav tm="100000">
                                          <p:val>
                                            <p:strVal val="#ppt_x"/>
                                          </p:val>
                                        </p:tav>
                                      </p:tavLst>
                                    </p:anim>
                                    <p:anim calcmode="lin" valueType="num">
                                      <p:cBhvr>
                                        <p:cTn id="12" dur="1000" fill="hold"/>
                                        <p:tgtEl>
                                          <p:spTgt spid="19"/>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1000"/>
                                        <p:tgtEl>
                                          <p:spTgt spid="21"/>
                                        </p:tgtEl>
                                      </p:cBhvr>
                                    </p:animEffect>
                                    <p:anim calcmode="lin" valueType="num">
                                      <p:cBhvr>
                                        <p:cTn id="16" dur="1000" fill="hold"/>
                                        <p:tgtEl>
                                          <p:spTgt spid="21"/>
                                        </p:tgtEl>
                                        <p:attrNameLst>
                                          <p:attrName>ppt_x</p:attrName>
                                        </p:attrNameLst>
                                      </p:cBhvr>
                                      <p:tavLst>
                                        <p:tav tm="0">
                                          <p:val>
                                            <p:strVal val="#ppt_x"/>
                                          </p:val>
                                        </p:tav>
                                        <p:tav tm="100000">
                                          <p:val>
                                            <p:strVal val="#ppt_x"/>
                                          </p:val>
                                        </p:tav>
                                      </p:tavLst>
                                    </p:anim>
                                    <p:anim calcmode="lin" valueType="num">
                                      <p:cBhvr>
                                        <p:cTn id="1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par>
                                <p:cTn id="26" presetID="42"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par>
                                <p:cTn id="31" presetID="10"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500"/>
                                        <p:tgtEl>
                                          <p:spTgt spid="3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500"/>
                                        <p:tgtEl>
                                          <p:spTgt spid="4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500"/>
                                        <p:tgtEl>
                                          <p:spTgt spid="3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fade">
                                      <p:cBhvr>
                                        <p:cTn id="48" dur="500"/>
                                        <p:tgtEl>
                                          <p:spTgt spid="4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500"/>
                                        <p:tgtEl>
                                          <p:spTgt spid="4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9"/>
                                        </p:tgtEl>
                                        <p:attrNameLst>
                                          <p:attrName>style.visibility</p:attrName>
                                        </p:attrNameLst>
                                      </p:cBhvr>
                                      <p:to>
                                        <p:strVal val="visible"/>
                                      </p:to>
                                    </p:set>
                                    <p:animEffect transition="in" filter="fade">
                                      <p:cBhvr>
                                        <p:cTn id="5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3" grpId="0" animBg="1"/>
      <p:bldP spid="2" grpId="0"/>
      <p:bldP spid="9" grpId="0"/>
      <p:bldP spid="24" grpId="0"/>
      <p:bldP spid="22" grpId="0"/>
      <p:bldP spid="38" grpId="0"/>
      <p:bldP spid="45" grpId="0"/>
      <p:bldP spid="34" grpId="0"/>
      <p:bldP spid="44" grpId="0"/>
      <p:bldP spid="47" grpId="0"/>
      <p:bldP spid="4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Mavi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İy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2842</TotalTime>
  <Words>2247</Words>
  <Application>Microsoft Office PowerPoint</Application>
  <PresentationFormat>Geniş ekran</PresentationFormat>
  <Paragraphs>164</Paragraphs>
  <Slides>16</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16</vt:i4>
      </vt:variant>
    </vt:vector>
  </HeadingPairs>
  <TitlesOfParts>
    <vt:vector size="21" baseType="lpstr">
      <vt:lpstr>Arial</vt:lpstr>
      <vt:lpstr>Calibri</vt:lpstr>
      <vt:lpstr>Century Gothic</vt:lpstr>
      <vt:lpstr>Wingdings 3</vt:lpstr>
      <vt:lpstr>İyon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Ders 1 : Ses-Nefes</dc:title>
  <dc:creator>utku</dc:creator>
  <cp:lastModifiedBy>utku</cp:lastModifiedBy>
  <cp:revision>267</cp:revision>
  <dcterms:created xsi:type="dcterms:W3CDTF">2021-01-23T14:04:26Z</dcterms:created>
  <dcterms:modified xsi:type="dcterms:W3CDTF">2021-03-17T15:40:31Z</dcterms:modified>
</cp:coreProperties>
</file>