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3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38565E0D-866A-49DA-A8C4-E6E15B90E03D}" type="datetimeFigureOut">
              <a:rPr lang="tr-TR" smtClean="0"/>
              <a:t>13.03.2015</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D1052F3D-92CB-4798-A00C-EE9AFFB796FF}"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8565E0D-866A-49DA-A8C4-E6E15B90E03D}" type="datetimeFigureOut">
              <a:rPr lang="tr-TR" smtClean="0"/>
              <a:t>13.03.2015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1052F3D-92CB-4798-A00C-EE9AFFB796FF}"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8565E0D-866A-49DA-A8C4-E6E15B90E03D}" type="datetimeFigureOut">
              <a:rPr lang="tr-TR" smtClean="0"/>
              <a:t>13.03.2015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1052F3D-92CB-4798-A00C-EE9AFFB796FF}"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8565E0D-866A-49DA-A8C4-E6E15B90E03D}" type="datetimeFigureOut">
              <a:rPr lang="tr-TR" smtClean="0"/>
              <a:t>13.03.2015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1052F3D-92CB-4798-A00C-EE9AFFB796FF}" type="slidenum">
              <a:rPr lang="tr-TR" smtClean="0"/>
              <a:t>‹#›</a:t>
            </a:fld>
            <a:endParaRPr lang="tr-TR"/>
          </a:p>
        </p:txBody>
      </p:sp>
      <p:sp>
        <p:nvSpPr>
          <p:cNvPr id="7" name="6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38565E0D-866A-49DA-A8C4-E6E15B90E03D}" type="datetimeFigureOut">
              <a:rPr lang="tr-TR" smtClean="0"/>
              <a:t>13.03.2015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1052F3D-92CB-4798-A00C-EE9AFFB796FF}" type="slidenum">
              <a:rPr lang="tr-TR" smtClean="0"/>
              <a:t>‹#›</a:t>
            </a:fld>
            <a:endParaRPr lang="tr-T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38565E0D-866A-49DA-A8C4-E6E15B90E03D}" type="datetimeFigureOut">
              <a:rPr lang="tr-TR" smtClean="0"/>
              <a:t>13.03.2015</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D1052F3D-92CB-4798-A00C-EE9AFFB796FF}" type="slidenum">
              <a:rPr lang="tr-TR" smtClean="0"/>
              <a:t>‹#›</a:t>
            </a:fld>
            <a:endParaRPr lang="tr-TR"/>
          </a:p>
        </p:txBody>
      </p:sp>
      <p:sp>
        <p:nvSpPr>
          <p:cNvPr id="8" name="7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38565E0D-866A-49DA-A8C4-E6E15B90E03D}" type="datetimeFigureOut">
              <a:rPr lang="tr-TR" smtClean="0"/>
              <a:t>13.03.2015</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D1052F3D-92CB-4798-A00C-EE9AFFB796FF}"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extLst/>
          </a:lstStyle>
          <a:p>
            <a:fld id="{38565E0D-866A-49DA-A8C4-E6E15B90E03D}" type="datetimeFigureOut">
              <a:rPr lang="tr-TR" smtClean="0"/>
              <a:t>13.03.2015</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D1052F3D-92CB-4798-A00C-EE9AFFB796FF}" type="slidenum">
              <a:rPr lang="tr-TR" smtClean="0"/>
              <a:t>‹#›</a:t>
            </a:fld>
            <a:endParaRPr lang="tr-TR"/>
          </a:p>
        </p:txBody>
      </p:sp>
      <p:sp>
        <p:nvSpPr>
          <p:cNvPr id="6" name="5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38565E0D-866A-49DA-A8C4-E6E15B90E03D}" type="datetimeFigureOut">
              <a:rPr lang="tr-TR" smtClean="0"/>
              <a:t>13.03.2015</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D1052F3D-92CB-4798-A00C-EE9AFFB796FF}"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extLst/>
          </a:lstStyle>
          <a:p>
            <a:fld id="{38565E0D-866A-49DA-A8C4-E6E15B90E03D}" type="datetimeFigureOut">
              <a:rPr lang="tr-TR" smtClean="0"/>
              <a:t>13.03.2015</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D1052F3D-92CB-4798-A00C-EE9AFFB796FF}"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38565E0D-866A-49DA-A8C4-E6E15B90E03D}" type="datetimeFigureOut">
              <a:rPr lang="tr-TR" smtClean="0"/>
              <a:t>13.03.2015</a:t>
            </a:fld>
            <a:endParaRPr lang="tr-T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D1052F3D-92CB-4798-A00C-EE9AFFB796FF}" type="slidenum">
              <a:rPr lang="tr-TR" smtClean="0"/>
              <a:t>‹#›</a:t>
            </a:fld>
            <a:endParaRPr lang="tr-T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8565E0D-866A-49DA-A8C4-E6E15B90E03D}" type="datetimeFigureOut">
              <a:rPr lang="tr-TR" smtClean="0"/>
              <a:t>13.03.2015</a:t>
            </a:fld>
            <a:endParaRPr lang="tr-T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1052F3D-92CB-4798-A00C-EE9AFFB796FF}"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11560" y="2276872"/>
            <a:ext cx="7772400" cy="1470025"/>
          </a:xfrm>
        </p:spPr>
        <p:txBody>
          <a:bodyPr>
            <a:noAutofit/>
          </a:bodyPr>
          <a:lstStyle/>
          <a:p>
            <a:r>
              <a:rPr lang="tr-TR" sz="4800" dirty="0" smtClean="0"/>
              <a:t>Fen Bilimleri Derslerinde Öğrencileri Aktif Kılan Yöntem, Teknik ve Modellemeler</a:t>
            </a:r>
            <a:endParaRPr lang="tr-TR" sz="4800"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Retorik argümanlar, iddiayı uygun gerekçelerle açıklama prensibine dayanır. Başkalarının iddianın geçerliliğine veya önemine inandırılması temel amaçtır. Tek taraflıdır. Dinleyicinin veya okuyucunun argümanların yapılandırılmasına doğrudan ilgisi yoktur. </a:t>
            </a:r>
            <a:endParaRPr lang="tr-TR" dirty="0"/>
          </a:p>
        </p:txBody>
      </p:sp>
      <p:sp>
        <p:nvSpPr>
          <p:cNvPr id="3" name="2 Başlık"/>
          <p:cNvSpPr>
            <a:spLocks noGrp="1"/>
          </p:cNvSpPr>
          <p:nvPr>
            <p:ph type="title"/>
          </p:nvPr>
        </p:nvSpPr>
        <p:spPr/>
        <p:txBody>
          <a:bodyPr/>
          <a:lstStyle/>
          <a:p>
            <a:r>
              <a:rPr lang="tr-TR" dirty="0" smtClean="0"/>
              <a:t>Argümanların </a:t>
            </a:r>
            <a:r>
              <a:rPr lang="tr-TR" dirty="0" smtClean="0"/>
              <a:t>Sınıflandırılması</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err="1" smtClean="0"/>
              <a:t>Diyalojik</a:t>
            </a:r>
            <a:r>
              <a:rPr lang="tr-TR" dirty="0" smtClean="0"/>
              <a:t> argümanlar, doğruluğu kanıtlarla kabul edilmemiş iddiaların sonuçlarını temel alır. Tartışma ortamlarında ortaya konulan iddiaya yönelik farklı görüşler edilmesi amaçlanır. Yapılandırma sürecinde bir iddia ortaya konur ve iddiaya ilişkin faklı argümanlar ileri sürülür. Bu argümanlar gruplar tarafından tartışılır ve analiz edilir. Öğrencilerin güçlü olan argümanlar üzerinde anlaşmaya varmaları beklenir.  </a:t>
            </a:r>
            <a:endParaRPr lang="tr-TR" dirty="0"/>
          </a:p>
        </p:txBody>
      </p:sp>
      <p:sp>
        <p:nvSpPr>
          <p:cNvPr id="3" name="2 Başlık"/>
          <p:cNvSpPr>
            <a:spLocks noGrp="1"/>
          </p:cNvSpPr>
          <p:nvPr>
            <p:ph type="title"/>
          </p:nvPr>
        </p:nvSpPr>
        <p:spPr/>
        <p:txBody>
          <a:bodyPr/>
          <a:lstStyle/>
          <a:p>
            <a:r>
              <a:rPr lang="tr-TR" dirty="0" smtClean="0"/>
              <a:t>Argümanların </a:t>
            </a:r>
            <a:r>
              <a:rPr lang="tr-TR" dirty="0" smtClean="0"/>
              <a:t>Sınıflandırılması</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85000" lnSpcReduction="20000"/>
          </a:bodyPr>
          <a:lstStyle/>
          <a:p>
            <a:pPr>
              <a:buNone/>
            </a:pPr>
            <a:r>
              <a:rPr lang="tr-TR" dirty="0" smtClean="0"/>
              <a:t>	</a:t>
            </a:r>
            <a:r>
              <a:rPr lang="tr-TR" dirty="0" err="1" smtClean="0"/>
              <a:t>Argümantasyon</a:t>
            </a:r>
            <a:r>
              <a:rPr lang="tr-TR" dirty="0" smtClean="0"/>
              <a:t> yöntemini tanımlayan taslaklardan biridir. Bu model </a:t>
            </a:r>
            <a:r>
              <a:rPr lang="tr-TR" dirty="0" err="1" smtClean="0"/>
              <a:t>argümantasyonun</a:t>
            </a:r>
            <a:r>
              <a:rPr lang="tr-TR" dirty="0" smtClean="0"/>
              <a:t> teorik perspektifinin temelini oluşturmaktadır. Bileşenleri:</a:t>
            </a:r>
          </a:p>
          <a:p>
            <a:r>
              <a:rPr lang="tr-TR" dirty="0" smtClean="0"/>
              <a:t>İddia: Verileri kullanarak bir durum hakkında tartışma ortamını başlatmak için kullanılan hipotezdir.</a:t>
            </a:r>
          </a:p>
          <a:p>
            <a:r>
              <a:rPr lang="tr-TR" dirty="0" smtClean="0"/>
              <a:t>Veri: Kaynaklara dayalı olan bilimsel desteklerdir. </a:t>
            </a:r>
          </a:p>
          <a:p>
            <a:r>
              <a:rPr lang="tr-TR" dirty="0" smtClean="0"/>
              <a:t>Gerekçe: Sunulan veriler ve iddialar arasındaki ilişkiyi açıklayan cümlelerdir.</a:t>
            </a:r>
          </a:p>
          <a:p>
            <a:r>
              <a:rPr lang="tr-TR" dirty="0" smtClean="0"/>
              <a:t>Destekleyici: İddiaları kuvvetlendirmek için sunulan ek delillerdir.</a:t>
            </a:r>
          </a:p>
          <a:p>
            <a:r>
              <a:rPr lang="tr-TR" dirty="0" smtClean="0"/>
              <a:t>Niteleyici: Sunulan delillerin doğru olabileceğini belirten durumlardır.</a:t>
            </a:r>
          </a:p>
          <a:p>
            <a:r>
              <a:rPr lang="tr-TR" dirty="0" smtClean="0"/>
              <a:t>Reddedici: Sunulan delillerin geçerli ve güvenilir kaynaklara dayandığını belirten ifadelerdir.</a:t>
            </a:r>
          </a:p>
          <a:p>
            <a:endParaRPr lang="tr-TR" dirty="0"/>
          </a:p>
        </p:txBody>
      </p:sp>
      <p:sp>
        <p:nvSpPr>
          <p:cNvPr id="3" name="2 Başlık"/>
          <p:cNvSpPr>
            <a:spLocks noGrp="1"/>
          </p:cNvSpPr>
          <p:nvPr>
            <p:ph type="title"/>
          </p:nvPr>
        </p:nvSpPr>
        <p:spPr/>
        <p:txBody>
          <a:bodyPr/>
          <a:lstStyle/>
          <a:p>
            <a:r>
              <a:rPr lang="tr-TR" dirty="0" smtClean="0"/>
              <a:t>TAP Modeli</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20150313_153835.jpg"/>
          <p:cNvPicPr>
            <a:picLocks noGrp="1" noChangeAspect="1"/>
          </p:cNvPicPr>
          <p:nvPr>
            <p:ph idx="1"/>
          </p:nvPr>
        </p:nvPicPr>
        <p:blipFill>
          <a:blip r:embed="rId2" cstate="print"/>
          <a:stretch>
            <a:fillRect/>
          </a:stretch>
        </p:blipFill>
        <p:spPr>
          <a:xfrm rot="5400000">
            <a:off x="1554692" y="1481138"/>
            <a:ext cx="6034616" cy="4525962"/>
          </a:xfrm>
        </p:spPr>
      </p:pic>
      <p:sp>
        <p:nvSpPr>
          <p:cNvPr id="3" name="2 Başlık"/>
          <p:cNvSpPr>
            <a:spLocks noGrp="1"/>
          </p:cNvSpPr>
          <p:nvPr>
            <p:ph type="title"/>
          </p:nvPr>
        </p:nvSpPr>
        <p:spPr/>
        <p:txBody>
          <a:bodyPr/>
          <a:lstStyle/>
          <a:p>
            <a:endParaRPr lang="tr-T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Bilişsel süreci geneller ve modeller</a:t>
            </a:r>
          </a:p>
          <a:p>
            <a:r>
              <a:rPr lang="tr-TR" dirty="0" smtClean="0"/>
              <a:t>İletişim becerilerini ve eleştirel düşünmeyi geliştirir.</a:t>
            </a:r>
          </a:p>
          <a:p>
            <a:r>
              <a:rPr lang="tr-TR" dirty="0" smtClean="0"/>
              <a:t>Bilim okur yazarlığına geliştirir.</a:t>
            </a:r>
          </a:p>
          <a:p>
            <a:r>
              <a:rPr lang="tr-TR" dirty="0" smtClean="0"/>
              <a:t>Bilim felsefesinin anlaşılmasını sağlar.</a:t>
            </a:r>
          </a:p>
          <a:p>
            <a:r>
              <a:rPr lang="tr-TR" dirty="0" smtClean="0"/>
              <a:t>Akıl yürütme ve mantık kriterlerini geliştirir. </a:t>
            </a:r>
          </a:p>
          <a:p>
            <a:r>
              <a:rPr lang="tr-TR" dirty="0" smtClean="0"/>
              <a:t>Bilimsel bilginin üretilmesini ve bilimin doğasının anlaşılmasını sağlar.</a:t>
            </a:r>
            <a:endParaRPr lang="tr-TR" dirty="0"/>
          </a:p>
        </p:txBody>
      </p:sp>
      <p:sp>
        <p:nvSpPr>
          <p:cNvPr id="3" name="2 Başlık"/>
          <p:cNvSpPr>
            <a:spLocks noGrp="1"/>
          </p:cNvSpPr>
          <p:nvPr>
            <p:ph type="title"/>
          </p:nvPr>
        </p:nvSpPr>
        <p:spPr/>
        <p:txBody>
          <a:bodyPr>
            <a:noAutofit/>
          </a:bodyPr>
          <a:lstStyle/>
          <a:p>
            <a:r>
              <a:rPr lang="tr-TR" sz="2800" dirty="0" err="1" smtClean="0"/>
              <a:t>Argümantasyonun</a:t>
            </a:r>
            <a:r>
              <a:rPr lang="tr-TR" sz="2800" dirty="0" smtClean="0"/>
              <a:t> Fen Eğitimine Katkıları</a:t>
            </a:r>
            <a:endParaRPr lang="tr-TR"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Argüman Yapılandırma</a:t>
            </a:r>
          </a:p>
          <a:p>
            <a:r>
              <a:rPr lang="tr-TR" dirty="0" smtClean="0"/>
              <a:t>Tahmin-Gözlem-Açıklama Sürecinde </a:t>
            </a:r>
            <a:r>
              <a:rPr lang="tr-TR" dirty="0" err="1" smtClean="0"/>
              <a:t>Arg</a:t>
            </a:r>
            <a:r>
              <a:rPr lang="tr-TR" dirty="0" smtClean="0"/>
              <a:t>.</a:t>
            </a:r>
          </a:p>
          <a:p>
            <a:r>
              <a:rPr lang="tr-TR" dirty="0" smtClean="0"/>
              <a:t>Deney Tasarlama Sürecinde </a:t>
            </a:r>
            <a:r>
              <a:rPr lang="tr-TR" dirty="0" err="1" smtClean="0"/>
              <a:t>Arg</a:t>
            </a:r>
            <a:r>
              <a:rPr lang="tr-TR" dirty="0" smtClean="0"/>
              <a:t>.</a:t>
            </a:r>
          </a:p>
          <a:p>
            <a:r>
              <a:rPr lang="tr-TR" dirty="0" smtClean="0"/>
              <a:t>İfadeler Tablosunu Doldurma Sürecinde </a:t>
            </a:r>
            <a:r>
              <a:rPr lang="tr-TR" dirty="0" err="1" smtClean="0"/>
              <a:t>Arg</a:t>
            </a:r>
            <a:r>
              <a:rPr lang="tr-TR" dirty="0" smtClean="0"/>
              <a:t>.</a:t>
            </a:r>
          </a:p>
          <a:p>
            <a:r>
              <a:rPr lang="tr-TR" dirty="0" smtClean="0"/>
              <a:t>Teoriler, Fikirler ve Kanıtlar Yoluyla </a:t>
            </a:r>
            <a:r>
              <a:rPr lang="tr-TR" dirty="0" err="1" smtClean="0"/>
              <a:t>Arg</a:t>
            </a:r>
            <a:r>
              <a:rPr lang="tr-TR" dirty="0" smtClean="0"/>
              <a:t>.</a:t>
            </a:r>
          </a:p>
          <a:p>
            <a:r>
              <a:rPr lang="tr-TR" dirty="0" smtClean="0"/>
              <a:t>Kavram Ağı, Kavram Haritası veya Anlam Çözümleme Tablosu Yoluyla </a:t>
            </a:r>
            <a:r>
              <a:rPr lang="tr-TR" dirty="0" err="1" smtClean="0"/>
              <a:t>Arg</a:t>
            </a:r>
            <a:r>
              <a:rPr lang="tr-TR" dirty="0" smtClean="0"/>
              <a:t>.</a:t>
            </a:r>
          </a:p>
          <a:p>
            <a:endParaRPr lang="tr-TR" dirty="0" smtClean="0"/>
          </a:p>
        </p:txBody>
      </p:sp>
      <p:sp>
        <p:nvSpPr>
          <p:cNvPr id="3" name="2 Başlık"/>
          <p:cNvSpPr>
            <a:spLocks noGrp="1"/>
          </p:cNvSpPr>
          <p:nvPr>
            <p:ph type="title"/>
          </p:nvPr>
        </p:nvSpPr>
        <p:spPr/>
        <p:txBody>
          <a:bodyPr>
            <a:normAutofit fontScale="90000"/>
          </a:bodyPr>
          <a:lstStyle/>
          <a:p>
            <a:r>
              <a:rPr lang="tr-TR" dirty="0" err="1" smtClean="0"/>
              <a:t>Argümantasyon</a:t>
            </a:r>
            <a:r>
              <a:rPr lang="tr-TR" dirty="0" smtClean="0"/>
              <a:t> Yönteminde Kullanılan Aktivite ve Teknikler</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85000" lnSpcReduction="10000"/>
          </a:bodyPr>
          <a:lstStyle/>
          <a:p>
            <a:r>
              <a:rPr lang="tr-TR" dirty="0" smtClean="0"/>
              <a:t>Grup tartışması yöntemi özde, öğrencilerin bir konu ya da sorun üzerinde birlikte konuşarak mümkün olan çözüm yollarını aramalarına dayanır. Yöntemin esası tüm grubun etkinliğe katılmasıdır. Bu yöntem açık bir amacı ve ön hazırlığı gerektirir.</a:t>
            </a:r>
          </a:p>
          <a:p>
            <a:r>
              <a:rPr lang="tr-TR" dirty="0" smtClean="0"/>
              <a:t>Bilgilerini, fikirlerini ve düşüncelerini açıkça ortaya koyma imkanına kavuştukları bu yöntemde öğrenciler,sorunları daha iyi anlar, tanımlar ve çözüm yolları önerirler. Ancak anlamlı bir tartışma için gerekli bilgi ve olgunluğa sahip olmayan öğrencilerle bu yöntem uygulanamaz. Ayrıca, grup tartışması yöntemi genellikle küçük gruplarda daha etkin olarak kullanılabilen bir yöntemdir.</a:t>
            </a:r>
          </a:p>
          <a:p>
            <a:endParaRPr lang="tr-TR" dirty="0"/>
          </a:p>
        </p:txBody>
      </p:sp>
      <p:sp>
        <p:nvSpPr>
          <p:cNvPr id="3" name="2 Başlık"/>
          <p:cNvSpPr>
            <a:spLocks noGrp="1"/>
          </p:cNvSpPr>
          <p:nvPr>
            <p:ph type="title"/>
          </p:nvPr>
        </p:nvSpPr>
        <p:spPr/>
        <p:txBody>
          <a:bodyPr/>
          <a:lstStyle/>
          <a:p>
            <a:r>
              <a:rPr lang="tr-TR" dirty="0" smtClean="0"/>
              <a:t>Grup Tartışması</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20000"/>
          </a:bodyPr>
          <a:lstStyle/>
          <a:p>
            <a:r>
              <a:rPr lang="tr-TR" dirty="0" smtClean="0"/>
              <a:t>Bu yöntemde öğretmen konuyu tüm sınıfın katıldığı bir tartışma ortamında işler.Tartışmanın yürütücüsü yine öğretmendir. Sorular sorar, öğrencilerin görüşlerini açık hale getirir ve konuyu daha iyi anlamaları için sık sık özetler</a:t>
            </a:r>
            <a:r>
              <a:rPr lang="tr-TR" dirty="0" smtClean="0"/>
              <a:t>.</a:t>
            </a:r>
          </a:p>
          <a:p>
            <a:pPr>
              <a:buNone/>
            </a:pPr>
            <a:r>
              <a:rPr lang="tr-TR" dirty="0" smtClean="0"/>
              <a:t>	1</a:t>
            </a:r>
            <a:r>
              <a:rPr lang="tr-TR" dirty="0" smtClean="0"/>
              <a:t>. Öğretmen konuyu ya da problemi bütün sınıfa </a:t>
            </a:r>
            <a:r>
              <a:rPr lang="tr-TR" dirty="0" smtClean="0"/>
              <a:t>açar.</a:t>
            </a:r>
            <a:r>
              <a:rPr lang="tr-TR" dirty="0" smtClean="0"/>
              <a:t/>
            </a:r>
            <a:br>
              <a:rPr lang="tr-TR" dirty="0" smtClean="0"/>
            </a:br>
            <a:r>
              <a:rPr lang="tr-TR" dirty="0" smtClean="0"/>
              <a:t>2. Sorular sorar,görüşler alınır.</a:t>
            </a:r>
            <a:br>
              <a:rPr lang="tr-TR" dirty="0" smtClean="0"/>
            </a:br>
            <a:r>
              <a:rPr lang="tr-TR" dirty="0" smtClean="0"/>
              <a:t>3. Kendi görüşlerini ekler</a:t>
            </a:r>
            <a:br>
              <a:rPr lang="tr-TR" dirty="0" smtClean="0"/>
            </a:br>
            <a:r>
              <a:rPr lang="tr-TR" dirty="0" smtClean="0"/>
              <a:t>4. Bunları yorumlar ve değerlendirir.</a:t>
            </a:r>
            <a:br>
              <a:rPr lang="tr-TR" dirty="0" smtClean="0"/>
            </a:br>
            <a:r>
              <a:rPr lang="tr-TR" dirty="0" smtClean="0"/>
              <a:t>5. Bu uygulamada tartışmanın yürütücüsü öğretmendir.</a:t>
            </a:r>
            <a:br>
              <a:rPr lang="tr-TR" dirty="0" smtClean="0"/>
            </a:br>
            <a:endParaRPr lang="tr-TR" dirty="0" smtClean="0"/>
          </a:p>
          <a:p>
            <a:pPr>
              <a:buNone/>
            </a:pPr>
            <a:endParaRPr lang="tr-TR" dirty="0"/>
          </a:p>
        </p:txBody>
      </p:sp>
      <p:sp>
        <p:nvSpPr>
          <p:cNvPr id="3" name="2 Başlık"/>
          <p:cNvSpPr>
            <a:spLocks noGrp="1"/>
          </p:cNvSpPr>
          <p:nvPr>
            <p:ph type="title"/>
          </p:nvPr>
        </p:nvSpPr>
        <p:spPr/>
        <p:txBody>
          <a:bodyPr/>
          <a:lstStyle/>
          <a:p>
            <a:r>
              <a:rPr lang="tr-TR" dirty="0" smtClean="0"/>
              <a:t>Sınıf Tartışması</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70000" lnSpcReduction="20000"/>
          </a:bodyPr>
          <a:lstStyle/>
          <a:p>
            <a:r>
              <a:rPr lang="tr-TR" sz="2900" dirty="0" smtClean="0"/>
              <a:t>Gerçek </a:t>
            </a:r>
            <a:r>
              <a:rPr lang="tr-TR" sz="2900" dirty="0" smtClean="0"/>
              <a:t>hayatta ortaya çıkan yada gerçek hayatta yaşanma ihtimali olan ve öğretmen tarafından hazırlanan problemlerin sınıf ortamında çözümlenerek öğrenmenin gerçekleşmesine dayanan bir yöntemdir.</a:t>
            </a:r>
          </a:p>
          <a:p>
            <a:r>
              <a:rPr lang="tr-TR" sz="2900" dirty="0" smtClean="0"/>
              <a:t>Öğrenciyi </a:t>
            </a:r>
            <a:r>
              <a:rPr lang="tr-TR" sz="2900" dirty="0" smtClean="0"/>
              <a:t>gerçek </a:t>
            </a:r>
            <a:r>
              <a:rPr lang="tr-TR" sz="2900" i="1" dirty="0" smtClean="0"/>
              <a:t>YAŞAM SORUNLARIYLA</a:t>
            </a:r>
            <a:r>
              <a:rPr lang="tr-TR" sz="2900" dirty="0" smtClean="0"/>
              <a:t> yüz yüze getiren bir yöntemdir. Örnek olay incelemesi öğrencilerin sorunlu bir olaya aktif olarak katılmalarını gerektirir. Olayı anlatan ve gerekli verileri kapsayan bir rapor üzerinde çalışan öğrenciler olayı öğrenirler, verileri analiz eder, sorunu değerlendirirler. Tartışarak olayın nedenlerine yada çözümüne ilişkin öneriler getirirler.</a:t>
            </a:r>
          </a:p>
          <a:p>
            <a:r>
              <a:rPr lang="tr-TR" sz="2900" dirty="0" smtClean="0"/>
              <a:t>Özellikle </a:t>
            </a:r>
            <a:r>
              <a:rPr lang="tr-TR" sz="2900" dirty="0" smtClean="0"/>
              <a:t>sosyal bilimlerde pek çok konu örnek olay biçiminde sınıfa getirilebilir. Öğrenciler tartışarak öğrenme imkanına kavuştukları için bu yöntemden hoşlanmaktadırlar. Öğrencilere bir konuyu veya bir beceriyi kazandırmak ve o konuda uygulama yaptırmak amacıyla da kullanılır. </a:t>
            </a:r>
          </a:p>
          <a:p>
            <a:endParaRPr lang="tr-TR" dirty="0"/>
          </a:p>
        </p:txBody>
      </p:sp>
      <p:sp>
        <p:nvSpPr>
          <p:cNvPr id="3" name="2 Başlık"/>
          <p:cNvSpPr>
            <a:spLocks noGrp="1"/>
          </p:cNvSpPr>
          <p:nvPr>
            <p:ph type="title"/>
          </p:nvPr>
        </p:nvSpPr>
        <p:spPr/>
        <p:txBody>
          <a:bodyPr/>
          <a:lstStyle/>
          <a:p>
            <a:r>
              <a:rPr lang="tr-TR" dirty="0" smtClean="0"/>
              <a:t>Örnek Olay Yöntemi</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55000" lnSpcReduction="20000"/>
          </a:bodyPr>
          <a:lstStyle/>
          <a:p>
            <a:pPr>
              <a:buNone/>
            </a:pPr>
            <a:r>
              <a:rPr lang="tr-TR" u="sng" dirty="0" smtClean="0"/>
              <a:t>Beyin Fırtınasını Ne Zaman Kullanabiliriz?</a:t>
            </a:r>
            <a:endParaRPr lang="tr-TR" dirty="0" smtClean="0"/>
          </a:p>
          <a:p>
            <a:r>
              <a:rPr lang="tr-TR" dirty="0" smtClean="0"/>
              <a:t>-Amaçlar belirlenirken,</a:t>
            </a:r>
          </a:p>
          <a:p>
            <a:r>
              <a:rPr lang="tr-TR" dirty="0" smtClean="0"/>
              <a:t>-Öğretmen/öğrenci katılımını sağlamak için,</a:t>
            </a:r>
          </a:p>
          <a:p>
            <a:r>
              <a:rPr lang="tr-TR" dirty="0" smtClean="0"/>
              <a:t>-</a:t>
            </a:r>
            <a:r>
              <a:rPr lang="tr-TR" dirty="0" smtClean="0"/>
              <a:t>Öğrenci fikirleri </a:t>
            </a:r>
            <a:r>
              <a:rPr lang="tr-TR" dirty="0" smtClean="0"/>
              <a:t>arasından öncelik taşıyanların belirlenmesinde,</a:t>
            </a:r>
          </a:p>
          <a:p>
            <a:r>
              <a:rPr lang="tr-TR" dirty="0" smtClean="0"/>
              <a:t>-</a:t>
            </a:r>
            <a:r>
              <a:rPr lang="tr-TR" dirty="0" smtClean="0"/>
              <a:t>Büyük değişim yaratacak fikirleri ortaya çıkarmada,</a:t>
            </a:r>
          </a:p>
          <a:p>
            <a:r>
              <a:rPr lang="tr-TR" dirty="0" smtClean="0"/>
              <a:t>-</a:t>
            </a:r>
            <a:r>
              <a:rPr lang="tr-TR" dirty="0" smtClean="0"/>
              <a:t>Eleştiriyi formülleştirmede,</a:t>
            </a:r>
          </a:p>
          <a:p>
            <a:r>
              <a:rPr lang="tr-TR" dirty="0" smtClean="0"/>
              <a:t>-Görüş birliğine ulaşmada,</a:t>
            </a:r>
          </a:p>
          <a:p>
            <a:r>
              <a:rPr lang="tr-TR" dirty="0" smtClean="0"/>
              <a:t>-Gelişim hedeflerinin belirlenmesinde,</a:t>
            </a:r>
          </a:p>
          <a:p>
            <a:r>
              <a:rPr lang="tr-TR" dirty="0" smtClean="0"/>
              <a:t>-Problem çözümünde,</a:t>
            </a:r>
          </a:p>
          <a:p>
            <a:r>
              <a:rPr lang="tr-TR" dirty="0" smtClean="0"/>
              <a:t>-Yaratıcı fikirler üretmede.</a:t>
            </a:r>
          </a:p>
          <a:p>
            <a:pPr>
              <a:buNone/>
            </a:pPr>
            <a:r>
              <a:rPr lang="tr-TR" u="sng" dirty="0" smtClean="0"/>
              <a:t>Beyin Fırtınasının temel kuralları:</a:t>
            </a:r>
            <a:endParaRPr lang="tr-TR" dirty="0" smtClean="0"/>
          </a:p>
          <a:p>
            <a:r>
              <a:rPr lang="tr-TR" dirty="0" smtClean="0"/>
              <a:t>Bütün öneriler kabul edilir ve listelenir,</a:t>
            </a:r>
          </a:p>
          <a:p>
            <a:r>
              <a:rPr lang="tr-TR" dirty="0" smtClean="0"/>
              <a:t>Hiçbir öneri eleştirilmez,</a:t>
            </a:r>
          </a:p>
          <a:p>
            <a:r>
              <a:rPr lang="tr-TR" dirty="0" smtClean="0"/>
              <a:t>Fikirlerin özgürce açıklanması desteklenir,</a:t>
            </a:r>
          </a:p>
          <a:p>
            <a:r>
              <a:rPr lang="tr-TR" dirty="0" smtClean="0"/>
              <a:t>Bütün fikirler ortaya konuluncaya kadar önerilerin ortaya konuşu devam eder,</a:t>
            </a:r>
          </a:p>
          <a:p>
            <a:r>
              <a:rPr lang="tr-TR" dirty="0" smtClean="0"/>
              <a:t>Fikirlerin sınıflandırılması sağlanır,</a:t>
            </a:r>
          </a:p>
          <a:p>
            <a:r>
              <a:rPr lang="tr-TR" dirty="0" smtClean="0"/>
              <a:t>Benzer fikirler fikri ortaya atanın kabulü ile gruplandırılır,</a:t>
            </a:r>
          </a:p>
          <a:p>
            <a:r>
              <a:rPr lang="tr-TR" dirty="0" smtClean="0"/>
              <a:t>Öneriler, fikri ortaya atanın kabulü ile geliştirilir.</a:t>
            </a:r>
          </a:p>
          <a:p>
            <a:endParaRPr lang="tr-TR" dirty="0"/>
          </a:p>
        </p:txBody>
      </p:sp>
      <p:sp>
        <p:nvSpPr>
          <p:cNvPr id="3" name="2 Başlık"/>
          <p:cNvSpPr>
            <a:spLocks noGrp="1"/>
          </p:cNvSpPr>
          <p:nvPr>
            <p:ph type="title"/>
          </p:nvPr>
        </p:nvSpPr>
        <p:spPr/>
        <p:txBody>
          <a:bodyPr/>
          <a:lstStyle/>
          <a:p>
            <a:r>
              <a:rPr lang="tr-TR" dirty="0" smtClean="0"/>
              <a:t>Beyin Fırtınası Tekniği</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r>
              <a:rPr lang="tr-TR" dirty="0" smtClean="0"/>
              <a:t>	Öğrencinin merkezde olduğu çok farklı yöntem ve tekniklere başvurmadaki temel amaç modern öğretimin gereği olan aktif öğrenmeyi fen öğrenme ortamlarına taşımaktır.</a:t>
            </a:r>
            <a:endParaRPr lang="tr-TR" dirty="0"/>
          </a:p>
        </p:txBody>
      </p:sp>
      <p:sp>
        <p:nvSpPr>
          <p:cNvPr id="2" name="1 Başlık"/>
          <p:cNvSpPr>
            <a:spLocks noGrp="1"/>
          </p:cNvSpPr>
          <p:nvPr>
            <p:ph type="title"/>
          </p:nvPr>
        </p:nvSpPr>
        <p:spPr/>
        <p:txBody>
          <a:bodyPr/>
          <a:lstStyle/>
          <a:p>
            <a:r>
              <a:rPr lang="tr-TR" dirty="0"/>
              <a:t>	</a:t>
            </a:r>
            <a:r>
              <a:rPr lang="tr-TR" dirty="0" smtClean="0"/>
              <a:t>	</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77500" lnSpcReduction="20000"/>
          </a:bodyPr>
          <a:lstStyle/>
          <a:p>
            <a:r>
              <a:rPr lang="tr-TR" dirty="0" smtClean="0"/>
              <a:t>Rol oynama </a:t>
            </a:r>
            <a:r>
              <a:rPr lang="tr-TR" dirty="0" smtClean="0"/>
              <a:t>tekniği, </a:t>
            </a:r>
            <a:r>
              <a:rPr lang="tr-TR" dirty="0" smtClean="0"/>
              <a:t>öğrencilerin kendi duygu ve düşüncelerini başka bir </a:t>
            </a:r>
            <a:r>
              <a:rPr lang="tr-TR" dirty="0" smtClean="0"/>
              <a:t>kimliğe bürünerek </a:t>
            </a:r>
            <a:r>
              <a:rPr lang="tr-TR" dirty="0" smtClean="0"/>
              <a:t>ifade etmelerini sağlayan bir öğretim tekniğidir. Bir fikir, durum, sorun ya da olay bir grup önünde dramatize edilir. Grubun üyeleri yalnızca dinlemek ya da tartışmak yerine olayın nasıl oluştuğunu izler ve konunun ayrıntısına inerler. Rol yapma, eskiden beri öğretim amacıyla kullanılması önerilen tekniklerdendir. Rol yapmada birey, gerçek rolünden ve duygularından sıyrılıp kendini bir başkasının yerine koyar. Ya da belli bir durumda ne yapacağını ve neler </a:t>
            </a:r>
            <a:r>
              <a:rPr lang="tr-TR" dirty="0" smtClean="0"/>
              <a:t>hissedeceğini </a:t>
            </a:r>
            <a:r>
              <a:rPr lang="tr-TR" dirty="0" smtClean="0"/>
              <a:t>hareketlerle gösterir. </a:t>
            </a:r>
            <a:endParaRPr lang="tr-TR" dirty="0" smtClean="0"/>
          </a:p>
          <a:p>
            <a:r>
              <a:rPr lang="tr-TR" dirty="0" smtClean="0"/>
              <a:t>Rol </a:t>
            </a:r>
            <a:r>
              <a:rPr lang="tr-TR" dirty="0" smtClean="0"/>
              <a:t>oynama yönteminde ders konusu ile ilgili bir fikir, durum, sorun ya da olay, bir grup öğrenci tarafından yine bir grup öğrenci önünde dramatize edilir. Rol oynama sayesinde öğrenciler, başkalarının kimliğine bürünerek onların nasıl düşündüklerini, nasıl hissettiklerini ve nasıl davrandıklarını anlamaya çalışırlar.</a:t>
            </a:r>
            <a:endParaRPr lang="tr-TR" dirty="0"/>
          </a:p>
        </p:txBody>
      </p:sp>
      <p:sp>
        <p:nvSpPr>
          <p:cNvPr id="3" name="2 Başlık"/>
          <p:cNvSpPr>
            <a:spLocks noGrp="1"/>
          </p:cNvSpPr>
          <p:nvPr>
            <p:ph type="title"/>
          </p:nvPr>
        </p:nvSpPr>
        <p:spPr/>
        <p:txBody>
          <a:bodyPr/>
          <a:lstStyle/>
          <a:p>
            <a:r>
              <a:rPr lang="tr-TR" dirty="0" smtClean="0"/>
              <a:t>Rol Oynama Tekniği</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77500" lnSpcReduction="20000"/>
          </a:bodyPr>
          <a:lstStyle/>
          <a:p>
            <a:r>
              <a:rPr lang="tr-TR" dirty="0" smtClean="0"/>
              <a:t>Bu yöntemde öğrenciler bir beceri ya da durumu sınıf önünde canlandırırlar. Dram anın amacı, öğrencilere farklı ve gerçek sebep-sonuç ilişkilerini açıklamasını sağlamak</a:t>
            </a:r>
            <a:br>
              <a:rPr lang="tr-TR" dirty="0" smtClean="0"/>
            </a:br>
            <a:r>
              <a:rPr lang="tr-TR" dirty="0" smtClean="0"/>
              <a:t>Yöntemin etkili kullanılabilmesi için:</a:t>
            </a:r>
            <a:br>
              <a:rPr lang="tr-TR" dirty="0" smtClean="0"/>
            </a:br>
            <a:r>
              <a:rPr lang="tr-TR" dirty="0" smtClean="0"/>
              <a:t>• Drama ya katılmak için güvenli bir sınıf ortamı olmalı</a:t>
            </a:r>
            <a:br>
              <a:rPr lang="tr-TR" dirty="0" smtClean="0"/>
            </a:br>
            <a:r>
              <a:rPr lang="tr-TR" dirty="0" smtClean="0"/>
              <a:t>• Öğrencilere dram anın amacı, nasıl yapılacağı anlatılmalı</a:t>
            </a:r>
            <a:br>
              <a:rPr lang="tr-TR" dirty="0" smtClean="0"/>
            </a:br>
            <a:r>
              <a:rPr lang="tr-TR" dirty="0" smtClean="0"/>
              <a:t>• Yaratıcılığı geliştirmek için öğrencilerin aşina olduğu bir sahne </a:t>
            </a:r>
            <a:r>
              <a:rPr lang="tr-TR" dirty="0" err="1" smtClean="0"/>
              <a:t>draması</a:t>
            </a:r>
            <a:r>
              <a:rPr lang="tr-TR" dirty="0" smtClean="0"/>
              <a:t> </a:t>
            </a:r>
            <a:r>
              <a:rPr lang="tr-TR" dirty="0" smtClean="0"/>
              <a:t>yapılmalı</a:t>
            </a:r>
            <a:br>
              <a:rPr lang="tr-TR" dirty="0" smtClean="0"/>
            </a:br>
            <a:r>
              <a:rPr lang="tr-TR" dirty="0" smtClean="0"/>
              <a:t>• Drama inandırıcı ve kolay karakterler olmalı</a:t>
            </a:r>
            <a:br>
              <a:rPr lang="tr-TR" dirty="0" smtClean="0"/>
            </a:br>
            <a:r>
              <a:rPr lang="tr-TR" dirty="0" smtClean="0"/>
              <a:t>• Kimse drama ya katılmaya zorlanmamalı</a:t>
            </a:r>
            <a:br>
              <a:rPr lang="tr-TR" dirty="0" smtClean="0"/>
            </a:br>
            <a:r>
              <a:rPr lang="tr-TR" dirty="0" smtClean="0"/>
              <a:t>• Öğretmen rolleri iyi belirlemeli. Drama da kukla, kostümler, şapkalar, maskeler oyun içinde öğrencilerin şevkini arttırır.</a:t>
            </a:r>
            <a:br>
              <a:rPr lang="tr-TR" dirty="0" smtClean="0"/>
            </a:br>
            <a:r>
              <a:rPr lang="tr-TR" dirty="0" smtClean="0"/>
              <a:t>Rol oynama ve drama arasındaki fark, rol </a:t>
            </a:r>
            <a:r>
              <a:rPr lang="tr-TR" dirty="0" err="1" smtClean="0"/>
              <a:t>dramanın</a:t>
            </a:r>
            <a:r>
              <a:rPr lang="tr-TR" dirty="0" smtClean="0"/>
              <a:t> </a:t>
            </a:r>
            <a:r>
              <a:rPr lang="tr-TR" dirty="0" smtClean="0"/>
              <a:t>içindedir. Her ikisi de öğrencilerin kendi kimliğini bulma, başkalarının ne hissettiğini anlamasına sebep olur. Sosyalleşmeyi sağlar.</a:t>
            </a:r>
            <a:endParaRPr lang="tr-TR" dirty="0"/>
          </a:p>
        </p:txBody>
      </p:sp>
      <p:sp>
        <p:nvSpPr>
          <p:cNvPr id="3" name="2 Başlık"/>
          <p:cNvSpPr>
            <a:spLocks noGrp="1"/>
          </p:cNvSpPr>
          <p:nvPr>
            <p:ph type="title"/>
          </p:nvPr>
        </p:nvSpPr>
        <p:spPr/>
        <p:txBody>
          <a:bodyPr/>
          <a:lstStyle/>
          <a:p>
            <a:r>
              <a:rPr lang="tr-TR" dirty="0" smtClean="0"/>
              <a:t>Drama Yöntemi</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r>
              <a:rPr lang="tr-TR" dirty="0" smtClean="0"/>
              <a:t>Model çok küçük ve ya çok büyük olduğu için algılanamayan bir nesneyi öğrenciler tarafından algılanabilir hale getirmek için yapılan ve öğretimde kullanılan yardımcı materyallere verilen addır. Benzetme ise öğrencilere yabancı olan veya onlar tarafından bilinmeyen bir nesneyi onların bildiği veya tanıdığı başka bir nesne ile eşleştirmektir.</a:t>
            </a:r>
          </a:p>
          <a:p>
            <a:endParaRPr lang="tr-TR" dirty="0" smtClean="0"/>
          </a:p>
          <a:p>
            <a:r>
              <a:rPr lang="tr-TR" dirty="0" smtClean="0"/>
              <a:t>Fen Eğitiminde Model kullanmanın faydaları nelerdir?</a:t>
            </a:r>
            <a:endParaRPr lang="tr-TR" dirty="0"/>
          </a:p>
        </p:txBody>
      </p:sp>
      <p:sp>
        <p:nvSpPr>
          <p:cNvPr id="3" name="2 Başlık"/>
          <p:cNvSpPr>
            <a:spLocks noGrp="1"/>
          </p:cNvSpPr>
          <p:nvPr>
            <p:ph type="title"/>
          </p:nvPr>
        </p:nvSpPr>
        <p:spPr/>
        <p:txBody>
          <a:bodyPr>
            <a:normAutofit fontScale="90000"/>
          </a:bodyPr>
          <a:lstStyle/>
          <a:p>
            <a:r>
              <a:rPr lang="tr-TR" dirty="0" smtClean="0"/>
              <a:t>Fen Öğretiminde Öğrenci Katılımıyla Modeller Geliştirme</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Disiplinli, mantıklı, bilimsel, etkili ve üretken düşünme biçimi hazırlanacak uygun öğrenme ortamları yolu ile öğrencilere kazandırılabilir. Bu süreçte en etkili yollardan biri, kullanılan tekniklerin oluşum sürecinde öğrencileri düşünmeye sevk eden ve serbestçe düşüncelerini ifade etmelerine olanak tanıyan açık uçlu sorulara sıkça yer vermektir.</a:t>
            </a:r>
            <a:endParaRPr lang="tr-TR" dirty="0"/>
          </a:p>
        </p:txBody>
      </p:sp>
      <p:sp>
        <p:nvSpPr>
          <p:cNvPr id="2" name="1 Başlık"/>
          <p:cNvSpPr>
            <a:spLocks noGrp="1"/>
          </p:cNvSpPr>
          <p:nvPr>
            <p:ph type="title"/>
          </p:nvPr>
        </p:nvSpPr>
        <p:spPr/>
        <p:txBody>
          <a:bodyPr/>
          <a:lstStyle/>
          <a:p>
            <a:r>
              <a:rPr lang="tr-TR" dirty="0" smtClean="0"/>
              <a:t>Düşünme Yeteneğinin Gelişimi</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Düşünme becerilerinin geliştirilmesine yönelik birçok faaliyet yapılabilir. Bunlardan birisi öğrencilere konular öğretilirken düşünme becerilerinin de aynı zamanda geliştirilmesine çaba harcamaktır. </a:t>
            </a:r>
          </a:p>
          <a:p>
            <a:r>
              <a:rPr lang="tr-TR" dirty="0" smtClean="0"/>
              <a:t>Düşünme becerilerinin geliştirilmesinde sınıf içi öğretim yöntem ve tekniklerinin kullanılması da önerilen başka bir yoldur. </a:t>
            </a:r>
            <a:endParaRPr lang="tr-TR" dirty="0"/>
          </a:p>
        </p:txBody>
      </p:sp>
      <p:sp>
        <p:nvSpPr>
          <p:cNvPr id="2" name="1 Başlık"/>
          <p:cNvSpPr>
            <a:spLocks noGrp="1"/>
          </p:cNvSpPr>
          <p:nvPr>
            <p:ph type="title"/>
          </p:nvPr>
        </p:nvSpPr>
        <p:spPr/>
        <p:txBody>
          <a:bodyPr/>
          <a:lstStyle/>
          <a:p>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Tartışma Yöntemi</a:t>
            </a:r>
          </a:p>
          <a:p>
            <a:r>
              <a:rPr lang="tr-TR" dirty="0" err="1" smtClean="0"/>
              <a:t>Argümantasyon</a:t>
            </a:r>
            <a:r>
              <a:rPr lang="tr-TR" dirty="0" smtClean="0"/>
              <a:t> Yöntemi</a:t>
            </a:r>
          </a:p>
          <a:p>
            <a:r>
              <a:rPr lang="tr-TR" dirty="0" smtClean="0"/>
              <a:t>Grup Tartışması</a:t>
            </a:r>
          </a:p>
          <a:p>
            <a:r>
              <a:rPr lang="tr-TR" dirty="0" smtClean="0"/>
              <a:t>Sınıf Tartışması</a:t>
            </a:r>
          </a:p>
          <a:p>
            <a:r>
              <a:rPr lang="tr-TR" dirty="0" smtClean="0"/>
              <a:t>Örnek Olay Yöntemi</a:t>
            </a:r>
          </a:p>
          <a:p>
            <a:r>
              <a:rPr lang="tr-TR" dirty="0" smtClean="0"/>
              <a:t>Beyin Fırtınası Tekniği</a:t>
            </a:r>
          </a:p>
          <a:p>
            <a:r>
              <a:rPr lang="tr-TR" dirty="0" smtClean="0"/>
              <a:t>Rol Oynama Tekniği</a:t>
            </a:r>
          </a:p>
          <a:p>
            <a:r>
              <a:rPr lang="tr-TR" dirty="0" smtClean="0"/>
              <a:t>Drama Tekniği</a:t>
            </a:r>
          </a:p>
          <a:p>
            <a:endParaRPr lang="tr-TR" dirty="0"/>
          </a:p>
        </p:txBody>
      </p:sp>
      <p:sp>
        <p:nvSpPr>
          <p:cNvPr id="3" name="2 Başlık"/>
          <p:cNvSpPr>
            <a:spLocks noGrp="1"/>
          </p:cNvSpPr>
          <p:nvPr>
            <p:ph type="title"/>
          </p:nvPr>
        </p:nvSpPr>
        <p:spPr/>
        <p:txBody>
          <a:bodyPr>
            <a:normAutofit/>
          </a:bodyPr>
          <a:lstStyle/>
          <a:p>
            <a:r>
              <a:rPr lang="tr-TR" sz="3200" dirty="0" smtClean="0"/>
              <a:t>Fen Bilimleri Öğretiminde Öğrencileri Aktif Kılan Yöntem ve Teknikler</a:t>
            </a:r>
            <a:endParaRPr lang="tr-TR"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Aktif öğrenmenin sağlanmasında önemli bir yere sahip olan tartışma yönteminde öğrenciler fikir yürütme, yorum yapma ve yaptıkları yorumları kalabalık gruplara sunma gibi becerilerini geliştirme fırsatı bulurlar. </a:t>
            </a:r>
          </a:p>
          <a:p>
            <a:r>
              <a:rPr lang="tr-TR" dirty="0" smtClean="0"/>
              <a:t>Fen ve teknoloji dersinin konularının günlük hayatın bir parçası olması nedeniyle öğrenciler tartışma yöntemini kullanarak günlük hayattaki deneyimlerini sınıfa taşıyabilirler.</a:t>
            </a:r>
            <a:endParaRPr lang="tr-TR" dirty="0"/>
          </a:p>
        </p:txBody>
      </p:sp>
      <p:sp>
        <p:nvSpPr>
          <p:cNvPr id="3" name="2 Başlık"/>
          <p:cNvSpPr>
            <a:spLocks noGrp="1"/>
          </p:cNvSpPr>
          <p:nvPr>
            <p:ph type="title"/>
          </p:nvPr>
        </p:nvSpPr>
        <p:spPr/>
        <p:txBody>
          <a:bodyPr/>
          <a:lstStyle/>
          <a:p>
            <a:r>
              <a:rPr lang="tr-TR" dirty="0" smtClean="0"/>
              <a:t>Tartışma Yöntemi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err="1" smtClean="0"/>
              <a:t>Argümantasyon</a:t>
            </a:r>
            <a:r>
              <a:rPr lang="tr-TR" dirty="0" smtClean="0"/>
              <a:t>; bir konuyla ya da problem durumu ile ilgili iddialar tasarlanması, bu iddiaların desteklenmesi, iddiaların doğruluğunun değerlendirilmesi veya iddiaların sadeleştirilmesi için başvurulan öğretim yöntemidir. </a:t>
            </a:r>
          </a:p>
          <a:p>
            <a:r>
              <a:rPr lang="tr-TR" dirty="0" err="1" smtClean="0"/>
              <a:t>Argümantasyon</a:t>
            </a:r>
            <a:r>
              <a:rPr lang="tr-TR" dirty="0" smtClean="0"/>
              <a:t>, öğrencilerin bilimsel konularda muhakeme yapmalarına olanak tanıyan tartışma ortamının düzenlenmesi esasına dayanmaktadır. </a:t>
            </a:r>
            <a:endParaRPr lang="tr-TR" dirty="0"/>
          </a:p>
        </p:txBody>
      </p:sp>
      <p:sp>
        <p:nvSpPr>
          <p:cNvPr id="3" name="2 Başlık"/>
          <p:cNvSpPr>
            <a:spLocks noGrp="1"/>
          </p:cNvSpPr>
          <p:nvPr>
            <p:ph type="title"/>
          </p:nvPr>
        </p:nvSpPr>
        <p:spPr/>
        <p:txBody>
          <a:bodyPr/>
          <a:lstStyle/>
          <a:p>
            <a:r>
              <a:rPr lang="tr-TR" dirty="0" err="1" smtClean="0"/>
              <a:t>Argümantasyon</a:t>
            </a:r>
            <a:r>
              <a:rPr lang="tr-TR" dirty="0" smtClean="0"/>
              <a:t> Yöntemi</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Öğrenciler tartışma sırasında ya da herhangi bir problemi test etme esnasında özgül açıklamalar, modeller ve teoriler geliştirir. Bu tartışmaların temeli, günlük bilgi ve inanışlar ile bilimin ilişkilendirilmesine dayanmaktadır. </a:t>
            </a:r>
          </a:p>
          <a:p>
            <a:r>
              <a:rPr lang="tr-TR" dirty="0" smtClean="0"/>
              <a:t>Bilimsel tartışmalarda, bir takım iddialar sunulur ve bu iddialar argümanlarla savunulur, açıklanır ve sorgulanır. </a:t>
            </a:r>
            <a:endParaRPr lang="tr-TR" dirty="0"/>
          </a:p>
        </p:txBody>
      </p:sp>
      <p:sp>
        <p:nvSpPr>
          <p:cNvPr id="3" name="2 Başlık"/>
          <p:cNvSpPr>
            <a:spLocks noGrp="1"/>
          </p:cNvSpPr>
          <p:nvPr>
            <p:ph type="title"/>
          </p:nvPr>
        </p:nvSpPr>
        <p:spPr/>
        <p:txBody>
          <a:bodyPr/>
          <a:lstStyle/>
          <a:p>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Analitik (Mantıksal) argümanlar, mantık teorisine dayanmaktadır. Analitik argümanları yapılandırma sürecinde tümevarım ve tümdengelim yöntemleriyle iddialar akıl yürütme yoluyla sorgulanır ve çıkarımlarda bulunulur. </a:t>
            </a:r>
            <a:endParaRPr lang="tr-TR" dirty="0"/>
          </a:p>
        </p:txBody>
      </p:sp>
      <p:sp>
        <p:nvSpPr>
          <p:cNvPr id="3" name="2 Başlık"/>
          <p:cNvSpPr>
            <a:spLocks noGrp="1"/>
          </p:cNvSpPr>
          <p:nvPr>
            <p:ph type="title"/>
          </p:nvPr>
        </p:nvSpPr>
        <p:spPr/>
        <p:txBody>
          <a:bodyPr/>
          <a:lstStyle/>
          <a:p>
            <a:r>
              <a:rPr lang="tr-TR" dirty="0" smtClean="0"/>
              <a:t>Argümanların Sınıflandırılması</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111</TotalTime>
  <Words>868</Words>
  <Application>Microsoft Office PowerPoint</Application>
  <PresentationFormat>Ekran Gösterisi (4:3)</PresentationFormat>
  <Paragraphs>90</Paragraphs>
  <Slides>22</Slides>
  <Notes>0</Notes>
  <HiddenSlides>0</HiddenSlides>
  <MMClips>0</MMClips>
  <ScaleCrop>false</ScaleCrop>
  <HeadingPairs>
    <vt:vector size="4" baseType="variant">
      <vt:variant>
        <vt:lpstr>Tema</vt:lpstr>
      </vt:variant>
      <vt:variant>
        <vt:i4>1</vt:i4>
      </vt:variant>
      <vt:variant>
        <vt:lpstr>Slayt Başlıkları</vt:lpstr>
      </vt:variant>
      <vt:variant>
        <vt:i4>22</vt:i4>
      </vt:variant>
    </vt:vector>
  </HeadingPairs>
  <TitlesOfParts>
    <vt:vector size="23" baseType="lpstr">
      <vt:lpstr>Kalabalık</vt:lpstr>
      <vt:lpstr>Fen Bilimleri Derslerinde Öğrencileri Aktif Kılan Yöntem, Teknik ve Modellemeler</vt:lpstr>
      <vt:lpstr>  </vt:lpstr>
      <vt:lpstr>Düşünme Yeteneğinin Gelişimi</vt:lpstr>
      <vt:lpstr>Slayt 4</vt:lpstr>
      <vt:lpstr>Fen Bilimleri Öğretiminde Öğrencileri Aktif Kılan Yöntem ve Teknikler</vt:lpstr>
      <vt:lpstr>Tartışma Yöntemi </vt:lpstr>
      <vt:lpstr>Argümantasyon Yöntemi</vt:lpstr>
      <vt:lpstr>Slayt 8</vt:lpstr>
      <vt:lpstr>Argümanların Sınıflandırılması</vt:lpstr>
      <vt:lpstr>Argümanların Sınıflandırılması</vt:lpstr>
      <vt:lpstr>Argümanların Sınıflandırılması</vt:lpstr>
      <vt:lpstr>TAP Modeli</vt:lpstr>
      <vt:lpstr>Slayt 13</vt:lpstr>
      <vt:lpstr>Argümantasyonun Fen Eğitimine Katkıları</vt:lpstr>
      <vt:lpstr>Argümantasyon Yönteminde Kullanılan Aktivite ve Teknikler</vt:lpstr>
      <vt:lpstr>Grup Tartışması</vt:lpstr>
      <vt:lpstr>Sınıf Tartışması</vt:lpstr>
      <vt:lpstr>Örnek Olay Yöntemi</vt:lpstr>
      <vt:lpstr>Beyin Fırtınası Tekniği</vt:lpstr>
      <vt:lpstr>Rol Oynama Tekniği</vt:lpstr>
      <vt:lpstr>Drama Yöntemi</vt:lpstr>
      <vt:lpstr>Fen Öğretiminde Öğrenci Katılımıyla Modeller Geliştirme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Fen Bilimleri Derslerinde Öğrencileri Aktif Kılan Yöntem, Teknik ve Modellemeler</dc:title>
  <dc:creator>neuacer</dc:creator>
  <cp:lastModifiedBy>neuacer</cp:lastModifiedBy>
  <cp:revision>12</cp:revision>
  <dcterms:created xsi:type="dcterms:W3CDTF">2015-03-13T12:45:17Z</dcterms:created>
  <dcterms:modified xsi:type="dcterms:W3CDTF">2015-03-13T14:36:29Z</dcterms:modified>
</cp:coreProperties>
</file>