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306" r:id="rId13"/>
    <p:sldId id="267" r:id="rId14"/>
    <p:sldId id="268" r:id="rId15"/>
    <p:sldId id="269" r:id="rId16"/>
    <p:sldId id="270" r:id="rId17"/>
    <p:sldId id="271" r:id="rId18"/>
    <p:sldId id="272" r:id="rId19"/>
    <p:sldId id="273" r:id="rId20"/>
    <p:sldId id="274" r:id="rId21"/>
    <p:sldId id="275" r:id="rId22"/>
    <p:sldId id="276" r:id="rId23"/>
    <p:sldId id="277"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3"/>
  </p:normalViewPr>
  <p:slideViewPr>
    <p:cSldViewPr>
      <p:cViewPr varScale="1">
        <p:scale>
          <a:sx n="100" d="100"/>
          <a:sy n="100" d="100"/>
        </p:scale>
        <p:origin x="51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BC0F6-33E4-4BE2-B2BE-846CECC7C99B}" type="datetimeFigureOut">
              <a:rPr lang="tr-TR" smtClean="0"/>
              <a:t>3.10.2018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3E907-734B-4F95-BA50-4FBBF9711782}" type="slidenum">
              <a:rPr lang="tr-TR" smtClean="0"/>
              <a:t>‹#›</a:t>
            </a:fld>
            <a:endParaRPr lang="tr-TR"/>
          </a:p>
        </p:txBody>
      </p:sp>
    </p:spTree>
    <p:extLst>
      <p:ext uri="{BB962C8B-B14F-4D97-AF65-F5344CB8AC3E}">
        <p14:creationId xmlns:p14="http://schemas.microsoft.com/office/powerpoint/2010/main" val="199516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tr-TR" altLang="tr-TR"/>
          </a:p>
        </p:txBody>
      </p:sp>
      <p:sp>
        <p:nvSpPr>
          <p:cNvPr id="65540" name="3 Slayt Numarası Yer Tutucusu"/>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A850A289-5AA6-E64D-BC20-7D6B8E6DBDC5}" type="slidenum">
              <a:rPr lang="tr-TR" altLang="tr-TR">
                <a:latin typeface="Calibri" charset="0"/>
              </a:rPr>
              <a:pPr/>
              <a:t>12</a:t>
            </a:fld>
            <a:endParaRPr lang="tr-TR" altLang="tr-TR">
              <a:latin typeface="Calibri" charset="0"/>
            </a:endParaRPr>
          </a:p>
        </p:txBody>
      </p:sp>
    </p:spTree>
    <p:extLst>
      <p:ext uri="{BB962C8B-B14F-4D97-AF65-F5344CB8AC3E}">
        <p14:creationId xmlns:p14="http://schemas.microsoft.com/office/powerpoint/2010/main" val="154491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900" dirty="0"/>
              <a:t>Bebek ani olarak sarsılırsa kollarını hemen açar ve kucaklama hareketini yaparak kollarını birbirine yaklaştırması ile oluşan </a:t>
            </a:r>
            <a:r>
              <a:rPr lang="tr-TR" sz="900" dirty="0" err="1"/>
              <a:t>refleksif</a:t>
            </a:r>
            <a:r>
              <a:rPr lang="tr-TR" sz="900" dirty="0"/>
              <a:t> harekettir. Bu refleks 4. ayda kaybolur. </a:t>
            </a:r>
            <a:r>
              <a:rPr lang="tr-TR" sz="900" dirty="0" err="1"/>
              <a:t>Moro</a:t>
            </a:r>
            <a:r>
              <a:rPr lang="tr-TR" sz="900" dirty="0"/>
              <a:t> refleksinin 4. aydan sonra devam etmesi, Minimal Beyin </a:t>
            </a:r>
            <a:r>
              <a:rPr lang="tr-TR" sz="900" dirty="0" err="1"/>
              <a:t>Disfonksiyonu’nun</a:t>
            </a:r>
            <a:r>
              <a:rPr lang="tr-TR" sz="900" dirty="0"/>
              <a:t> (Öğrenme Güçlüğü) ilk belirtileridir. </a:t>
            </a:r>
          </a:p>
        </p:txBody>
      </p:sp>
      <p:sp>
        <p:nvSpPr>
          <p:cNvPr id="4" name="Slayt Numarası Yer Tutucusu 3"/>
          <p:cNvSpPr>
            <a:spLocks noGrp="1"/>
          </p:cNvSpPr>
          <p:nvPr>
            <p:ph type="sldNum" sz="quarter" idx="10"/>
          </p:nvPr>
        </p:nvSpPr>
        <p:spPr/>
        <p:txBody>
          <a:bodyPr/>
          <a:lstStyle/>
          <a:p>
            <a:fld id="{DB73E907-734B-4F95-BA50-4FBBF9711782}" type="slidenum">
              <a:rPr lang="tr-TR" smtClean="0"/>
              <a:t>23</a:t>
            </a:fld>
            <a:endParaRPr lang="tr-TR"/>
          </a:p>
        </p:txBody>
      </p:sp>
    </p:spTree>
    <p:extLst>
      <p:ext uri="{BB962C8B-B14F-4D97-AF65-F5344CB8AC3E}">
        <p14:creationId xmlns:p14="http://schemas.microsoft.com/office/powerpoint/2010/main" val="19002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p>
            <a:fld id="{B1384857-DC67-4BA4-9D0B-7007E359C3B5}" type="datetimeFigureOut">
              <a:rPr lang="tr-TR" smtClean="0"/>
              <a:pPr/>
              <a:t>3.10.2018</a:t>
            </a:fld>
            <a:endParaRPr lang="tr-TR" dirty="0"/>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D30739-020A-4F12-8B4B-6CCADF8662F0}" type="slidenum">
              <a:rPr lang="tr-TR" smtClean="0"/>
              <a:pPr/>
              <a:t>‹#›</a:t>
            </a:fld>
            <a:endParaRPr lang="tr-TR" dirty="0"/>
          </a:p>
        </p:txBody>
      </p:sp>
      <p:sp>
        <p:nvSpPr>
          <p:cNvPr id="12" name="11 Altbilgi Yer Tutucusu"/>
          <p:cNvSpPr>
            <a:spLocks noGrp="1"/>
          </p:cNvSpPr>
          <p:nvPr>
            <p:ph type="ftr" sz="quarter" idx="12"/>
          </p:nvPr>
        </p:nvSpPr>
        <p:spPr>
          <a:xfrm>
            <a:off x="1600200" y="6509004"/>
            <a:ext cx="3907464" cy="274320"/>
          </a:xfrm>
        </p:spPr>
        <p:txBody>
          <a:bodyPr vert="horz" rtlCol="0"/>
          <a:lstStyle/>
          <a:p>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0AD30739-020A-4F12-8B4B-6CCADF8662F0}"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0AD30739-020A-4F12-8B4B-6CCADF8662F0}"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0AD30739-020A-4F12-8B4B-6CCADF8662F0}"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p>
            <a:fld id="{B1384857-DC67-4BA4-9D0B-7007E359C3B5}" type="datetimeFigureOut">
              <a:rPr lang="tr-TR" smtClean="0"/>
              <a:pPr/>
              <a:t>3.10.2018</a:t>
            </a:fld>
            <a:endParaRPr lang="tr-TR" dirty="0"/>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D30739-020A-4F12-8B4B-6CCADF8662F0}" type="slidenum">
              <a:rPr lang="tr-TR" smtClean="0"/>
              <a:pPr/>
              <a:t>‹#›</a:t>
            </a:fld>
            <a:endParaRPr lang="tr-TR" dirty="0"/>
          </a:p>
        </p:txBody>
      </p:sp>
      <p:sp>
        <p:nvSpPr>
          <p:cNvPr id="10" name="9 Altbilgi Yer Tutucusu"/>
          <p:cNvSpPr>
            <a:spLocks noGrp="1"/>
          </p:cNvSpPr>
          <p:nvPr>
            <p:ph type="ftr" sz="quarter" idx="12"/>
          </p:nvPr>
        </p:nvSpPr>
        <p:spPr>
          <a:xfrm>
            <a:off x="1600200" y="6513670"/>
            <a:ext cx="3907464" cy="274320"/>
          </a:xfrm>
        </p:spPr>
        <p:txBody>
          <a:bodyPr vert="horz" rtlCol="0"/>
          <a:lstStyle/>
          <a:p>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641080" y="6514568"/>
            <a:ext cx="464288" cy="274320"/>
          </a:xfrm>
        </p:spPr>
        <p:txBody>
          <a:bodyPr/>
          <a:lstStyle/>
          <a:p>
            <a:fld id="{0AD30739-020A-4F12-8B4B-6CCADF8662F0}" type="slidenum">
              <a:rPr lang="tr-TR" smtClean="0"/>
              <a:pPr/>
              <a:t>‹#›</a:t>
            </a:fld>
            <a:endParaRPr lang="tr-TR" dirty="0"/>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a:xfrm>
            <a:off x="8641080" y="6514568"/>
            <a:ext cx="464288" cy="274320"/>
          </a:xfrm>
        </p:spPr>
        <p:txBody>
          <a:bodyPr/>
          <a:lstStyle/>
          <a:p>
            <a:fld id="{0AD30739-020A-4F12-8B4B-6CCADF8662F0}"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0AD30739-020A-4F12-8B4B-6CCADF8662F0}" type="slidenum">
              <a:rPr lang="tr-TR" smtClean="0"/>
              <a:pPr/>
              <a:t>‹#›</a:t>
            </a:fld>
            <a:endParaRPr lang="tr-TR" dirty="0"/>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1384857-DC67-4BA4-9D0B-7007E359C3B5}" type="datetimeFigureOut">
              <a:rPr lang="tr-TR" smtClean="0"/>
              <a:pPr/>
              <a:t>3.10.2018</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0AD30739-020A-4F12-8B4B-6CCADF8662F0}"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p>
            <a:fld id="{B1384857-DC67-4BA4-9D0B-7007E359C3B5}" type="datetimeFigureOut">
              <a:rPr lang="tr-TR" smtClean="0"/>
              <a:pPr/>
              <a:t>3.10.2018</a:t>
            </a:fld>
            <a:endParaRPr lang="tr-TR" dirty="0"/>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AD30739-020A-4F12-8B4B-6CCADF8662F0}" type="slidenum">
              <a:rPr lang="tr-TR" smtClean="0"/>
              <a:pPr/>
              <a:t>‹#›</a:t>
            </a:fld>
            <a:endParaRPr lang="tr-TR" dirty="0"/>
          </a:p>
        </p:txBody>
      </p:sp>
      <p:sp>
        <p:nvSpPr>
          <p:cNvPr id="11" name="10 Altbilgi Yer Tutucusu"/>
          <p:cNvSpPr>
            <a:spLocks noGrp="1"/>
          </p:cNvSpPr>
          <p:nvPr>
            <p:ph type="ftr" sz="quarter" idx="12"/>
          </p:nvPr>
        </p:nvSpPr>
        <p:spPr>
          <a:xfrm>
            <a:off x="1600200" y="6513670"/>
            <a:ext cx="3907464" cy="274320"/>
          </a:xfrm>
        </p:spPr>
        <p:txBody>
          <a:bodyPr vert="horz" rtlCol="0"/>
          <a:lstStyle/>
          <a:p>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dirty="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p>
            <a:fld id="{B1384857-DC67-4BA4-9D0B-7007E359C3B5}" type="datetimeFigureOut">
              <a:rPr lang="tr-TR" smtClean="0"/>
              <a:pPr/>
              <a:t>3.10.2018</a:t>
            </a:fld>
            <a:endParaRPr lang="tr-TR" dirty="0"/>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AD30739-020A-4F12-8B4B-6CCADF8662F0}" type="slidenum">
              <a:rPr lang="tr-TR" smtClean="0"/>
              <a:pPr/>
              <a:t>‹#›</a:t>
            </a:fld>
            <a:endParaRPr lang="tr-TR" dirty="0"/>
          </a:p>
        </p:txBody>
      </p:sp>
      <p:sp>
        <p:nvSpPr>
          <p:cNvPr id="10" name="9 Altbilgi Yer Tutucusu"/>
          <p:cNvSpPr>
            <a:spLocks noGrp="1"/>
          </p:cNvSpPr>
          <p:nvPr>
            <p:ph type="ftr" sz="quarter" idx="12"/>
          </p:nvPr>
        </p:nvSpPr>
        <p:spPr>
          <a:xfrm>
            <a:off x="1600200" y="6509004"/>
            <a:ext cx="3907464" cy="274320"/>
          </a:xfrm>
        </p:spPr>
        <p:txBody>
          <a:bodyPr vert="horz"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dirty="0"/>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1384857-DC67-4BA4-9D0B-7007E359C3B5}" type="datetimeFigureOut">
              <a:rPr lang="tr-TR" smtClean="0"/>
              <a:pPr/>
              <a:t>3.10.2018</a:t>
            </a:fld>
            <a:endParaRPr lang="tr-TR" dirty="0"/>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AD30739-020A-4F12-8B4B-6CCADF8662F0}" type="slidenum">
              <a:rPr lang="tr-TR" smtClean="0"/>
              <a:pPr/>
              <a:t>‹#›</a:t>
            </a:fld>
            <a:endParaRPr lang="tr-TR" dirty="0"/>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4"/>
          <p:cNvSpPr/>
          <p:nvPr/>
        </p:nvSpPr>
        <p:spPr>
          <a:xfrm>
            <a:off x="0" y="214290"/>
            <a:ext cx="9144000" cy="3785652"/>
          </a:xfrm>
          <a:prstGeom prst="rect">
            <a:avLst/>
          </a:prstGeom>
          <a:noFill/>
        </p:spPr>
        <p:txBody>
          <a:bodyPr wrap="square" lIns="91440" tIns="45720" rIns="91440" bIns="45720">
            <a:spAutoFit/>
          </a:bodyPr>
          <a:lstStyle/>
          <a:p>
            <a:pPr algn="ctr"/>
            <a:r>
              <a:rPr lang="tr-TR"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anose="02020503060305020303" pitchFamily="18" charset="0"/>
              </a:rPr>
              <a:t>ÇOCUKLARDA MOTOR GELİŞİM </a:t>
            </a:r>
          </a:p>
          <a:p>
            <a:pPr algn="ctr"/>
            <a:r>
              <a:rPr lang="tr-TR"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ll MT" panose="02020503060305020303" pitchFamily="18" charset="0"/>
              </a:rPr>
              <a:t>DÖNEMLERİ</a:t>
            </a:r>
          </a:p>
        </p:txBody>
      </p:sp>
      <p:pic>
        <p:nvPicPr>
          <p:cNvPr id="30722" name="Picture 2" descr="sporcu bebek ile ilgili gÃ¶rsel sonucu"/>
          <p:cNvPicPr>
            <a:picLocks noChangeAspect="1" noChangeArrowheads="1"/>
          </p:cNvPicPr>
          <p:nvPr/>
        </p:nvPicPr>
        <p:blipFill>
          <a:blip r:embed="rId2"/>
          <a:srcRect/>
          <a:stretch>
            <a:fillRect/>
          </a:stretch>
        </p:blipFill>
        <p:spPr bwMode="auto">
          <a:xfrm>
            <a:off x="4429124" y="3929066"/>
            <a:ext cx="2452673" cy="2928934"/>
          </a:xfrm>
          <a:prstGeom prst="rect">
            <a:avLst/>
          </a:prstGeom>
          <a:ln>
            <a:noFill/>
          </a:ln>
          <a:effectLst>
            <a:softEdge rad="112500"/>
          </a:effectLst>
        </p:spPr>
      </p:pic>
      <p:sp>
        <p:nvSpPr>
          <p:cNvPr id="30724" name="AutoShape 4" descr="sporcu bebe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26" name="AutoShape 6" descr="sporcu bebe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28" name="AutoShape 8" descr="sporcu bebe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30" name="Picture 10" descr="sporcu bebek ile ilgili gÃ¶rsel sonucu"/>
          <p:cNvPicPr>
            <a:picLocks noChangeAspect="1" noChangeArrowheads="1"/>
          </p:cNvPicPr>
          <p:nvPr/>
        </p:nvPicPr>
        <p:blipFill>
          <a:blip r:embed="rId3" cstate="print"/>
          <a:srcRect/>
          <a:stretch>
            <a:fillRect/>
          </a:stretch>
        </p:blipFill>
        <p:spPr bwMode="auto">
          <a:xfrm>
            <a:off x="6835449" y="3974448"/>
            <a:ext cx="2308551" cy="2883552"/>
          </a:xfrm>
          <a:prstGeom prst="rect">
            <a:avLst/>
          </a:prstGeom>
          <a:ln>
            <a:noFill/>
          </a:ln>
          <a:effectLst>
            <a:softEdge rad="112500"/>
          </a:effectLst>
        </p:spPr>
      </p:pic>
      <p:pic>
        <p:nvPicPr>
          <p:cNvPr id="30732" name="Picture 12" descr="Ä°lgili resim"/>
          <p:cNvPicPr>
            <a:picLocks noChangeAspect="1" noChangeArrowheads="1"/>
          </p:cNvPicPr>
          <p:nvPr/>
        </p:nvPicPr>
        <p:blipFill>
          <a:blip r:embed="rId4"/>
          <a:srcRect/>
          <a:stretch>
            <a:fillRect/>
          </a:stretch>
        </p:blipFill>
        <p:spPr bwMode="auto">
          <a:xfrm>
            <a:off x="1928794" y="3929066"/>
            <a:ext cx="2571728" cy="2928934"/>
          </a:xfrm>
          <a:prstGeom prst="rect">
            <a:avLst/>
          </a:prstGeom>
          <a:ln>
            <a:noFill/>
          </a:ln>
          <a:effectLst>
            <a:softEdge rad="112500"/>
          </a:effectLst>
        </p:spPr>
      </p:pic>
      <p:pic>
        <p:nvPicPr>
          <p:cNvPr id="30734" name="Picture 14" descr="sporcu bebek ile ilgili gÃ¶rsel sonucu"/>
          <p:cNvPicPr>
            <a:picLocks noChangeAspect="1" noChangeArrowheads="1"/>
          </p:cNvPicPr>
          <p:nvPr/>
        </p:nvPicPr>
        <p:blipFill>
          <a:blip r:embed="rId5"/>
          <a:srcRect/>
          <a:stretch>
            <a:fillRect/>
          </a:stretch>
        </p:blipFill>
        <p:spPr bwMode="auto">
          <a:xfrm>
            <a:off x="0" y="3857628"/>
            <a:ext cx="2071670" cy="300037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14290"/>
            <a:ext cx="914400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2.3. Kombine</a:t>
            </a:r>
          </a:p>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Hareketler</a:t>
            </a:r>
          </a:p>
        </p:txBody>
      </p:sp>
      <p:sp>
        <p:nvSpPr>
          <p:cNvPr id="3" name="2 Metin kutusu"/>
          <p:cNvSpPr txBox="1"/>
          <p:nvPr/>
        </p:nvSpPr>
        <p:spPr>
          <a:xfrm>
            <a:off x="428596" y="3857628"/>
            <a:ext cx="4286280" cy="1200329"/>
          </a:xfrm>
          <a:prstGeom prst="rect">
            <a:avLst/>
          </a:prstGeom>
          <a:noFill/>
        </p:spPr>
        <p:txBody>
          <a:bodyPr wrap="square" rtlCol="0">
            <a:spAutoFit/>
          </a:bodyPr>
          <a:lstStyle/>
          <a:p>
            <a:r>
              <a:rPr lang="tr-TR" dirty="0"/>
              <a:t>Hareketlerin çoğu lokomotor, nonlokomotor ve manipulatif-stabil hareketlerin kombinasyonuyla oluşmaktadır.</a:t>
            </a:r>
          </a:p>
        </p:txBody>
      </p:sp>
      <p:pic>
        <p:nvPicPr>
          <p:cNvPr id="21506" name="Picture 2" descr="Ä°lgili resim"/>
          <p:cNvPicPr>
            <a:picLocks noChangeAspect="1" noChangeArrowheads="1"/>
          </p:cNvPicPr>
          <p:nvPr/>
        </p:nvPicPr>
        <p:blipFill>
          <a:blip r:embed="rId2"/>
          <a:srcRect/>
          <a:stretch>
            <a:fillRect/>
          </a:stretch>
        </p:blipFill>
        <p:spPr bwMode="auto">
          <a:xfrm>
            <a:off x="5143504" y="2643182"/>
            <a:ext cx="3286148" cy="421481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8715436" cy="1692771"/>
          </a:xfrm>
          <a:prstGeom prst="rect">
            <a:avLst/>
          </a:prstGeom>
          <a:noFill/>
        </p:spPr>
        <p:txBody>
          <a:bodyPr wrap="square" lIns="91440" tIns="45720" rIns="91440" bIns="45720">
            <a:spAutoFit/>
          </a:bodyPr>
          <a:lstStyle/>
          <a:p>
            <a:pPr algn="ctr"/>
            <a:r>
              <a:rPr lang="tr-TR" sz="5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TEMEL MOTORİK ÖZELLİKLER</a:t>
            </a:r>
          </a:p>
        </p:txBody>
      </p:sp>
      <p:sp>
        <p:nvSpPr>
          <p:cNvPr id="3" name="2 Metin kutusu"/>
          <p:cNvSpPr txBox="1"/>
          <p:nvPr/>
        </p:nvSpPr>
        <p:spPr>
          <a:xfrm>
            <a:off x="1000100" y="3143248"/>
            <a:ext cx="7000924" cy="1754326"/>
          </a:xfrm>
          <a:prstGeom prst="rect">
            <a:avLst/>
          </a:prstGeom>
          <a:noFill/>
        </p:spPr>
        <p:txBody>
          <a:bodyPr wrap="square" rtlCol="0">
            <a:spAutoFit/>
          </a:bodyPr>
          <a:lstStyle/>
          <a:p>
            <a:pPr algn="just"/>
            <a:r>
              <a:rPr lang="tr-TR" dirty="0"/>
              <a:t>	Günlük işlerimizin verimli yapılabilmesi veya bir spor etkinliğinin istendik düzeyde yapılabilmesi için fiziksel uygunluk gereklidir. </a:t>
            </a:r>
          </a:p>
          <a:p>
            <a:pPr algn="just"/>
            <a:endParaRPr lang="tr-TR" dirty="0"/>
          </a:p>
          <a:p>
            <a:pPr algn="just"/>
            <a:r>
              <a:rPr lang="tr-TR" dirty="0"/>
              <a:t>Fiziksel uygunluk hem sağlıkla ilişkili, hem de sportif performansla ilgili öğeleri içerir.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İçerik Yer Tutucusu 2"/>
          <p:cNvSpPr>
            <a:spLocks noGrp="1"/>
          </p:cNvSpPr>
          <p:nvPr>
            <p:ph idx="1"/>
          </p:nvPr>
        </p:nvSpPr>
        <p:spPr>
          <a:xfrm>
            <a:off x="3042471" y="1501774"/>
            <a:ext cx="3168594" cy="515937"/>
          </a:xfrm>
        </p:spPr>
        <p:txBody>
          <a:bodyPr/>
          <a:lstStyle/>
          <a:p>
            <a:pPr marL="0" indent="0">
              <a:buNone/>
            </a:pPr>
            <a:r>
              <a:rPr lang="tr-TR" altLang="tr-TR" sz="2600" b="1" dirty="0">
                <a:ln w="0"/>
                <a:solidFill>
                  <a:srgbClr val="FF0000"/>
                </a:solidFill>
                <a:effectLst>
                  <a:outerShdw blurRad="38100" dist="19050" dir="2700000" algn="tl" rotWithShape="0">
                    <a:schemeClr val="dk1">
                      <a:alpha val="40000"/>
                    </a:schemeClr>
                  </a:outerShdw>
                </a:effectLst>
              </a:rPr>
              <a:t>Fiziksel Uygunluk  </a:t>
            </a:r>
          </a:p>
          <a:p>
            <a:pPr marL="0" indent="0">
              <a:buNone/>
            </a:pPr>
            <a:endParaRPr lang="tr-TR" altLang="tr-TR" sz="2400" dirty="0"/>
          </a:p>
        </p:txBody>
      </p:sp>
      <p:sp>
        <p:nvSpPr>
          <p:cNvPr id="4" name="Dikdörtgen 3"/>
          <p:cNvSpPr/>
          <p:nvPr/>
        </p:nvSpPr>
        <p:spPr>
          <a:xfrm>
            <a:off x="6211065" y="2629725"/>
            <a:ext cx="2559654" cy="1867178"/>
          </a:xfrm>
          <a:prstGeom prst="rect">
            <a:avLst/>
          </a:prstGeom>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tr-TR" altLang="tr-TR" sz="1969" dirty="0">
                <a:ln w="0"/>
                <a:solidFill>
                  <a:srgbClr val="FF0000"/>
                </a:solidFill>
                <a:effectLst>
                  <a:outerShdw blurRad="38100" dist="19050" dir="2700000" algn="tl" rotWithShape="0">
                    <a:schemeClr val="dk1">
                      <a:alpha val="40000"/>
                    </a:schemeClr>
                  </a:outerShdw>
                </a:effectLst>
              </a:rPr>
              <a:t>Sportif performans </a:t>
            </a:r>
          </a:p>
          <a:p>
            <a:r>
              <a:rPr lang="tr-TR" altLang="tr-TR" sz="1969" dirty="0">
                <a:ln w="0"/>
                <a:solidFill>
                  <a:srgbClr val="FF0000"/>
                </a:solidFill>
                <a:effectLst>
                  <a:outerShdw blurRad="38100" dist="19050" dir="2700000" algn="tl" rotWithShape="0">
                    <a:schemeClr val="dk1">
                      <a:alpha val="40000"/>
                    </a:schemeClr>
                  </a:outerShdw>
                </a:effectLst>
              </a:rPr>
              <a:t>ile ilişkili unsurlar:</a:t>
            </a:r>
          </a:p>
          <a:p>
            <a:pPr algn="l">
              <a:buFont typeface="Arial" charset="0"/>
              <a:buChar char="•"/>
            </a:pPr>
            <a:r>
              <a:rPr lang="tr-TR" altLang="tr-TR" sz="1266" dirty="0"/>
              <a:t>Sürat</a:t>
            </a:r>
          </a:p>
          <a:p>
            <a:pPr algn="l">
              <a:buFont typeface="Arial" charset="0"/>
              <a:buChar char="•"/>
            </a:pPr>
            <a:r>
              <a:rPr lang="tr-TR" altLang="tr-TR" sz="1266" dirty="0"/>
              <a:t>Çeviklik-çabukluk</a:t>
            </a:r>
          </a:p>
          <a:p>
            <a:pPr algn="l">
              <a:buFont typeface="Arial" charset="0"/>
              <a:buChar char="•"/>
            </a:pPr>
            <a:r>
              <a:rPr lang="tr-TR" altLang="tr-TR" sz="1266" dirty="0"/>
              <a:t>Denge</a:t>
            </a:r>
          </a:p>
          <a:p>
            <a:pPr algn="l">
              <a:buFont typeface="Arial" charset="0"/>
              <a:buChar char="•"/>
            </a:pPr>
            <a:r>
              <a:rPr lang="tr-TR" altLang="tr-TR" sz="1266" dirty="0"/>
              <a:t>Koordinasyon</a:t>
            </a:r>
          </a:p>
          <a:p>
            <a:pPr algn="l">
              <a:buFont typeface="Arial" charset="0"/>
              <a:buChar char="•"/>
            </a:pPr>
            <a:r>
              <a:rPr lang="tr-TR" altLang="tr-TR" sz="1266" dirty="0"/>
              <a:t>Reaksiyon zamanı</a:t>
            </a:r>
          </a:p>
          <a:p>
            <a:pPr algn="l">
              <a:buFont typeface="Arial" charset="0"/>
              <a:buChar char="•"/>
            </a:pPr>
            <a:r>
              <a:rPr lang="tr-TR" altLang="tr-TR" sz="1266" dirty="0"/>
              <a:t>Patlayıcı kuvvet</a:t>
            </a:r>
          </a:p>
        </p:txBody>
      </p:sp>
      <p:sp>
        <p:nvSpPr>
          <p:cNvPr id="9" name="Sağ Ayraç 8"/>
          <p:cNvSpPr/>
          <p:nvPr/>
        </p:nvSpPr>
        <p:spPr>
          <a:xfrm rot="16200000">
            <a:off x="4243220" y="-592231"/>
            <a:ext cx="627063" cy="5735715"/>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sz="2400">
              <a:ln w="0"/>
              <a:solidFill>
                <a:schemeClr val="accent1"/>
              </a:solidFill>
              <a:effectLst>
                <a:outerShdw blurRad="38100" dist="25400" dir="5400000" algn="ctr" rotWithShape="0">
                  <a:srgbClr val="6E747A">
                    <a:alpha val="43000"/>
                  </a:srgbClr>
                </a:outerShdw>
              </a:effectLst>
            </a:endParaRPr>
          </a:p>
        </p:txBody>
      </p:sp>
      <p:sp>
        <p:nvSpPr>
          <p:cNvPr id="10" name="Dikdörtgen 9"/>
          <p:cNvSpPr/>
          <p:nvPr/>
        </p:nvSpPr>
        <p:spPr>
          <a:xfrm>
            <a:off x="479260" y="2669455"/>
            <a:ext cx="3087722" cy="1179297"/>
          </a:xfrm>
          <a:prstGeom prst="rect">
            <a:avLst/>
          </a:prstGeom>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l"/>
            <a:r>
              <a:rPr lang="tr-TR" altLang="tr-TR" sz="2000" dirty="0">
                <a:ln w="0"/>
                <a:solidFill>
                  <a:srgbClr val="FF0000"/>
                </a:solidFill>
                <a:effectLst>
                  <a:outerShdw blurRad="38100" dist="19050" dir="2700000" algn="tl" rotWithShape="0">
                    <a:schemeClr val="dk1">
                      <a:alpha val="40000"/>
                    </a:schemeClr>
                  </a:outerShdw>
                </a:effectLst>
              </a:rPr>
              <a:t>Sağlıkla ilişkili unsurlar: </a:t>
            </a:r>
          </a:p>
          <a:p>
            <a:pPr algn="l">
              <a:buFont typeface="Arial" charset="0"/>
              <a:buChar char="•"/>
            </a:pPr>
            <a:r>
              <a:rPr lang="tr-TR" altLang="tr-TR" sz="1266" dirty="0"/>
              <a:t>Kalp sonumum dayanıklılığı</a:t>
            </a:r>
          </a:p>
          <a:p>
            <a:pPr algn="l">
              <a:buFont typeface="Arial" charset="0"/>
              <a:buChar char="•"/>
            </a:pPr>
            <a:r>
              <a:rPr lang="tr-TR" altLang="tr-TR" sz="1266" dirty="0" err="1"/>
              <a:t>Kassal</a:t>
            </a:r>
            <a:r>
              <a:rPr lang="tr-TR" altLang="tr-TR" sz="1266" dirty="0"/>
              <a:t> dayanıklılık</a:t>
            </a:r>
          </a:p>
          <a:p>
            <a:pPr algn="l">
              <a:buFont typeface="Arial" charset="0"/>
              <a:buChar char="•"/>
            </a:pPr>
            <a:r>
              <a:rPr lang="tr-TR" altLang="tr-TR" sz="1266" dirty="0"/>
              <a:t>Kas kuvveti</a:t>
            </a:r>
          </a:p>
          <a:p>
            <a:pPr algn="l">
              <a:buFont typeface="Arial" charset="0"/>
              <a:buChar char="•"/>
            </a:pPr>
            <a:r>
              <a:rPr lang="tr-TR" altLang="tr-TR" sz="1266" dirty="0"/>
              <a:t>Beden kompozisyonu</a:t>
            </a:r>
          </a:p>
        </p:txBody>
      </p:sp>
    </p:spTree>
    <p:extLst>
      <p:ext uri="{BB962C8B-B14F-4D97-AF65-F5344CB8AC3E}">
        <p14:creationId xmlns:p14="http://schemas.microsoft.com/office/powerpoint/2010/main" val="15856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1429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3.1. Kalp Dolaşım Sisteminin Dayanıklılığı</a:t>
            </a:r>
          </a:p>
        </p:txBody>
      </p:sp>
      <p:sp>
        <p:nvSpPr>
          <p:cNvPr id="3" name="2 Metin kutusu"/>
          <p:cNvSpPr txBox="1"/>
          <p:nvPr/>
        </p:nvSpPr>
        <p:spPr>
          <a:xfrm>
            <a:off x="285720" y="3357562"/>
            <a:ext cx="3929090" cy="2585323"/>
          </a:xfrm>
          <a:prstGeom prst="rect">
            <a:avLst/>
          </a:prstGeom>
          <a:noFill/>
        </p:spPr>
        <p:txBody>
          <a:bodyPr wrap="square" rtlCol="0">
            <a:spAutoFit/>
          </a:bodyPr>
          <a:lstStyle/>
          <a:p>
            <a:pPr algn="just"/>
            <a:r>
              <a:rPr lang="tr-TR" dirty="0"/>
              <a:t>	Kalp dolaşım sistemi dayanıklılığı (VO2Max) olgunluğa kadar yaşla birlikte en üst değerine ulaşır. </a:t>
            </a:r>
          </a:p>
          <a:p>
            <a:pPr algn="just"/>
            <a:r>
              <a:rPr lang="tr-TR" dirty="0"/>
              <a:t>	Sonuçlar vücut ağırlığına göre ifade edildiğinde yani göreceli olarak ele alındığında yaşla birlikte VO2 max’da az bir değişim olmaktadır.</a:t>
            </a:r>
          </a:p>
        </p:txBody>
      </p:sp>
      <p:pic>
        <p:nvPicPr>
          <p:cNvPr id="19458" name="Picture 2" descr="kalp dolaÅÄ±m sistemi dayanÄ±klÄ±lÄ±ÄÄ± ile ilgili gÃ¶rsel sonucu"/>
          <p:cNvPicPr>
            <a:picLocks noChangeAspect="1" noChangeArrowheads="1"/>
          </p:cNvPicPr>
          <p:nvPr/>
        </p:nvPicPr>
        <p:blipFill>
          <a:blip r:embed="rId2"/>
          <a:srcRect/>
          <a:stretch>
            <a:fillRect/>
          </a:stretch>
        </p:blipFill>
        <p:spPr bwMode="auto">
          <a:xfrm>
            <a:off x="4357686" y="2714620"/>
            <a:ext cx="4572031" cy="342902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3.2. Kas Kuvveti</a:t>
            </a:r>
          </a:p>
        </p:txBody>
      </p:sp>
      <p:sp>
        <p:nvSpPr>
          <p:cNvPr id="3" name="2 Metin kutusu"/>
          <p:cNvSpPr txBox="1"/>
          <p:nvPr/>
        </p:nvSpPr>
        <p:spPr>
          <a:xfrm>
            <a:off x="571472" y="2928934"/>
            <a:ext cx="5429288" cy="3139321"/>
          </a:xfrm>
          <a:prstGeom prst="rect">
            <a:avLst/>
          </a:prstGeom>
          <a:noFill/>
        </p:spPr>
        <p:txBody>
          <a:bodyPr wrap="square" rtlCol="0">
            <a:spAutoFit/>
          </a:bodyPr>
          <a:lstStyle/>
          <a:p>
            <a:pPr algn="just"/>
            <a:r>
              <a:rPr lang="tr-TR" dirty="0"/>
              <a:t>	Kuvvet tanımı çeşitli bilim alanlarında, değişik şekillerde yapılır. Sportif bağlamda bir direnci yenebilmeye denilmektedir. Üç çeşit kuvvet vardır. </a:t>
            </a:r>
          </a:p>
          <a:p>
            <a:pPr algn="just"/>
            <a:r>
              <a:rPr lang="tr-TR" dirty="0"/>
              <a:t>	Bunlar maksimal(birim kuvvet, kaba kuvvet, temel kuvvet),  çabuk kuvvet ve  de kuvvette devamlılık ve </a:t>
            </a:r>
            <a:r>
              <a:rPr lang="tr-TR" dirty="0" err="1"/>
              <a:t>relatif</a:t>
            </a:r>
            <a:r>
              <a:rPr lang="tr-TR" dirty="0"/>
              <a:t> (salt) </a:t>
            </a:r>
            <a:r>
              <a:rPr lang="tr-TR" dirty="0" err="1"/>
              <a:t>kuvettir</a:t>
            </a:r>
            <a:r>
              <a:rPr lang="tr-TR" dirty="0"/>
              <a:t>. </a:t>
            </a:r>
          </a:p>
          <a:p>
            <a:pPr algn="just"/>
            <a:r>
              <a:rPr lang="tr-TR" dirty="0"/>
              <a:t>	Kas kuvveti yaşla birlikte artar. Ergenlik çağına kadar kuvvet kasla birlikte cinsiyete bağlı olmaksızın artarken, ergenlik döneminden sonra cinsiyete göre  farklılık göstermektedir</a:t>
            </a:r>
          </a:p>
        </p:txBody>
      </p:sp>
      <p:pic>
        <p:nvPicPr>
          <p:cNvPr id="18434" name="Picture 2" descr="kas kuvveti ile ilgili gÃ¶rsel sonucu"/>
          <p:cNvPicPr>
            <a:picLocks noChangeAspect="1" noChangeArrowheads="1"/>
          </p:cNvPicPr>
          <p:nvPr/>
        </p:nvPicPr>
        <p:blipFill>
          <a:blip r:embed="rId2"/>
          <a:srcRect/>
          <a:stretch>
            <a:fillRect/>
          </a:stretch>
        </p:blipFill>
        <p:spPr bwMode="auto">
          <a:xfrm>
            <a:off x="6215074" y="2857496"/>
            <a:ext cx="2723722" cy="350046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3.3. Kas Dayanıklılığı</a:t>
            </a:r>
          </a:p>
        </p:txBody>
      </p:sp>
      <p:sp>
        <p:nvSpPr>
          <p:cNvPr id="3" name="2 Metin kutusu"/>
          <p:cNvSpPr txBox="1"/>
          <p:nvPr/>
        </p:nvSpPr>
        <p:spPr>
          <a:xfrm>
            <a:off x="251520" y="3033690"/>
            <a:ext cx="5143536" cy="2862322"/>
          </a:xfrm>
          <a:prstGeom prst="rect">
            <a:avLst/>
          </a:prstGeom>
          <a:noFill/>
        </p:spPr>
        <p:txBody>
          <a:bodyPr wrap="square" rtlCol="0">
            <a:spAutoFit/>
          </a:bodyPr>
          <a:lstStyle/>
          <a:p>
            <a:pPr algn="just"/>
            <a:r>
              <a:rPr lang="tr-TR" dirty="0"/>
              <a:t>	Genel olarak, yorgunluğa karşı direnme niteliği ya da yorgunluğa dayanabilme gücü olarak değerlendirilir. </a:t>
            </a:r>
          </a:p>
          <a:p>
            <a:pPr algn="just"/>
            <a:r>
              <a:rPr lang="tr-TR" dirty="0"/>
              <a:t>	Dayanıklılık kısa süreli eforlarda anaerobik kapasiteyi, birkaç dakikadan bir saat  veya daha uzun süreli eforlarda aerobik mekanizmalara bağlıdır. </a:t>
            </a:r>
          </a:p>
          <a:p>
            <a:pPr algn="just"/>
            <a:r>
              <a:rPr lang="tr-TR" dirty="0"/>
              <a:t>	</a:t>
            </a:r>
            <a:r>
              <a:rPr lang="tr-TR" dirty="0" err="1"/>
              <a:t>Kassal</a:t>
            </a:r>
            <a:r>
              <a:rPr lang="tr-TR" dirty="0"/>
              <a:t> dayanıklılık, yaşla birlikte belli bir noktaya kadar artarken bundan sonra azalmaya başlar.</a:t>
            </a:r>
          </a:p>
        </p:txBody>
      </p:sp>
      <p:pic>
        <p:nvPicPr>
          <p:cNvPr id="17410" name="Picture 2" descr="Ä°lgili resim"/>
          <p:cNvPicPr>
            <a:picLocks noChangeAspect="1" noChangeArrowheads="1"/>
          </p:cNvPicPr>
          <p:nvPr/>
        </p:nvPicPr>
        <p:blipFill>
          <a:blip r:embed="rId2"/>
          <a:srcRect/>
          <a:stretch>
            <a:fillRect/>
          </a:stretch>
        </p:blipFill>
        <p:spPr bwMode="auto">
          <a:xfrm>
            <a:off x="5572132" y="2786058"/>
            <a:ext cx="3357586" cy="3357586"/>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3.4. Esneklik</a:t>
            </a:r>
          </a:p>
        </p:txBody>
      </p:sp>
      <p:sp>
        <p:nvSpPr>
          <p:cNvPr id="3" name="2 Metin kutusu"/>
          <p:cNvSpPr txBox="1"/>
          <p:nvPr/>
        </p:nvSpPr>
        <p:spPr>
          <a:xfrm>
            <a:off x="409525" y="2708920"/>
            <a:ext cx="8143932" cy="2092881"/>
          </a:xfrm>
          <a:prstGeom prst="rect">
            <a:avLst/>
          </a:prstGeom>
          <a:noFill/>
        </p:spPr>
        <p:txBody>
          <a:bodyPr wrap="square" rtlCol="0">
            <a:spAutoFit/>
          </a:bodyPr>
          <a:lstStyle/>
          <a:p>
            <a:pPr algn="just"/>
            <a:r>
              <a:rPr lang="tr-TR" dirty="0"/>
              <a:t>	</a:t>
            </a:r>
            <a:r>
              <a:rPr lang="tr-TR" altLang="tr-TR" dirty="0"/>
              <a:t> </a:t>
            </a:r>
            <a:r>
              <a:rPr lang="tr-TR" altLang="tr-TR" sz="1600" dirty="0"/>
              <a:t>Esneklik; eklem (dirsek, vb.) veya eklem sıralarının (omurga, vb.) mümkün olan hareket edebilme yeteneği olarak tanımlanabilir. </a:t>
            </a:r>
            <a:r>
              <a:rPr lang="tr-TR" sz="1600" dirty="0"/>
              <a:t>Bir eklem etrafındaki hareket serbestliğini ifade eder. Statik ve dinamik olmak üzere iki çeşit esneklikten söz edilir. Statik esneklik, eklemler etrafındaki hareket serbestliği olarak veya gövdenin değişik yönlerde esnetilebilmesi olarak tanımlanabilir. Dinamik esneklik ise, eklemler tarafından yapılan harekete karşı koyma yeteneğidir. Esneklik, diğer fiziksel uygunluk parametrelerinin tersine yaşla birlikte azalma gösterir. </a:t>
            </a:r>
          </a:p>
          <a:p>
            <a:pPr algn="just"/>
            <a:r>
              <a:rPr lang="tr-TR" sz="1600" dirty="0"/>
              <a:t>10 yaşından sonra her gün çalışmaz ise şiddetli bir düşüşe geçer.</a:t>
            </a:r>
          </a:p>
        </p:txBody>
      </p:sp>
      <p:pic>
        <p:nvPicPr>
          <p:cNvPr id="16386" name="Picture 2" descr="Ä°lgili resim"/>
          <p:cNvPicPr>
            <a:picLocks noChangeAspect="1" noChangeArrowheads="1"/>
          </p:cNvPicPr>
          <p:nvPr/>
        </p:nvPicPr>
        <p:blipFill>
          <a:blip r:embed="rId2"/>
          <a:srcRect/>
          <a:stretch>
            <a:fillRect/>
          </a:stretch>
        </p:blipFill>
        <p:spPr bwMode="auto">
          <a:xfrm>
            <a:off x="1571604" y="4801800"/>
            <a:ext cx="5952724" cy="2056199"/>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3.5. Koordinasyon</a:t>
            </a:r>
          </a:p>
        </p:txBody>
      </p:sp>
      <p:sp>
        <p:nvSpPr>
          <p:cNvPr id="4" name="3 Metin kutusu"/>
          <p:cNvSpPr txBox="1"/>
          <p:nvPr/>
        </p:nvSpPr>
        <p:spPr>
          <a:xfrm>
            <a:off x="785786" y="3071810"/>
            <a:ext cx="7215238" cy="2308324"/>
          </a:xfrm>
          <a:prstGeom prst="rect">
            <a:avLst/>
          </a:prstGeom>
          <a:noFill/>
        </p:spPr>
        <p:txBody>
          <a:bodyPr wrap="square" rtlCol="0">
            <a:spAutoFit/>
          </a:bodyPr>
          <a:lstStyle/>
          <a:p>
            <a:pPr algn="just"/>
            <a:r>
              <a:rPr lang="tr-TR" dirty="0"/>
              <a:t>	Koordinasyon, karmaşık hareketlerin üretilmesinde kasların mükemmel ve uyumlu işlevleri anlamına gelir. </a:t>
            </a:r>
          </a:p>
          <a:p>
            <a:pPr algn="just"/>
            <a:r>
              <a:rPr lang="tr-TR" dirty="0"/>
              <a:t>	Koordineli davranış kişinin özel hareketleri, hızlı ve akıcı bir şekilde yapmasını içerir. </a:t>
            </a:r>
          </a:p>
          <a:p>
            <a:pPr algn="just"/>
            <a:r>
              <a:rPr lang="tr-TR" dirty="0"/>
              <a:t>	Bazı becerileri gerçekleştirmek el-göz veya el-ayak koordinasyonunu gerektirir. </a:t>
            </a:r>
          </a:p>
          <a:p>
            <a:pPr algn="just"/>
            <a:r>
              <a:rPr lang="tr-TR" dirty="0"/>
              <a:t>	Bazı becerilerin gerçekleştirilmesi için ise, tüm vücut koordinasyonuna ihtiyaç vardır.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3.6. Denge</a:t>
            </a:r>
          </a:p>
        </p:txBody>
      </p:sp>
      <p:sp>
        <p:nvSpPr>
          <p:cNvPr id="3" name="2 Metin kutusu"/>
          <p:cNvSpPr txBox="1"/>
          <p:nvPr/>
        </p:nvSpPr>
        <p:spPr>
          <a:xfrm>
            <a:off x="755576" y="3485503"/>
            <a:ext cx="3929090" cy="2308324"/>
          </a:xfrm>
          <a:prstGeom prst="rect">
            <a:avLst/>
          </a:prstGeom>
          <a:noFill/>
        </p:spPr>
        <p:txBody>
          <a:bodyPr wrap="square" rtlCol="0">
            <a:spAutoFit/>
          </a:bodyPr>
          <a:lstStyle/>
          <a:p>
            <a:pPr algn="just"/>
            <a:r>
              <a:rPr lang="tr-TR" dirty="0"/>
              <a:t>Denge, vücudun uzayda istenen pozisyonunu sağlaya bilme yeteneğidir. </a:t>
            </a:r>
          </a:p>
          <a:p>
            <a:pPr algn="just"/>
            <a:r>
              <a:rPr lang="tr-TR" dirty="0"/>
              <a:t>Denge oyun, spor, dans, ve </a:t>
            </a:r>
            <a:r>
              <a:rPr lang="tr-TR" dirty="0" err="1"/>
              <a:t>cimnastik</a:t>
            </a:r>
            <a:r>
              <a:rPr lang="tr-TR" dirty="0"/>
              <a:t> etkinliklerinde önemli rol oynar. </a:t>
            </a:r>
          </a:p>
          <a:p>
            <a:pPr algn="just"/>
            <a:r>
              <a:rPr lang="tr-TR" dirty="0"/>
              <a:t>Denge bütün hareketlerin temelidir.</a:t>
            </a:r>
          </a:p>
        </p:txBody>
      </p:sp>
      <p:pic>
        <p:nvPicPr>
          <p:cNvPr id="14338" name="Picture 2" descr="hareketli resÄ±mler spor ile ilgili gÃ¶rsel sonucu"/>
          <p:cNvPicPr>
            <a:picLocks noChangeAspect="1" noChangeArrowheads="1" noCrop="1"/>
          </p:cNvPicPr>
          <p:nvPr/>
        </p:nvPicPr>
        <p:blipFill>
          <a:blip r:embed="rId2"/>
          <a:srcRect/>
          <a:stretch>
            <a:fillRect/>
          </a:stretch>
        </p:blipFill>
        <p:spPr bwMode="auto">
          <a:xfrm>
            <a:off x="5429256" y="3071810"/>
            <a:ext cx="2928958" cy="31357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3.7. Sürat</a:t>
            </a:r>
          </a:p>
        </p:txBody>
      </p:sp>
      <p:sp>
        <p:nvSpPr>
          <p:cNvPr id="3" name="2 Metin kutusu"/>
          <p:cNvSpPr txBox="1"/>
          <p:nvPr/>
        </p:nvSpPr>
        <p:spPr>
          <a:xfrm>
            <a:off x="428596" y="2928934"/>
            <a:ext cx="8143932" cy="1754326"/>
          </a:xfrm>
          <a:prstGeom prst="rect">
            <a:avLst/>
          </a:prstGeom>
          <a:noFill/>
        </p:spPr>
        <p:txBody>
          <a:bodyPr wrap="square" rtlCol="0">
            <a:spAutoFit/>
          </a:bodyPr>
          <a:lstStyle/>
          <a:p>
            <a:pPr algn="just"/>
            <a:r>
              <a:rPr lang="tr-TR" dirty="0"/>
              <a:t>	Spor etkinliklerinde başarı kişinin beden parçalarını ne kadar hızlı hareket ettirebildiği veya tüm vücudun bir yerden bir yere ne kadar kısa sürede taşınabildiğine bağlıdır. </a:t>
            </a:r>
          </a:p>
          <a:p>
            <a:pPr algn="just"/>
            <a:r>
              <a:rPr lang="tr-TR" dirty="0"/>
              <a:t>	Hareket sürati, değişik koşu testleri ile ölçülebilir. Süratte yaşla birlikte oluşan değişimleri görmek için yapılan araştırmalarda süratin yaşla birlikte doğrusal bir gelişme gösterdiğini ortaya konmuştur.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14414" y="214290"/>
            <a:ext cx="6966138" cy="1754326"/>
          </a:xfrm>
          <a:prstGeom prst="rect">
            <a:avLst/>
          </a:prstGeom>
          <a:noFill/>
        </p:spPr>
        <p:txBody>
          <a:bodyPr wrap="none" lIns="91440" tIns="45720" rIns="91440" bIns="45720">
            <a:spAutoFit/>
          </a:bodyPr>
          <a:lstStyle/>
          <a:p>
            <a:pPr algn="ctr"/>
            <a:r>
              <a:rPr lang="tr-TR" sz="5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1.MOTOR GELİŞİM</a:t>
            </a:r>
          </a:p>
          <a:p>
            <a:pPr algn="ctr"/>
            <a:r>
              <a:rPr lang="tr-TR" sz="5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KAVRAMLARI</a:t>
            </a:r>
          </a:p>
        </p:txBody>
      </p:sp>
      <p:sp>
        <p:nvSpPr>
          <p:cNvPr id="3" name="2 Metin kutusu"/>
          <p:cNvSpPr txBox="1"/>
          <p:nvPr/>
        </p:nvSpPr>
        <p:spPr>
          <a:xfrm>
            <a:off x="357158" y="2071678"/>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GELİŞİM:</a:t>
            </a:r>
          </a:p>
        </p:txBody>
      </p:sp>
      <p:sp>
        <p:nvSpPr>
          <p:cNvPr id="4" name="3 Metin kutusu"/>
          <p:cNvSpPr txBox="1"/>
          <p:nvPr/>
        </p:nvSpPr>
        <p:spPr>
          <a:xfrm>
            <a:off x="390540" y="2816743"/>
            <a:ext cx="8643998" cy="923330"/>
          </a:xfrm>
          <a:prstGeom prst="rect">
            <a:avLst/>
          </a:prstGeom>
          <a:noFill/>
        </p:spPr>
        <p:txBody>
          <a:bodyPr wrap="square" rtlCol="0">
            <a:spAutoFit/>
          </a:bodyPr>
          <a:lstStyle/>
          <a:p>
            <a:r>
              <a:rPr lang="tr-TR" dirty="0"/>
              <a:t>Döllenme ile başlayıp yaşam boyu devam eden karmaşık bir süreçtir. Bu süreç organizmadaki nicel ve nitel değişmeleri inceler. Nicel değişmeler büyüme ve olgunlaşma nitel değişmeler hazır olma ve öğrenmedir.</a:t>
            </a:r>
          </a:p>
        </p:txBody>
      </p:sp>
      <p:sp>
        <p:nvSpPr>
          <p:cNvPr id="5" name="4 Metin kutusu"/>
          <p:cNvSpPr txBox="1"/>
          <p:nvPr/>
        </p:nvSpPr>
        <p:spPr>
          <a:xfrm>
            <a:off x="357158" y="3857628"/>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BÜYÜME:</a:t>
            </a:r>
          </a:p>
        </p:txBody>
      </p:sp>
      <p:sp>
        <p:nvSpPr>
          <p:cNvPr id="6" name="5 Metin kutusu"/>
          <p:cNvSpPr txBox="1"/>
          <p:nvPr/>
        </p:nvSpPr>
        <p:spPr>
          <a:xfrm>
            <a:off x="428596" y="4500570"/>
            <a:ext cx="8072494" cy="2031325"/>
          </a:xfrm>
          <a:prstGeom prst="rect">
            <a:avLst/>
          </a:prstGeom>
          <a:noFill/>
        </p:spPr>
        <p:txBody>
          <a:bodyPr wrap="square" rtlCol="0">
            <a:spAutoFit/>
          </a:bodyPr>
          <a:lstStyle/>
          <a:p>
            <a:r>
              <a:rPr lang="tr-TR" dirty="0"/>
              <a:t>Büyüme, canlıyı oluşturan çeşitli hücreler ve görevlerinin büyüyüp çoğalması sonucu yapı ve işleyişte baş gösteren nicelikle ilgili değişmeler.</a:t>
            </a:r>
          </a:p>
          <a:p>
            <a:r>
              <a:rPr lang="tr-TR" dirty="0"/>
              <a:t>Büyüme ve gelişim kavramları arasındaki farkı şu örnekle açıklayabiliriz. Örneğin; çocuğun boy, ağırlık, oturma , sürünme  ve emekleme gibi psikomotor yönlerde gösterdiği ilerlemeler öncelikle büyüme anlamına gelir. Yapı, örgüt ve işleyiş açısından , bireyin ilkel bir aşamadan daha yeterli aşamaya gelmesi ise gelişmedir.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00108"/>
            <a:ext cx="9144000" cy="89255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3.8. Çeviklik</a:t>
            </a:r>
          </a:p>
        </p:txBody>
      </p:sp>
      <p:sp>
        <p:nvSpPr>
          <p:cNvPr id="3" name="2 Metin kutusu"/>
          <p:cNvSpPr txBox="1"/>
          <p:nvPr/>
        </p:nvSpPr>
        <p:spPr>
          <a:xfrm>
            <a:off x="428596" y="3068960"/>
            <a:ext cx="8286808" cy="2031325"/>
          </a:xfrm>
          <a:prstGeom prst="rect">
            <a:avLst/>
          </a:prstGeom>
          <a:noFill/>
        </p:spPr>
        <p:txBody>
          <a:bodyPr wrap="square" rtlCol="0">
            <a:spAutoFit/>
          </a:bodyPr>
          <a:lstStyle/>
          <a:p>
            <a:pPr algn="just"/>
            <a:r>
              <a:rPr lang="tr-TR" dirty="0"/>
              <a:t>	Çeviklik, bir noktadan diğerine hareket ederken vücudun yönünü mümkün olduğunca hızlı, akıcı, kolay ve kontrollü şekilde değiştirebilme yeteneğidir. </a:t>
            </a:r>
          </a:p>
          <a:p>
            <a:pPr algn="just"/>
            <a:r>
              <a:rPr lang="tr-TR" dirty="0"/>
              <a:t>	Çeviklik 12 yaşına kadar yani ergenlik dönemine kadar hızla gelişir. Bu dönemden 3 yıl sonra çeviklik performansı azalır. Kısacası, çeviklik yaşla birlikte artmakla beraber, etkinliklerin ve pratiğin etkisi de yadsınamaz. Oyun, yarış gibi etkinlikler çevikliğin gelişmesinde önemli rol oynar.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8715436" cy="1692771"/>
          </a:xfrm>
          <a:prstGeom prst="rect">
            <a:avLst/>
          </a:prstGeom>
          <a:noFill/>
        </p:spPr>
        <p:txBody>
          <a:bodyPr wrap="square" lIns="91440" tIns="45720" rIns="91440" bIns="45720">
            <a:spAutoFit/>
          </a:bodyPr>
          <a:lstStyle/>
          <a:p>
            <a:pPr algn="ctr"/>
            <a:r>
              <a:rPr lang="tr-TR" sz="5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 MOTOR GELİŞİM DÖNEMLERİ</a:t>
            </a:r>
          </a:p>
        </p:txBody>
      </p:sp>
      <p:sp>
        <p:nvSpPr>
          <p:cNvPr id="4" name="3 İkizkenar Üçgen"/>
          <p:cNvSpPr/>
          <p:nvPr/>
        </p:nvSpPr>
        <p:spPr>
          <a:xfrm>
            <a:off x="0" y="2143116"/>
            <a:ext cx="5000628" cy="47148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6" name="5 Düz Bağlayıcı"/>
          <p:cNvCxnSpPr/>
          <p:nvPr/>
        </p:nvCxnSpPr>
        <p:spPr>
          <a:xfrm>
            <a:off x="428596" y="6000768"/>
            <a:ext cx="4143404" cy="1588"/>
          </a:xfrm>
          <a:prstGeom prst="line">
            <a:avLst/>
          </a:prstGeom>
        </p:spPr>
        <p:style>
          <a:lnRef idx="1">
            <a:schemeClr val="dk1"/>
          </a:lnRef>
          <a:fillRef idx="0">
            <a:schemeClr val="dk1"/>
          </a:fillRef>
          <a:effectRef idx="0">
            <a:schemeClr val="dk1"/>
          </a:effectRef>
          <a:fontRef idx="minor">
            <a:schemeClr val="tx1"/>
          </a:fontRef>
        </p:style>
      </p:cxnSp>
      <p:cxnSp>
        <p:nvCxnSpPr>
          <p:cNvPr id="8" name="7 Düz Bağlayıcı"/>
          <p:cNvCxnSpPr/>
          <p:nvPr/>
        </p:nvCxnSpPr>
        <p:spPr>
          <a:xfrm>
            <a:off x="1000100" y="5000636"/>
            <a:ext cx="3000396" cy="1588"/>
          </a:xfrm>
          <a:prstGeom prst="line">
            <a:avLst/>
          </a:prstGeom>
        </p:spPr>
        <p:style>
          <a:lnRef idx="1">
            <a:schemeClr val="dk1"/>
          </a:lnRef>
          <a:fillRef idx="0">
            <a:schemeClr val="dk1"/>
          </a:fillRef>
          <a:effectRef idx="0">
            <a:schemeClr val="dk1"/>
          </a:effectRef>
          <a:fontRef idx="minor">
            <a:schemeClr val="tx1"/>
          </a:fontRef>
        </p:style>
      </p:cxnSp>
      <p:cxnSp>
        <p:nvCxnSpPr>
          <p:cNvPr id="10" name="9 Düz Bağlayıcı"/>
          <p:cNvCxnSpPr/>
          <p:nvPr/>
        </p:nvCxnSpPr>
        <p:spPr>
          <a:xfrm>
            <a:off x="1571604" y="3929066"/>
            <a:ext cx="1857388" cy="1588"/>
          </a:xfrm>
          <a:prstGeom prst="line">
            <a:avLst/>
          </a:prstGeom>
        </p:spPr>
        <p:style>
          <a:lnRef idx="1">
            <a:schemeClr val="dk1"/>
          </a:lnRef>
          <a:fillRef idx="0">
            <a:schemeClr val="dk1"/>
          </a:fillRef>
          <a:effectRef idx="0">
            <a:schemeClr val="dk1"/>
          </a:effectRef>
          <a:fontRef idx="minor">
            <a:schemeClr val="tx1"/>
          </a:fontRef>
        </p:style>
      </p:cxnSp>
      <p:cxnSp>
        <p:nvCxnSpPr>
          <p:cNvPr id="16" name="15 Düz Ok Bağlayıcısı"/>
          <p:cNvCxnSpPr/>
          <p:nvPr/>
        </p:nvCxnSpPr>
        <p:spPr>
          <a:xfrm flipV="1">
            <a:off x="2928926" y="3214686"/>
            <a:ext cx="2000264"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Düz Ok Bağlayıcısı"/>
          <p:cNvCxnSpPr/>
          <p:nvPr/>
        </p:nvCxnSpPr>
        <p:spPr>
          <a:xfrm flipV="1">
            <a:off x="3286116" y="4286256"/>
            <a:ext cx="2000264"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Düz Ok Bağlayıcısı"/>
          <p:cNvCxnSpPr/>
          <p:nvPr/>
        </p:nvCxnSpPr>
        <p:spPr>
          <a:xfrm flipV="1">
            <a:off x="3857620" y="5286388"/>
            <a:ext cx="2000264"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8 Düz Ok Bağlayıcısı"/>
          <p:cNvCxnSpPr/>
          <p:nvPr/>
        </p:nvCxnSpPr>
        <p:spPr>
          <a:xfrm flipV="1">
            <a:off x="4214810" y="6357958"/>
            <a:ext cx="2000264"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19 Metin kutusu"/>
          <p:cNvSpPr txBox="1"/>
          <p:nvPr/>
        </p:nvSpPr>
        <p:spPr>
          <a:xfrm>
            <a:off x="4929190" y="2786058"/>
            <a:ext cx="3857652" cy="830997"/>
          </a:xfrm>
          <a:prstGeom prst="rect">
            <a:avLst/>
          </a:prstGeom>
          <a:noFill/>
        </p:spPr>
        <p:txBody>
          <a:bodyPr wrap="square" rtlCol="0">
            <a:spAutoFit/>
          </a:bodyPr>
          <a:lstStyle/>
          <a:p>
            <a:pPr algn="ctr"/>
            <a:r>
              <a:rPr lang="tr-TR" sz="2400" dirty="0"/>
              <a:t>Sporla İlişkili Hareketler Dönemi</a:t>
            </a:r>
          </a:p>
        </p:txBody>
      </p:sp>
      <p:sp>
        <p:nvSpPr>
          <p:cNvPr id="21" name="20 Metin kutusu"/>
          <p:cNvSpPr txBox="1"/>
          <p:nvPr/>
        </p:nvSpPr>
        <p:spPr>
          <a:xfrm>
            <a:off x="2071670" y="2928934"/>
            <a:ext cx="857256" cy="923330"/>
          </a:xfrm>
          <a:prstGeom prst="rect">
            <a:avLst/>
          </a:prstGeom>
          <a:noFill/>
        </p:spPr>
        <p:txBody>
          <a:bodyPr wrap="square" rtlCol="0">
            <a:spAutoFit/>
          </a:bodyPr>
          <a:lstStyle/>
          <a:p>
            <a:pPr algn="ctr"/>
            <a:r>
              <a:rPr lang="tr-TR" dirty="0"/>
              <a:t>7-14 Yaş ve Üzeri</a:t>
            </a:r>
          </a:p>
        </p:txBody>
      </p:sp>
      <p:sp>
        <p:nvSpPr>
          <p:cNvPr id="22" name="21 Metin kutusu"/>
          <p:cNvSpPr txBox="1"/>
          <p:nvPr/>
        </p:nvSpPr>
        <p:spPr>
          <a:xfrm>
            <a:off x="5286348" y="3857628"/>
            <a:ext cx="3857652" cy="461665"/>
          </a:xfrm>
          <a:prstGeom prst="rect">
            <a:avLst/>
          </a:prstGeom>
          <a:noFill/>
        </p:spPr>
        <p:txBody>
          <a:bodyPr wrap="square" rtlCol="0">
            <a:spAutoFit/>
          </a:bodyPr>
          <a:lstStyle/>
          <a:p>
            <a:pPr algn="ctr"/>
            <a:r>
              <a:rPr lang="tr-TR" sz="2400" dirty="0"/>
              <a:t>Temel Hareketler Dönemi</a:t>
            </a:r>
          </a:p>
        </p:txBody>
      </p:sp>
      <p:sp>
        <p:nvSpPr>
          <p:cNvPr id="23" name="22 Metin kutusu"/>
          <p:cNvSpPr txBox="1"/>
          <p:nvPr/>
        </p:nvSpPr>
        <p:spPr>
          <a:xfrm>
            <a:off x="1928794" y="4071942"/>
            <a:ext cx="1000132" cy="646331"/>
          </a:xfrm>
          <a:prstGeom prst="rect">
            <a:avLst/>
          </a:prstGeom>
          <a:noFill/>
        </p:spPr>
        <p:txBody>
          <a:bodyPr wrap="square" rtlCol="0">
            <a:spAutoFit/>
          </a:bodyPr>
          <a:lstStyle/>
          <a:p>
            <a:pPr algn="ctr"/>
            <a:r>
              <a:rPr lang="tr-TR" dirty="0"/>
              <a:t>2-7 Yaşları</a:t>
            </a:r>
          </a:p>
        </p:txBody>
      </p:sp>
      <p:sp>
        <p:nvSpPr>
          <p:cNvPr id="24" name="23 Metin kutusu"/>
          <p:cNvSpPr txBox="1"/>
          <p:nvPr/>
        </p:nvSpPr>
        <p:spPr>
          <a:xfrm>
            <a:off x="2000232" y="5143512"/>
            <a:ext cx="928694" cy="646331"/>
          </a:xfrm>
          <a:prstGeom prst="rect">
            <a:avLst/>
          </a:prstGeom>
          <a:noFill/>
        </p:spPr>
        <p:txBody>
          <a:bodyPr wrap="square" rtlCol="0">
            <a:spAutoFit/>
          </a:bodyPr>
          <a:lstStyle/>
          <a:p>
            <a:pPr algn="ctr"/>
            <a:r>
              <a:rPr lang="tr-TR" dirty="0"/>
              <a:t>0-2 Yaşları</a:t>
            </a:r>
          </a:p>
        </p:txBody>
      </p:sp>
      <p:sp>
        <p:nvSpPr>
          <p:cNvPr id="25" name="24 Metin kutusu"/>
          <p:cNvSpPr txBox="1"/>
          <p:nvPr/>
        </p:nvSpPr>
        <p:spPr>
          <a:xfrm>
            <a:off x="1214414" y="6211669"/>
            <a:ext cx="2643206" cy="646331"/>
          </a:xfrm>
          <a:prstGeom prst="rect">
            <a:avLst/>
          </a:prstGeom>
          <a:noFill/>
        </p:spPr>
        <p:txBody>
          <a:bodyPr wrap="square" rtlCol="0">
            <a:spAutoFit/>
          </a:bodyPr>
          <a:lstStyle/>
          <a:p>
            <a:pPr algn="ctr"/>
            <a:r>
              <a:rPr lang="tr-TR" dirty="0"/>
              <a:t>Doğum Öncesi-1 yaşları</a:t>
            </a:r>
          </a:p>
        </p:txBody>
      </p:sp>
      <p:sp>
        <p:nvSpPr>
          <p:cNvPr id="26" name="25 Metin kutusu"/>
          <p:cNvSpPr txBox="1"/>
          <p:nvPr/>
        </p:nvSpPr>
        <p:spPr>
          <a:xfrm>
            <a:off x="5643570" y="4714884"/>
            <a:ext cx="3857652" cy="830997"/>
          </a:xfrm>
          <a:prstGeom prst="rect">
            <a:avLst/>
          </a:prstGeom>
          <a:noFill/>
        </p:spPr>
        <p:txBody>
          <a:bodyPr wrap="square" rtlCol="0">
            <a:spAutoFit/>
          </a:bodyPr>
          <a:lstStyle/>
          <a:p>
            <a:pPr algn="ctr"/>
            <a:r>
              <a:rPr lang="tr-TR" sz="2400" dirty="0"/>
              <a:t>Primitif (ilkel)</a:t>
            </a:r>
          </a:p>
          <a:p>
            <a:pPr algn="ctr"/>
            <a:r>
              <a:rPr lang="tr-TR" sz="2400" dirty="0"/>
              <a:t>Hareketler Dönemi</a:t>
            </a:r>
          </a:p>
        </p:txBody>
      </p:sp>
      <p:sp>
        <p:nvSpPr>
          <p:cNvPr id="27" name="26 Metin kutusu"/>
          <p:cNvSpPr txBox="1"/>
          <p:nvPr/>
        </p:nvSpPr>
        <p:spPr>
          <a:xfrm>
            <a:off x="6286512" y="5857892"/>
            <a:ext cx="2857488" cy="830997"/>
          </a:xfrm>
          <a:prstGeom prst="rect">
            <a:avLst/>
          </a:prstGeom>
          <a:noFill/>
        </p:spPr>
        <p:txBody>
          <a:bodyPr wrap="square" rtlCol="0">
            <a:spAutoFit/>
          </a:bodyPr>
          <a:lstStyle/>
          <a:p>
            <a:pPr algn="ctr"/>
            <a:r>
              <a:rPr lang="tr-TR" sz="2400" dirty="0"/>
              <a:t>Refleksif Hareketler Dönemi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7148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4.1. Refleksif Hareketler Dönemi</a:t>
            </a:r>
          </a:p>
        </p:txBody>
      </p:sp>
      <p:sp>
        <p:nvSpPr>
          <p:cNvPr id="3" name="2 Metin kutusu"/>
          <p:cNvSpPr txBox="1"/>
          <p:nvPr/>
        </p:nvSpPr>
        <p:spPr>
          <a:xfrm>
            <a:off x="285720" y="2857496"/>
            <a:ext cx="8429684" cy="3416320"/>
          </a:xfrm>
          <a:prstGeom prst="rect">
            <a:avLst/>
          </a:prstGeom>
          <a:noFill/>
        </p:spPr>
        <p:txBody>
          <a:bodyPr wrap="square" rtlCol="0">
            <a:spAutoFit/>
          </a:bodyPr>
          <a:lstStyle/>
          <a:p>
            <a:r>
              <a:rPr lang="tr-TR" dirty="0"/>
              <a:t>Bu dönem doğum öncesi ve doğumdan sonraki bir yıllık süreyi kapsar, vücudun çeşitli dış uyaranlara gösterdiği istem dışı tepkilerdir.</a:t>
            </a:r>
          </a:p>
          <a:p>
            <a:r>
              <a:rPr lang="tr-TR" dirty="0"/>
              <a:t>Yeni doğan çocuğun davranışları omurilik ve orta beyin merkezlerinden idare edilmektedir. Ortaya çıkan refleksif hareketler ilk motor tepkiler ve ilk bilgi edinme kaynaklarıdır.</a:t>
            </a:r>
          </a:p>
          <a:p>
            <a:r>
              <a:rPr lang="tr-TR" dirty="0"/>
              <a:t>Bu istemsiz hareketler hayatın ilk aylarında artan korteks fonksiyonu ile birlikte çocuğa vücudunu ve dış dünyayı tanımasına yardım eder. Bu refleksler bilgi toplama, besin arama ve koruyucu şeklinde sıralanabilir.</a:t>
            </a:r>
          </a:p>
          <a:p>
            <a:r>
              <a:rPr lang="tr-TR" dirty="0"/>
              <a:t>Gelişimsel refleksler sinir sistemi bozukluklarının tespitinde bir araç olabilir.  Örneğin, doğumdan sonraki üçüncü günde, yüzüstü durumda çenesini kaldıramayan bebeklerde yaşamın ileriki dönemlerinde nörolojik anormallik belirtilere rastlanmıştır.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754326"/>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4.1.1. İlkel Refleks Hareketler</a:t>
            </a:r>
          </a:p>
        </p:txBody>
      </p:sp>
      <p:sp>
        <p:nvSpPr>
          <p:cNvPr id="4" name="3 Metin kutusu"/>
          <p:cNvSpPr txBox="1"/>
          <p:nvPr/>
        </p:nvSpPr>
        <p:spPr>
          <a:xfrm>
            <a:off x="352598" y="2857496"/>
            <a:ext cx="3643338"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Moro Refleksi:</a:t>
            </a:r>
          </a:p>
        </p:txBody>
      </p:sp>
      <p:pic>
        <p:nvPicPr>
          <p:cNvPr id="9218" name="Picture 2" descr="Ä°lgili resim"/>
          <p:cNvPicPr>
            <a:picLocks noChangeAspect="1" noChangeArrowheads="1"/>
          </p:cNvPicPr>
          <p:nvPr/>
        </p:nvPicPr>
        <p:blipFill>
          <a:blip r:embed="rId3"/>
          <a:srcRect/>
          <a:stretch>
            <a:fillRect/>
          </a:stretch>
        </p:blipFill>
        <p:spPr bwMode="auto">
          <a:xfrm>
            <a:off x="7220122" y="4209059"/>
            <a:ext cx="1889684" cy="1320277"/>
          </a:xfrm>
          <a:prstGeom prst="rect">
            <a:avLst/>
          </a:prstGeom>
          <a:ln>
            <a:noFill/>
          </a:ln>
          <a:effectLst>
            <a:softEdge rad="112500"/>
          </a:effectLst>
        </p:spPr>
      </p:pic>
      <p:sp>
        <p:nvSpPr>
          <p:cNvPr id="6" name="2 Metin kutusu"/>
          <p:cNvSpPr txBox="1"/>
          <p:nvPr/>
        </p:nvSpPr>
        <p:spPr>
          <a:xfrm>
            <a:off x="323528" y="3257606"/>
            <a:ext cx="4464891"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Asimetrik Tonik Boyun Refleksi:</a:t>
            </a:r>
          </a:p>
        </p:txBody>
      </p:sp>
      <p:sp>
        <p:nvSpPr>
          <p:cNvPr id="7" name="2 Metin kutusu"/>
          <p:cNvSpPr txBox="1"/>
          <p:nvPr/>
        </p:nvSpPr>
        <p:spPr>
          <a:xfrm>
            <a:off x="319350" y="3657716"/>
            <a:ext cx="3532570"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Arama Refleksi:</a:t>
            </a:r>
          </a:p>
        </p:txBody>
      </p:sp>
      <p:sp>
        <p:nvSpPr>
          <p:cNvPr id="8" name="2 Metin kutusu"/>
          <p:cNvSpPr txBox="1"/>
          <p:nvPr/>
        </p:nvSpPr>
        <p:spPr>
          <a:xfrm>
            <a:off x="319350" y="4057826"/>
            <a:ext cx="8501122"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Emme Refleksi:</a:t>
            </a:r>
          </a:p>
        </p:txBody>
      </p:sp>
      <p:sp>
        <p:nvSpPr>
          <p:cNvPr id="9" name="2 Metin kutusu"/>
          <p:cNvSpPr txBox="1"/>
          <p:nvPr/>
        </p:nvSpPr>
        <p:spPr>
          <a:xfrm>
            <a:off x="296064" y="4417297"/>
            <a:ext cx="4996016"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Kavrama Refleksi:</a:t>
            </a:r>
          </a:p>
        </p:txBody>
      </p:sp>
      <p:sp>
        <p:nvSpPr>
          <p:cNvPr id="10" name="2 Metin kutusu"/>
          <p:cNvSpPr txBox="1"/>
          <p:nvPr/>
        </p:nvSpPr>
        <p:spPr>
          <a:xfrm>
            <a:off x="296064" y="4824420"/>
            <a:ext cx="3699872"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Planter Refleksi:</a:t>
            </a:r>
          </a:p>
        </p:txBody>
      </p:sp>
      <p:sp>
        <p:nvSpPr>
          <p:cNvPr id="11" name="3 Metin kutusu"/>
          <p:cNvSpPr txBox="1"/>
          <p:nvPr/>
        </p:nvSpPr>
        <p:spPr>
          <a:xfrm>
            <a:off x="319350" y="5176878"/>
            <a:ext cx="3028514"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Adımlama Refleksi:</a:t>
            </a:r>
          </a:p>
        </p:txBody>
      </p:sp>
      <p:sp>
        <p:nvSpPr>
          <p:cNvPr id="12" name="1 Metin kutusu"/>
          <p:cNvSpPr txBox="1"/>
          <p:nvPr/>
        </p:nvSpPr>
        <p:spPr>
          <a:xfrm>
            <a:off x="296064" y="5529336"/>
            <a:ext cx="3051800"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Emekleme  Refleksi:</a:t>
            </a:r>
          </a:p>
        </p:txBody>
      </p:sp>
      <p:sp>
        <p:nvSpPr>
          <p:cNvPr id="13" name="3 Metin kutusu"/>
          <p:cNvSpPr txBox="1"/>
          <p:nvPr/>
        </p:nvSpPr>
        <p:spPr>
          <a:xfrm>
            <a:off x="296064" y="5888932"/>
            <a:ext cx="2835776"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Yüzme  Refleksi:</a:t>
            </a:r>
          </a:p>
        </p:txBody>
      </p:sp>
      <p:sp>
        <p:nvSpPr>
          <p:cNvPr id="14" name="2 Metin kutusu"/>
          <p:cNvSpPr txBox="1"/>
          <p:nvPr/>
        </p:nvSpPr>
        <p:spPr>
          <a:xfrm>
            <a:off x="319350" y="6296055"/>
            <a:ext cx="2884498" cy="40011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Çekme  Refleksi:</a:t>
            </a:r>
          </a:p>
        </p:txBody>
      </p:sp>
      <p:pic>
        <p:nvPicPr>
          <p:cNvPr id="15" name="Picture 2" descr="Ä°lgili resim"/>
          <p:cNvPicPr>
            <a:picLocks noChangeAspect="1" noChangeArrowheads="1"/>
          </p:cNvPicPr>
          <p:nvPr/>
        </p:nvPicPr>
        <p:blipFill>
          <a:blip r:embed="rId4"/>
          <a:srcRect/>
          <a:stretch>
            <a:fillRect/>
          </a:stretch>
        </p:blipFill>
        <p:spPr bwMode="auto">
          <a:xfrm>
            <a:off x="7277103" y="2698539"/>
            <a:ext cx="1746728" cy="1359287"/>
          </a:xfrm>
          <a:prstGeom prst="rect">
            <a:avLst/>
          </a:prstGeom>
          <a:ln>
            <a:noFill/>
          </a:ln>
          <a:effectLst>
            <a:softEdge rad="112500"/>
          </a:effectLst>
        </p:spPr>
      </p:pic>
      <p:pic>
        <p:nvPicPr>
          <p:cNvPr id="16" name="Picture 2" descr="arama refleksi ile ilgili gÃ¶rsel sonucu"/>
          <p:cNvPicPr>
            <a:picLocks noChangeAspect="1" noChangeArrowheads="1"/>
          </p:cNvPicPr>
          <p:nvPr/>
        </p:nvPicPr>
        <p:blipFill>
          <a:blip r:embed="rId5"/>
          <a:srcRect/>
          <a:stretch>
            <a:fillRect/>
          </a:stretch>
        </p:blipFill>
        <p:spPr bwMode="auto">
          <a:xfrm>
            <a:off x="5239064" y="2737870"/>
            <a:ext cx="1856898" cy="1289859"/>
          </a:xfrm>
          <a:prstGeom prst="rect">
            <a:avLst/>
          </a:prstGeom>
          <a:ln>
            <a:noFill/>
          </a:ln>
          <a:effectLst>
            <a:softEdge rad="112500"/>
          </a:effectLst>
        </p:spPr>
      </p:pic>
      <p:pic>
        <p:nvPicPr>
          <p:cNvPr id="17" name="Picture 2" descr="kavrama refleksi ile ilgili gÃ¶rsel sonucu"/>
          <p:cNvPicPr>
            <a:picLocks noChangeAspect="1" noChangeArrowheads="1"/>
          </p:cNvPicPr>
          <p:nvPr/>
        </p:nvPicPr>
        <p:blipFill>
          <a:blip r:embed="rId6"/>
          <a:srcRect/>
          <a:stretch>
            <a:fillRect/>
          </a:stretch>
        </p:blipFill>
        <p:spPr bwMode="auto">
          <a:xfrm>
            <a:off x="5305978" y="4175217"/>
            <a:ext cx="1893662" cy="1341335"/>
          </a:xfrm>
          <a:prstGeom prst="rect">
            <a:avLst/>
          </a:prstGeom>
          <a:ln>
            <a:noFill/>
          </a:ln>
          <a:effectLst>
            <a:softEdge rad="112500"/>
          </a:effectLst>
        </p:spPr>
      </p:pic>
      <p:pic>
        <p:nvPicPr>
          <p:cNvPr id="18" name="Picture 2" descr="Ä°lgili resim"/>
          <p:cNvPicPr>
            <a:picLocks noChangeAspect="1" noChangeArrowheads="1"/>
          </p:cNvPicPr>
          <p:nvPr/>
        </p:nvPicPr>
        <p:blipFill>
          <a:blip r:embed="rId7"/>
          <a:srcRect/>
          <a:stretch>
            <a:fillRect/>
          </a:stretch>
        </p:blipFill>
        <p:spPr bwMode="auto">
          <a:xfrm>
            <a:off x="5271402" y="5617627"/>
            <a:ext cx="1920167" cy="1195749"/>
          </a:xfrm>
          <a:prstGeom prst="rect">
            <a:avLst/>
          </a:prstGeom>
          <a:ln>
            <a:noFill/>
          </a:ln>
          <a:effectLst>
            <a:softEdge rad="112500"/>
          </a:effectLst>
        </p:spPr>
      </p:pic>
      <p:pic>
        <p:nvPicPr>
          <p:cNvPr id="19" name="Picture 2" descr="Ã§ekme refleksi ile ilgili gÃ¶rsel sonucu"/>
          <p:cNvPicPr>
            <a:picLocks noChangeAspect="1" noChangeArrowheads="1"/>
          </p:cNvPicPr>
          <p:nvPr/>
        </p:nvPicPr>
        <p:blipFill>
          <a:blip r:embed="rId8"/>
          <a:srcRect/>
          <a:stretch>
            <a:fillRect/>
          </a:stretch>
        </p:blipFill>
        <p:spPr bwMode="auto">
          <a:xfrm>
            <a:off x="7212051" y="5529336"/>
            <a:ext cx="1876832" cy="1356886"/>
          </a:xfrm>
          <a:prstGeom prst="rect">
            <a:avLst/>
          </a:prstGeom>
          <a:ln>
            <a:noFill/>
          </a:ln>
          <a:effectLst>
            <a:softEdge rad="112500"/>
          </a:effectLst>
        </p:spPr>
      </p:pic>
      <p:pic>
        <p:nvPicPr>
          <p:cNvPr id="20" name="Picture 2" descr="Ä°lgili resim"/>
          <p:cNvPicPr>
            <a:picLocks noChangeAspect="1" noChangeArrowheads="1"/>
          </p:cNvPicPr>
          <p:nvPr/>
        </p:nvPicPr>
        <p:blipFill>
          <a:blip r:embed="rId9"/>
          <a:srcRect/>
          <a:stretch>
            <a:fillRect/>
          </a:stretch>
        </p:blipFill>
        <p:spPr bwMode="auto">
          <a:xfrm>
            <a:off x="3131840" y="3969076"/>
            <a:ext cx="1918049" cy="1101076"/>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7148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4.2. İlkel Hareketler Dönemi</a:t>
            </a:r>
          </a:p>
        </p:txBody>
      </p:sp>
      <p:sp>
        <p:nvSpPr>
          <p:cNvPr id="3" name="2 Metin kutusu"/>
          <p:cNvSpPr txBox="1"/>
          <p:nvPr/>
        </p:nvSpPr>
        <p:spPr>
          <a:xfrm>
            <a:off x="428596" y="2928934"/>
            <a:ext cx="8358246" cy="2031325"/>
          </a:xfrm>
          <a:prstGeom prst="rect">
            <a:avLst/>
          </a:prstGeom>
          <a:noFill/>
        </p:spPr>
        <p:txBody>
          <a:bodyPr wrap="square" rtlCol="0">
            <a:spAutoFit/>
          </a:bodyPr>
          <a:lstStyle/>
          <a:p>
            <a:r>
              <a:rPr lang="tr-TR" dirty="0"/>
              <a:t>Bu dönem 0-2 yaşları arsını kapsar. Bu dönemde merkezi sinir sisteminin gelişmesine paralel olarak önce baş ve gövde sonra kol ve bacaklar üzerinde kontrol sağlanır. Bazı kaynaklar bu gelişimi yukardan aşağı ve içten dışa doğru gelişim ilkesi olarak açıklamaktadır. İlkel hareketler dönemi dengeleme (baş boyun ve gövde kaslarının kontrolü) hareketleri uzanma, yakalama kapsar. Bu yeteneklerin ortaya çıkma hızı çocuktan çocuğa değişir, hem biyolojik hem de çevresel faktörlere bağlı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7148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4.2. İlkel Hareketler Dönemi</a:t>
            </a:r>
          </a:p>
        </p:txBody>
      </p:sp>
      <p:sp>
        <p:nvSpPr>
          <p:cNvPr id="3" name="2 Metin kutusu"/>
          <p:cNvSpPr txBox="1"/>
          <p:nvPr/>
        </p:nvSpPr>
        <p:spPr>
          <a:xfrm>
            <a:off x="214282" y="3000372"/>
            <a:ext cx="8358246" cy="2862322"/>
          </a:xfrm>
          <a:prstGeom prst="rect">
            <a:avLst/>
          </a:prstGeom>
          <a:noFill/>
        </p:spPr>
        <p:txBody>
          <a:bodyPr wrap="square" rtlCol="0">
            <a:spAutoFit/>
          </a:bodyPr>
          <a:lstStyle/>
          <a:p>
            <a:r>
              <a:rPr lang="tr-TR" dirty="0"/>
              <a:t>Bu dönemin özellikleri şöyle özetlenebilir;</a:t>
            </a:r>
          </a:p>
          <a:p>
            <a:endParaRPr lang="tr-TR" dirty="0"/>
          </a:p>
          <a:p>
            <a:pPr>
              <a:buSzPct val="150000"/>
              <a:buFont typeface="Wingdings" pitchFamily="2" charset="2"/>
              <a:buChar char="Ø"/>
            </a:pPr>
            <a:r>
              <a:rPr lang="tr-TR" dirty="0"/>
              <a:t> Bu dönemde kazanılan hareketler ileriki yıllarda kazanılacak hareketlerin temelini oluşturur.</a:t>
            </a:r>
          </a:p>
          <a:p>
            <a:pPr>
              <a:buSzPct val="150000"/>
              <a:buFont typeface="Wingdings" pitchFamily="2" charset="2"/>
              <a:buChar char="Ø"/>
            </a:pPr>
            <a:r>
              <a:rPr lang="tr-TR" dirty="0"/>
              <a:t> Bu dönemde kazanılan hareketler çok fazla kontrol gerektirir. Motor mekanizma ve fonksiyonları birbirine bağlayamadığından tüm dikkatini hareketine  verir. Yeni yürüyen bir çocuğun konuştuğu ve başka bir yere baktığı görülmez. Nöro-motor aygıt gelişiminin temel safhasıdır.</a:t>
            </a:r>
          </a:p>
          <a:p>
            <a:pPr>
              <a:buSzPct val="150000"/>
              <a:buFont typeface="Wingdings" pitchFamily="2" charset="2"/>
              <a:buChar char="Ø"/>
            </a:pPr>
            <a:r>
              <a:rPr lang="tr-TR" dirty="0"/>
              <a:t>Emekleme ve yürüme becerilerin kazınılması çocuğun çevresini tanıma olanağı vermesi ile önemlidir.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4.2.1. denge hareketleri</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Denge Sağlama:</a:t>
            </a:r>
          </a:p>
        </p:txBody>
      </p:sp>
      <p:sp>
        <p:nvSpPr>
          <p:cNvPr id="4" name="3 Metin kutusu"/>
          <p:cNvSpPr txBox="1"/>
          <p:nvPr/>
        </p:nvSpPr>
        <p:spPr>
          <a:xfrm>
            <a:off x="571472" y="3786190"/>
            <a:ext cx="8072494" cy="1754326"/>
          </a:xfrm>
          <a:prstGeom prst="rect">
            <a:avLst/>
          </a:prstGeom>
          <a:noFill/>
        </p:spPr>
        <p:txBody>
          <a:bodyPr wrap="square" rtlCol="0">
            <a:spAutoFit/>
          </a:bodyPr>
          <a:lstStyle/>
          <a:p>
            <a:pPr algn="just"/>
            <a:r>
              <a:rPr lang="tr-TR" dirty="0"/>
              <a:t>Bebek vücudunu dik durumda tutabilmek için yerçekimine karşı sürekli bir uğraş vermek zorundadır. Yerçekimine karşı kas-kemik sistemi üzerinde kontrol sağlayabilme süreci bütün bebeklerde önceden kestirilebilir bir sıra izler. İlk önemli denge şekilleri oturma ve ayakta durmadır. Dönme, eğilme, yukarı doğru uzanma zamanla ortaya çıkan denge hareketleridir.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4.2.1. denge hareketleri</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Baş Boyun Kontrolü:</a:t>
            </a:r>
          </a:p>
        </p:txBody>
      </p:sp>
      <p:sp>
        <p:nvSpPr>
          <p:cNvPr id="4" name="3 Metin kutusu"/>
          <p:cNvSpPr txBox="1"/>
          <p:nvPr/>
        </p:nvSpPr>
        <p:spPr>
          <a:xfrm>
            <a:off x="714348" y="3786190"/>
            <a:ext cx="7858180" cy="923330"/>
          </a:xfrm>
          <a:prstGeom prst="rect">
            <a:avLst/>
          </a:prstGeom>
          <a:noFill/>
        </p:spPr>
        <p:txBody>
          <a:bodyPr wrap="square" rtlCol="0">
            <a:spAutoFit/>
          </a:bodyPr>
          <a:lstStyle/>
          <a:p>
            <a:pPr algn="just"/>
            <a:r>
              <a:rPr lang="tr-TR" dirty="0"/>
              <a:t>Bebek 1. ayın sonunda baş ve boyun kasları üzerinde kontrol sağlamaya başlar. 1. ayın sonuna doğru yüzüstü, 5. ayın sonunda da sırtüstü yatırıldığında çenesini kaldırabilir.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4.2.1. denge hareketleri</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Gövdenin Kontrolü:</a:t>
            </a:r>
          </a:p>
        </p:txBody>
      </p:sp>
      <p:sp>
        <p:nvSpPr>
          <p:cNvPr id="4" name="3 Metin kutusu"/>
          <p:cNvSpPr txBox="1"/>
          <p:nvPr/>
        </p:nvSpPr>
        <p:spPr>
          <a:xfrm>
            <a:off x="285688" y="3714752"/>
            <a:ext cx="8501154" cy="1754326"/>
          </a:xfrm>
          <a:prstGeom prst="rect">
            <a:avLst/>
          </a:prstGeom>
          <a:noFill/>
        </p:spPr>
        <p:txBody>
          <a:bodyPr wrap="square" rtlCol="0">
            <a:spAutoFit/>
          </a:bodyPr>
          <a:lstStyle/>
          <a:p>
            <a:pPr algn="just"/>
            <a:r>
              <a:rPr lang="tr-TR" dirty="0"/>
              <a:t>Baş ve boyun kaslarının kontrolünü kazanan bebek bel bölgesi kaslarının da kontrolünü kazanır. 2. ayın sonunda bebek yüzüstü yatarken göğsünü yerden kaldırabilme  ve 6. ayın sonunda da göğsünü yerden kaldırıp tekme atabilme yeteneğine sahiptir. Gövde kaslarının kontrolünün kazanıldığının bir başka göstergesi de bebeğin yüzüstü durumdan  sırtüstü duruma geçebilmesidir. Bu hareket yaklaşık 8. ayda görülür.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4.2.1. denge hareketleri</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Dik Pozisyonda Durabilme:</a:t>
            </a:r>
          </a:p>
        </p:txBody>
      </p:sp>
      <p:sp>
        <p:nvSpPr>
          <p:cNvPr id="4" name="3 Metin kutusu"/>
          <p:cNvSpPr txBox="1"/>
          <p:nvPr/>
        </p:nvSpPr>
        <p:spPr>
          <a:xfrm>
            <a:off x="535737" y="3717032"/>
            <a:ext cx="7643866" cy="2031325"/>
          </a:xfrm>
          <a:prstGeom prst="rect">
            <a:avLst/>
          </a:prstGeom>
          <a:noFill/>
        </p:spPr>
        <p:txBody>
          <a:bodyPr wrap="square" rtlCol="0">
            <a:spAutoFit/>
          </a:bodyPr>
          <a:lstStyle/>
          <a:p>
            <a:pPr algn="just"/>
            <a:r>
              <a:rPr lang="tr-TR" dirty="0"/>
              <a:t>Dik durumda ayakta durabilme denge açısından dönüm noktasıdır. Kas-sinir sistemi kontrolünün kazıldığı ve yer çekiminin bebeğin hareketlerini engelleyemediğinin bir göstergesidir. Sekiz, dokuz aylık bebek çevresindeki eşyalardan destek alarak ayağa kalkabilir. Zamanla daha az destek alamaya başlar. Kendi başına ayakta durabilme kendi başına yürüyebilme ile birlikte gerçekleşir. 11 ve 13 ayları arası bebekler tutunmadan durabilirler.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57158" y="285728"/>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OLGUNLAŞMA:</a:t>
            </a:r>
          </a:p>
        </p:txBody>
      </p:sp>
      <p:sp>
        <p:nvSpPr>
          <p:cNvPr id="3" name="2 Metin kutusu"/>
          <p:cNvSpPr txBox="1"/>
          <p:nvPr/>
        </p:nvSpPr>
        <p:spPr>
          <a:xfrm>
            <a:off x="428596" y="788335"/>
            <a:ext cx="8215370" cy="1754326"/>
          </a:xfrm>
          <a:prstGeom prst="rect">
            <a:avLst/>
          </a:prstGeom>
          <a:noFill/>
        </p:spPr>
        <p:txBody>
          <a:bodyPr wrap="square" rtlCol="0">
            <a:spAutoFit/>
          </a:bodyPr>
          <a:lstStyle/>
          <a:p>
            <a:pPr algn="just"/>
            <a:r>
              <a:rPr lang="tr-TR" dirty="0"/>
              <a:t>Olgunlaşma, kalıtım ve çevre koşulları arasında etkileşim sonucu bireyin belirli olgunluk düzeyine ulaşmasını sağlayan, biyolojik değişimdir.</a:t>
            </a:r>
          </a:p>
          <a:p>
            <a:pPr algn="just"/>
            <a:r>
              <a:rPr lang="tr-TR" dirty="0"/>
              <a:t>Olgunlaşma, organizmada var olan türe özgü yetilerin ortaya çıkışıdır. Olgunlaşma gelişişimin sırasını belirler  ve biyolojik açıdan bakıldığı zaman, öncelikle doğuştan olduğu ve dış etkenlere karşı dirençli olduğu dikkat çeker. </a:t>
            </a:r>
          </a:p>
        </p:txBody>
      </p:sp>
      <p:sp>
        <p:nvSpPr>
          <p:cNvPr id="4" name="3 Metin kutusu"/>
          <p:cNvSpPr txBox="1"/>
          <p:nvPr/>
        </p:nvSpPr>
        <p:spPr>
          <a:xfrm>
            <a:off x="285720" y="2643182"/>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ÖĞRENME: </a:t>
            </a:r>
          </a:p>
        </p:txBody>
      </p:sp>
      <p:sp>
        <p:nvSpPr>
          <p:cNvPr id="5" name="4 Metin kutusu"/>
          <p:cNvSpPr txBox="1"/>
          <p:nvPr/>
        </p:nvSpPr>
        <p:spPr>
          <a:xfrm>
            <a:off x="357158" y="3214686"/>
            <a:ext cx="8786842" cy="1200329"/>
          </a:xfrm>
          <a:prstGeom prst="rect">
            <a:avLst/>
          </a:prstGeom>
          <a:noFill/>
        </p:spPr>
        <p:txBody>
          <a:bodyPr wrap="square" rtlCol="0">
            <a:spAutoFit/>
          </a:bodyPr>
          <a:lstStyle/>
          <a:p>
            <a:r>
              <a:rPr lang="tr-TR" dirty="0"/>
              <a:t>Bireyin çevresiyle etkileşimi sonucunda davranışlarda meydana gelen kalıcı değişikliklere denir.</a:t>
            </a:r>
          </a:p>
          <a:p>
            <a:r>
              <a:rPr lang="tr-TR" dirty="0"/>
              <a:t>Öğrenme; duygu , düşünce ve davranışlarımızdan oluşan deneyimlerimizde göreceli kalıcı değişiklikler oluşturma sürecidir.</a:t>
            </a:r>
          </a:p>
        </p:txBody>
      </p:sp>
      <p:sp>
        <p:nvSpPr>
          <p:cNvPr id="6" name="5 Metin kutusu"/>
          <p:cNvSpPr txBox="1"/>
          <p:nvPr/>
        </p:nvSpPr>
        <p:spPr>
          <a:xfrm>
            <a:off x="357158" y="4429132"/>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HAZIR BULUNUŞLUK : </a:t>
            </a:r>
          </a:p>
        </p:txBody>
      </p:sp>
      <p:sp>
        <p:nvSpPr>
          <p:cNvPr id="7" name="6 Metin kutusu"/>
          <p:cNvSpPr txBox="1"/>
          <p:nvPr/>
        </p:nvSpPr>
        <p:spPr>
          <a:xfrm>
            <a:off x="357158" y="5214950"/>
            <a:ext cx="8215370" cy="923330"/>
          </a:xfrm>
          <a:prstGeom prst="rect">
            <a:avLst/>
          </a:prstGeom>
          <a:noFill/>
        </p:spPr>
        <p:txBody>
          <a:bodyPr wrap="square" rtlCol="0">
            <a:spAutoFit/>
          </a:bodyPr>
          <a:lstStyle/>
          <a:p>
            <a:r>
              <a:rPr lang="tr-TR" dirty="0"/>
              <a:t>Hem olgunlaşma hem de bir iş için gerekli ön yeterliliği kapsamaktadır, olgunlaşma ve öğrenme  sonucu kişinin belli davranışları yapabilecek düzeye gelmesidir.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4.2.2. lokomotor hareketler</a:t>
            </a:r>
          </a:p>
        </p:txBody>
      </p:sp>
      <p:sp>
        <p:nvSpPr>
          <p:cNvPr id="4" name="3 Metin kutusu"/>
          <p:cNvSpPr txBox="1"/>
          <p:nvPr/>
        </p:nvSpPr>
        <p:spPr>
          <a:xfrm>
            <a:off x="467544" y="3284984"/>
            <a:ext cx="8105016" cy="1200329"/>
          </a:xfrm>
          <a:prstGeom prst="rect">
            <a:avLst/>
          </a:prstGeom>
          <a:noFill/>
        </p:spPr>
        <p:txBody>
          <a:bodyPr wrap="square" rtlCol="0">
            <a:spAutoFit/>
          </a:bodyPr>
          <a:lstStyle/>
          <a:p>
            <a:pPr algn="just"/>
            <a:r>
              <a:rPr lang="tr-TR" dirty="0"/>
              <a:t>Lokomotor hareketler dengeleme hareketlerinden bağımsız olarak gelişmezler. Bebeğin bir yerden bir yere hareket edebilmesi yerçekimi kuvvetinin üstesinden gelmesine bağlıdır. Bu dönemde bebeğin kullandığı lokomotor hareketler emekleme, sürünme ve yürümedir.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4.2.2. lokomotor hareketler</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Sürünme:</a:t>
            </a:r>
          </a:p>
        </p:txBody>
      </p:sp>
      <p:sp>
        <p:nvSpPr>
          <p:cNvPr id="4" name="3 Metin kutusu"/>
          <p:cNvSpPr txBox="1"/>
          <p:nvPr/>
        </p:nvSpPr>
        <p:spPr>
          <a:xfrm>
            <a:off x="214282" y="3857628"/>
            <a:ext cx="4357718" cy="2031325"/>
          </a:xfrm>
          <a:prstGeom prst="rect">
            <a:avLst/>
          </a:prstGeom>
          <a:noFill/>
        </p:spPr>
        <p:txBody>
          <a:bodyPr wrap="square" rtlCol="0">
            <a:spAutoFit/>
          </a:bodyPr>
          <a:lstStyle/>
          <a:p>
            <a:pPr algn="just"/>
            <a:r>
              <a:rPr lang="tr-TR" dirty="0"/>
              <a:t>Bebeğin ilk amaçlı yer değiştirme hareketidir. Bebek baş,boyun ve gövde kasları üzerinde  kontrol kazanmasıyla ortaya çıkar. İlk sürünme hareketlerinde bacaklar  pek  kullanılmaz. Bu hareketler sekizinci ayda gözlemlenir.</a:t>
            </a:r>
          </a:p>
        </p:txBody>
      </p:sp>
      <p:pic>
        <p:nvPicPr>
          <p:cNvPr id="55298" name="Picture 2" descr="bebeklerde sÃ¼rÃ¼nme ile ilgili gÃ¶rsel sonucu"/>
          <p:cNvPicPr>
            <a:picLocks noChangeAspect="1" noChangeArrowheads="1"/>
          </p:cNvPicPr>
          <p:nvPr/>
        </p:nvPicPr>
        <p:blipFill>
          <a:blip r:embed="rId2"/>
          <a:srcRect/>
          <a:stretch>
            <a:fillRect/>
          </a:stretch>
        </p:blipFill>
        <p:spPr bwMode="auto">
          <a:xfrm>
            <a:off x="4857752" y="3286124"/>
            <a:ext cx="4143404" cy="2924164"/>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Emekleme :</a:t>
            </a:r>
          </a:p>
        </p:txBody>
      </p:sp>
      <p:sp>
        <p:nvSpPr>
          <p:cNvPr id="3" name="2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4.2.2. lokomotor hareketler</a:t>
            </a:r>
          </a:p>
        </p:txBody>
      </p:sp>
      <p:sp>
        <p:nvSpPr>
          <p:cNvPr id="4" name="3 Metin kutusu"/>
          <p:cNvSpPr txBox="1"/>
          <p:nvPr/>
        </p:nvSpPr>
        <p:spPr>
          <a:xfrm>
            <a:off x="214282" y="3643314"/>
            <a:ext cx="4572032" cy="1754326"/>
          </a:xfrm>
          <a:prstGeom prst="rect">
            <a:avLst/>
          </a:prstGeom>
          <a:noFill/>
        </p:spPr>
        <p:txBody>
          <a:bodyPr wrap="square" rtlCol="0">
            <a:spAutoFit/>
          </a:bodyPr>
          <a:lstStyle/>
          <a:p>
            <a:pPr algn="just"/>
            <a:r>
              <a:rPr lang="tr-TR" dirty="0"/>
              <a:t>Sürünmenin gelişmiş bir biçimidir. Sürünmeden farkı, kol ve bacakların birbirine ters kullanılmasıdır. Emeklemede eller ve dizler harekete katılır. Emekleme hareketi onuncu ayda gözlenir.</a:t>
            </a:r>
          </a:p>
        </p:txBody>
      </p:sp>
      <p:pic>
        <p:nvPicPr>
          <p:cNvPr id="54274" name="Picture 2" descr="bebeklerde sÃ¼rÃ¼nme ile ilgili gÃ¶rsel sonucu"/>
          <p:cNvPicPr>
            <a:picLocks noChangeAspect="1" noChangeArrowheads="1"/>
          </p:cNvPicPr>
          <p:nvPr/>
        </p:nvPicPr>
        <p:blipFill>
          <a:blip r:embed="rId2"/>
          <a:srcRect/>
          <a:stretch>
            <a:fillRect/>
          </a:stretch>
        </p:blipFill>
        <p:spPr bwMode="auto">
          <a:xfrm>
            <a:off x="4857752" y="3000372"/>
            <a:ext cx="4286248" cy="321471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4.2.2. lokomotor hareketler</a:t>
            </a:r>
          </a:p>
        </p:txBody>
      </p:sp>
      <p:sp>
        <p:nvSpPr>
          <p:cNvPr id="4" name="3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Yürüme :</a:t>
            </a:r>
          </a:p>
        </p:txBody>
      </p:sp>
      <p:sp>
        <p:nvSpPr>
          <p:cNvPr id="5" name="4 Metin kutusu"/>
          <p:cNvSpPr txBox="1"/>
          <p:nvPr/>
        </p:nvSpPr>
        <p:spPr>
          <a:xfrm>
            <a:off x="500034" y="3714752"/>
            <a:ext cx="4786346" cy="2031325"/>
          </a:xfrm>
          <a:prstGeom prst="rect">
            <a:avLst/>
          </a:prstGeom>
          <a:noFill/>
        </p:spPr>
        <p:txBody>
          <a:bodyPr wrap="square" rtlCol="0">
            <a:spAutoFit/>
          </a:bodyPr>
          <a:lstStyle/>
          <a:p>
            <a:pPr algn="just"/>
            <a:r>
              <a:rPr lang="tr-TR" dirty="0"/>
              <a:t>İlk bağımsız yürüme çabaları 10, 11. aylar arasında gözlenir. Denge sağlayabilme amacı ile bacaklar açık, dizler  hafif bükülü ve ayaklar dışa dönüktür. Bebekler gelişimsel olarak hazır olmadan yapılan yürüme çalışmaları yürümeyi  çabuklaştırmaz.</a:t>
            </a:r>
          </a:p>
        </p:txBody>
      </p:sp>
      <p:pic>
        <p:nvPicPr>
          <p:cNvPr id="53250" name="Picture 2" descr="Ä°lgili resim"/>
          <p:cNvPicPr>
            <a:picLocks noChangeAspect="1" noChangeArrowheads="1"/>
          </p:cNvPicPr>
          <p:nvPr/>
        </p:nvPicPr>
        <p:blipFill>
          <a:blip r:embed="rId2"/>
          <a:srcRect/>
          <a:stretch>
            <a:fillRect/>
          </a:stretch>
        </p:blipFill>
        <p:spPr bwMode="auto">
          <a:xfrm>
            <a:off x="5786446" y="2828925"/>
            <a:ext cx="2857500" cy="4029075"/>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4.2.3. manipulatif hareketler</a:t>
            </a:r>
          </a:p>
        </p:txBody>
      </p:sp>
      <p:sp>
        <p:nvSpPr>
          <p:cNvPr id="3" name="2 Dikdörtgen"/>
          <p:cNvSpPr/>
          <p:nvPr/>
        </p:nvSpPr>
        <p:spPr>
          <a:xfrm>
            <a:off x="857224" y="3071810"/>
            <a:ext cx="7215238" cy="923330"/>
          </a:xfrm>
          <a:prstGeom prst="rect">
            <a:avLst/>
          </a:prstGeom>
        </p:spPr>
        <p:txBody>
          <a:bodyPr wrap="square">
            <a:spAutoFit/>
          </a:bodyPr>
          <a:lstStyle/>
          <a:p>
            <a:r>
              <a:rPr lang="tr-TR" dirty="0"/>
              <a:t>Manipülatif hareketlerin ortaya çıkması da yürümedeki gibi uzun ve sıralı gelişim aşamalarından geçer. Temel manipülatif beceriler; uzanma, yakalama ve bırakmadır.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Uzanma :</a:t>
            </a:r>
          </a:p>
        </p:txBody>
      </p:sp>
      <p:sp>
        <p:nvSpPr>
          <p:cNvPr id="3" name="2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4.2.3. manipulatif hareketler</a:t>
            </a:r>
          </a:p>
        </p:txBody>
      </p:sp>
      <p:sp>
        <p:nvSpPr>
          <p:cNvPr id="4" name="3 Dikdörtgen"/>
          <p:cNvSpPr/>
          <p:nvPr/>
        </p:nvSpPr>
        <p:spPr>
          <a:xfrm>
            <a:off x="1285852" y="3857628"/>
            <a:ext cx="6286544" cy="1754326"/>
          </a:xfrm>
          <a:prstGeom prst="rect">
            <a:avLst/>
          </a:prstGeom>
        </p:spPr>
        <p:txBody>
          <a:bodyPr wrap="square">
            <a:spAutoFit/>
          </a:bodyPr>
          <a:lstStyle/>
          <a:p>
            <a:pPr algn="just"/>
            <a:r>
              <a:rPr lang="tr-TR" dirty="0"/>
              <a:t>Bebek, dördüncü ayda nesne ile ilişki kurmasında gerekli olan el, göz koordinasyonunu sağlayabilir. Başlangıçta uzanma, kaba bir omuz ve dirsek hareketidir. Daha sonra bilek ve el harekete doğrudan katılır. Beşinci ayın sonunda bebek, mükemmel biçimde nesneye uzanarak dokunabilir.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4.2.3. manipulatif hareketler</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Yakalama :</a:t>
            </a:r>
          </a:p>
        </p:txBody>
      </p:sp>
      <p:sp>
        <p:nvSpPr>
          <p:cNvPr id="4" name="3 Dikdörtgen"/>
          <p:cNvSpPr/>
          <p:nvPr/>
        </p:nvSpPr>
        <p:spPr>
          <a:xfrm>
            <a:off x="714348" y="3786190"/>
            <a:ext cx="8072494" cy="2308324"/>
          </a:xfrm>
          <a:prstGeom prst="rect">
            <a:avLst/>
          </a:prstGeom>
        </p:spPr>
        <p:txBody>
          <a:bodyPr wrap="square">
            <a:spAutoFit/>
          </a:bodyPr>
          <a:lstStyle/>
          <a:p>
            <a:pPr algn="just"/>
            <a:r>
              <a:rPr lang="tr-TR" dirty="0"/>
              <a:t>Doğumdan sonraki ilk üç ayda tümüyle refleksif bir harekettir. İstemli yakalama, uzanmanın başarılmasından sonra ortaya çıkar. Bebek, bir nesneyi yakalamak istediğinde önceleri başparmağını kullanamadığından nesneyi kabaca avuçlar. Bu durum, yerini zamanla başparmak ve işaret parmağının da kullanıldığı bir yakalama hareketine bırakır. Başparmağı yeterli ve etkili bir şekilde kullanarak yakalama, genellikle on ikinci ayda gözlenir. Bebek, on dört aylık olduğunda uzanma ve yakalama hareketi bir yetişkinden pek farklı değildir.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571480"/>
            <a:ext cx="8143900" cy="1692771"/>
          </a:xfrm>
          <a:prstGeom prst="rect">
            <a:avLst/>
          </a:prstGeom>
          <a:noFill/>
        </p:spPr>
        <p:txBody>
          <a:bodyPr wrap="square" lIns="91440" tIns="45720" rIns="91440" bIns="45720">
            <a:spAutoFit/>
          </a:bodyPr>
          <a:lstStyle/>
          <a:p>
            <a:pPr algn="ctr"/>
            <a:r>
              <a:rPr lang="tr-TR" sz="5200" b="1" cap="all" dirty="0">
                <a:ln w="9000" cmpd="sng">
                  <a:solidFill>
                    <a:schemeClr val="accent4">
                      <a:shade val="50000"/>
                      <a:satMod val="120000"/>
                    </a:schemeClr>
                  </a:solidFill>
                  <a:prstDash val="solid"/>
                </a:ln>
                <a:solidFill>
                  <a:schemeClr val="accent6">
                    <a:lumMod val="90000"/>
                  </a:schemeClr>
                </a:solidFill>
                <a:effectLst>
                  <a:reflection blurRad="12700" stA="28000" endPos="45000" dist="1000" dir="5400000" sy="-100000" algn="bl" rotWithShape="0"/>
                </a:effectLst>
              </a:rPr>
              <a:t>4.2.3. manipulatif hareketler</a:t>
            </a:r>
          </a:p>
        </p:txBody>
      </p:sp>
      <p:sp>
        <p:nvSpPr>
          <p:cNvPr id="3" name="2 Metin kutusu"/>
          <p:cNvSpPr txBox="1"/>
          <p:nvPr/>
        </p:nvSpPr>
        <p:spPr>
          <a:xfrm>
            <a:off x="285720" y="285749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Bırakma :</a:t>
            </a:r>
          </a:p>
        </p:txBody>
      </p:sp>
      <p:sp>
        <p:nvSpPr>
          <p:cNvPr id="4" name="3 Dikdörtgen"/>
          <p:cNvSpPr/>
          <p:nvPr/>
        </p:nvSpPr>
        <p:spPr>
          <a:xfrm>
            <a:off x="500034" y="3786190"/>
            <a:ext cx="8072494" cy="1754326"/>
          </a:xfrm>
          <a:prstGeom prst="rect">
            <a:avLst/>
          </a:prstGeom>
        </p:spPr>
        <p:txBody>
          <a:bodyPr wrap="square">
            <a:spAutoFit/>
          </a:bodyPr>
          <a:lstStyle/>
          <a:p>
            <a:pPr algn="just"/>
            <a:r>
              <a:rPr lang="tr-TR" dirty="0"/>
              <a:t>Bu dönemde en güç başarılan hareket, kendi isteği ile bırakmadır. İlk aylarda nesneler bebeğin elinden düşer. İstekle bırakma, yaklaşık onuncu ayda gerçekleşir. Bundan sonra bebekler, bu hareketi geliştirmek için sürekli olarak nesneleri bir yere bırakır. Bebek, on sekiz aylık olduğunda uzanma, yakalama ve bırakma hareketlerini başarılı bir şekilde kullanabilir.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7148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4.3. Temel Hareketler Dönemi</a:t>
            </a:r>
          </a:p>
        </p:txBody>
      </p:sp>
      <p:sp>
        <p:nvSpPr>
          <p:cNvPr id="3" name="2 Dikdörtgen"/>
          <p:cNvSpPr/>
          <p:nvPr/>
        </p:nvSpPr>
        <p:spPr>
          <a:xfrm>
            <a:off x="571472" y="2643182"/>
            <a:ext cx="8143932" cy="1754326"/>
          </a:xfrm>
          <a:prstGeom prst="rect">
            <a:avLst/>
          </a:prstGeom>
        </p:spPr>
        <p:txBody>
          <a:bodyPr wrap="square">
            <a:spAutoFit/>
          </a:bodyPr>
          <a:lstStyle/>
          <a:p>
            <a:br>
              <a:rPr lang="tr-TR" dirty="0"/>
            </a:br>
            <a:r>
              <a:rPr lang="tr-TR" dirty="0"/>
              <a:t>Yaşamın ikinci ve yedinci yılları arasındaki süre, temel becerilerin kazanıldığı dönemdir. Bu temel beceriler, koşma, atlama, sıçrama. sekme, yakalama, fırlatma, topa ayakta vurma gibi hareketlerdir. Bu beceriler, tüm çocuklarda bulunan ortak özellikler ve yaşam için gerekli beceriler olduğundan “Temel Beceriler” olarak isimlendirilirler.</a:t>
            </a:r>
          </a:p>
        </p:txBody>
      </p:sp>
      <p:sp>
        <p:nvSpPr>
          <p:cNvPr id="4" name="3 Dikdörtgen"/>
          <p:cNvSpPr/>
          <p:nvPr/>
        </p:nvSpPr>
        <p:spPr>
          <a:xfrm>
            <a:off x="571472" y="4572008"/>
            <a:ext cx="8001056" cy="923330"/>
          </a:xfrm>
          <a:prstGeom prst="rect">
            <a:avLst/>
          </a:prstGeom>
        </p:spPr>
        <p:txBody>
          <a:bodyPr wrap="square">
            <a:spAutoFit/>
          </a:bodyPr>
          <a:lstStyle/>
          <a:p>
            <a:r>
              <a:rPr lang="tr-TR" dirty="0"/>
              <a:t>Temel hareketlerin gelişiminde olgunlaşma kadar çevresel (deneyim, alıştırma, spor alanları, çocuk parkları, spor yapan bireylerin varlığı) ve bireysel (motivasyon, yetenek, ilgi) faktörler de önemlidir.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71480"/>
            <a:ext cx="9144000" cy="169277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4.4. Sporla İlgili Hareketler Dönemi</a:t>
            </a:r>
          </a:p>
        </p:txBody>
      </p:sp>
      <p:sp>
        <p:nvSpPr>
          <p:cNvPr id="3" name="2 Dikdörtgen"/>
          <p:cNvSpPr/>
          <p:nvPr/>
        </p:nvSpPr>
        <p:spPr>
          <a:xfrm>
            <a:off x="571472" y="2857496"/>
            <a:ext cx="8143932" cy="3139321"/>
          </a:xfrm>
          <a:prstGeom prst="rect">
            <a:avLst/>
          </a:prstGeom>
        </p:spPr>
        <p:txBody>
          <a:bodyPr wrap="square">
            <a:spAutoFit/>
          </a:bodyPr>
          <a:lstStyle/>
          <a:p>
            <a:r>
              <a:rPr lang="tr-TR" dirty="0"/>
              <a:t>Bu dönem, genelde yedi ile on iki yaş arasını kapsar. İlkokul çocukları, yeni beceriler kazanmaktan çok daha önce kazandıkları temel becerileri daha akıcı ve doğru olarak ortaya koyarlar. Burada “spor” terimi geniş anlamıyla kullanılmıştır. Yani yalnız yarışma değil aynı zamanda eğlence ve spor etkinlikleri açısından gönüllü katıldıkları faaliyetler, oyun, dans gibi aktiviteleri de kapsayan bir araç olarak benimsenmiştir. Bu döneminde, lokopsiko-motor, manipülatif ve dengelemeye ilişkin hareketler birleştirilerek ip atlama, üç adım gibi oyunlarda ya da futbol, basketbol gibi sporlarda kullanılır. Sporla ilişkili hareketler dönemi, spor becerilerine geçiş evresi, spor becerilerini uygulama evresi ve spor aktivitelerine yaşam boyu katılım evresi olmak üzere üç evre halinde incelenmektedir.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282" y="714356"/>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HAREKET:</a:t>
            </a:r>
          </a:p>
        </p:txBody>
      </p:sp>
      <p:sp>
        <p:nvSpPr>
          <p:cNvPr id="3" name="2 Metin kutusu"/>
          <p:cNvSpPr txBox="1"/>
          <p:nvPr/>
        </p:nvSpPr>
        <p:spPr>
          <a:xfrm>
            <a:off x="571472" y="1643050"/>
            <a:ext cx="7929618" cy="646331"/>
          </a:xfrm>
          <a:prstGeom prst="rect">
            <a:avLst/>
          </a:prstGeom>
          <a:noFill/>
        </p:spPr>
        <p:txBody>
          <a:bodyPr wrap="square" rtlCol="0">
            <a:spAutoFit/>
          </a:bodyPr>
          <a:lstStyle/>
          <a:p>
            <a:r>
              <a:rPr lang="tr-TR" dirty="0"/>
              <a:t>Vücudun herhangi bir parçasındaki ya da tam vücut pozisyonundaki değişmedir.</a:t>
            </a:r>
          </a:p>
        </p:txBody>
      </p:sp>
      <p:sp>
        <p:nvSpPr>
          <p:cNvPr id="4" name="3 Metin kutusu"/>
          <p:cNvSpPr txBox="1"/>
          <p:nvPr/>
        </p:nvSpPr>
        <p:spPr>
          <a:xfrm>
            <a:off x="142844" y="2928934"/>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MOTOR GELİŞİM:</a:t>
            </a:r>
          </a:p>
        </p:txBody>
      </p:sp>
      <p:sp>
        <p:nvSpPr>
          <p:cNvPr id="5" name="4 Metin kutusu"/>
          <p:cNvSpPr txBox="1"/>
          <p:nvPr/>
        </p:nvSpPr>
        <p:spPr>
          <a:xfrm>
            <a:off x="714348" y="3857628"/>
            <a:ext cx="8143932" cy="646331"/>
          </a:xfrm>
          <a:prstGeom prst="rect">
            <a:avLst/>
          </a:prstGeom>
          <a:noFill/>
        </p:spPr>
        <p:txBody>
          <a:bodyPr wrap="square" rtlCol="0">
            <a:spAutoFit/>
          </a:bodyPr>
          <a:lstStyle/>
          <a:p>
            <a:r>
              <a:rPr lang="tr-TR" dirty="0"/>
              <a:t>İçten ve dıştan gelen süreçlerin etkileşiminin bir sonucu olarak motor davranışta yaşam boyu meydana gelen  değişmelerdir.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8715436" cy="1446550"/>
          </a:xfrm>
          <a:prstGeom prst="rect">
            <a:avLst/>
          </a:prstGeom>
          <a:noFill/>
        </p:spPr>
        <p:txBody>
          <a:bodyPr wrap="square" lIns="91440" tIns="45720" rIns="91440" bIns="45720">
            <a:spAutoFit/>
          </a:bodyPr>
          <a:lstStyle/>
          <a:p>
            <a:pPr algn="ctr"/>
            <a:r>
              <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2.İNSANLARDA GÖZLENEBİLİR HAREKETLER</a:t>
            </a:r>
          </a:p>
        </p:txBody>
      </p:sp>
      <p:sp>
        <p:nvSpPr>
          <p:cNvPr id="3" name="2 Metin kutusu"/>
          <p:cNvSpPr txBox="1"/>
          <p:nvPr/>
        </p:nvSpPr>
        <p:spPr>
          <a:xfrm>
            <a:off x="428596" y="2714620"/>
            <a:ext cx="7715304" cy="646331"/>
          </a:xfrm>
          <a:prstGeom prst="rect">
            <a:avLst/>
          </a:prstGeom>
          <a:noFill/>
        </p:spPr>
        <p:txBody>
          <a:bodyPr wrap="square" rtlCol="0">
            <a:spAutoFit/>
          </a:bodyPr>
          <a:lstStyle/>
          <a:p>
            <a:r>
              <a:rPr lang="tr-TR" dirty="0"/>
              <a:t>İnsan hareketleri, istem dışı refleksler ve bilinçli reaksiyonlar olmak üzere iki bölümde ele alınır. </a:t>
            </a:r>
          </a:p>
        </p:txBody>
      </p:sp>
      <p:sp>
        <p:nvSpPr>
          <p:cNvPr id="4" name="3 Metin kutusu"/>
          <p:cNvSpPr txBox="1"/>
          <p:nvPr/>
        </p:nvSpPr>
        <p:spPr>
          <a:xfrm>
            <a:off x="0" y="3357562"/>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REFLEKS HAREKETLER;</a:t>
            </a:r>
          </a:p>
        </p:txBody>
      </p:sp>
      <p:sp>
        <p:nvSpPr>
          <p:cNvPr id="5" name="4 Metin kutusu"/>
          <p:cNvSpPr txBox="1"/>
          <p:nvPr/>
        </p:nvSpPr>
        <p:spPr>
          <a:xfrm>
            <a:off x="285720" y="3929066"/>
            <a:ext cx="8501122" cy="923330"/>
          </a:xfrm>
          <a:prstGeom prst="rect">
            <a:avLst/>
          </a:prstGeom>
          <a:noFill/>
        </p:spPr>
        <p:txBody>
          <a:bodyPr wrap="square" rtlCol="0">
            <a:spAutoFit/>
          </a:bodyPr>
          <a:lstStyle/>
          <a:p>
            <a:r>
              <a:rPr lang="tr-TR" dirty="0"/>
              <a:t>Orta beyin ve omurilik aracılığıyla oluşur. Başlangıçtaki refleksler (emme, yutma, tonik boyun refleksi,yakalama refleksi ve moro refleksi) zamanla bilinçli hareketlere dönüşür.</a:t>
            </a:r>
          </a:p>
        </p:txBody>
      </p:sp>
      <p:sp>
        <p:nvSpPr>
          <p:cNvPr id="6" name="5 Metin kutusu"/>
          <p:cNvSpPr txBox="1"/>
          <p:nvPr/>
        </p:nvSpPr>
        <p:spPr>
          <a:xfrm>
            <a:off x="0" y="4857760"/>
            <a:ext cx="8501122"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İSTEMLİ  HAREKETLER;</a:t>
            </a:r>
          </a:p>
        </p:txBody>
      </p:sp>
      <p:sp>
        <p:nvSpPr>
          <p:cNvPr id="7" name="6 Metin kutusu"/>
          <p:cNvSpPr txBox="1"/>
          <p:nvPr/>
        </p:nvSpPr>
        <p:spPr>
          <a:xfrm>
            <a:off x="357158" y="5429264"/>
            <a:ext cx="8358246" cy="1200329"/>
          </a:xfrm>
          <a:prstGeom prst="rect">
            <a:avLst/>
          </a:prstGeom>
          <a:noFill/>
        </p:spPr>
        <p:txBody>
          <a:bodyPr wrap="square" rtlCol="0">
            <a:spAutoFit/>
          </a:bodyPr>
          <a:lstStyle/>
          <a:p>
            <a:r>
              <a:rPr lang="tr-TR" dirty="0"/>
              <a:t>Beyin korteksi tarafından kontrol edilir. Orta beyin ve omurilik daha önce evrimleşir fakat yapı ve görev bakımından beyin korteksinden daha ilkeldir. Bazı refleksler her zaman aynı kaldıkları için gelişime katkıları bulunmaz(göz bebeği kısılması,hapşırma).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28794" y="500042"/>
            <a:ext cx="5226239" cy="169277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2.1. Lokomotor </a:t>
            </a:r>
          </a:p>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Hareketler</a:t>
            </a:r>
          </a:p>
        </p:txBody>
      </p:sp>
      <p:sp>
        <p:nvSpPr>
          <p:cNvPr id="3" name="2 Metin kutusu"/>
          <p:cNvSpPr txBox="1"/>
          <p:nvPr/>
        </p:nvSpPr>
        <p:spPr>
          <a:xfrm>
            <a:off x="467544" y="3068960"/>
            <a:ext cx="4074369" cy="2585323"/>
          </a:xfrm>
          <a:prstGeom prst="rect">
            <a:avLst/>
          </a:prstGeom>
          <a:noFill/>
        </p:spPr>
        <p:txBody>
          <a:bodyPr wrap="square" rtlCol="0">
            <a:spAutoFit/>
          </a:bodyPr>
          <a:lstStyle/>
          <a:p>
            <a:pPr algn="just"/>
            <a:r>
              <a:rPr lang="tr-TR" dirty="0"/>
              <a:t>Yüzeydeki sabit bir noktaya ilişkili olarak vücut lokomosyonundaki (yer) değişikliği ele alan hareketleri kasteder.</a:t>
            </a:r>
          </a:p>
          <a:p>
            <a:pPr algn="just"/>
            <a:r>
              <a:rPr lang="tr-TR" dirty="0"/>
              <a:t> Koşma, yürüme, sekme, sıçrama, atlama, zıplama gibi hareketler lokomotor hareketlerdir. Çocuklar etraflarındaki dünyayı bu hareketler sayesinde araştırırlar.</a:t>
            </a:r>
          </a:p>
        </p:txBody>
      </p:sp>
      <p:pic>
        <p:nvPicPr>
          <p:cNvPr id="25602" name="Picture 2" descr="Ä°lgili resim"/>
          <p:cNvPicPr>
            <a:picLocks noChangeAspect="1" noChangeArrowheads="1"/>
          </p:cNvPicPr>
          <p:nvPr/>
        </p:nvPicPr>
        <p:blipFill>
          <a:blip r:embed="rId2"/>
          <a:srcRect/>
          <a:stretch>
            <a:fillRect/>
          </a:stretch>
        </p:blipFill>
        <p:spPr bwMode="auto">
          <a:xfrm>
            <a:off x="4786314" y="2786058"/>
            <a:ext cx="3950854" cy="35719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85852" y="428604"/>
            <a:ext cx="6189643" cy="169277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2.2. Nonlokomotor</a:t>
            </a:r>
          </a:p>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Hareketler</a:t>
            </a:r>
          </a:p>
        </p:txBody>
      </p:sp>
      <p:sp>
        <p:nvSpPr>
          <p:cNvPr id="3" name="2 Metin kutusu"/>
          <p:cNvSpPr txBox="1"/>
          <p:nvPr/>
        </p:nvSpPr>
        <p:spPr>
          <a:xfrm>
            <a:off x="611560" y="3356992"/>
            <a:ext cx="3357586" cy="2031325"/>
          </a:xfrm>
          <a:prstGeom prst="rect">
            <a:avLst/>
          </a:prstGeom>
          <a:noFill/>
        </p:spPr>
        <p:txBody>
          <a:bodyPr wrap="square" rtlCol="0">
            <a:spAutoFit/>
          </a:bodyPr>
          <a:lstStyle/>
          <a:p>
            <a:pPr algn="just"/>
            <a:r>
              <a:rPr lang="tr-TR" dirty="0"/>
              <a:t>Genellikle durur şekilde ifade edilen hareketlerdir. Diz çökme, oturma, uzama ve ayakta durma pozisyonlarında yapılır. Örneğin; bükülme (fleksiyon) veya germe (ekstansiyon) hareketleri.</a:t>
            </a:r>
          </a:p>
        </p:txBody>
      </p:sp>
      <p:pic>
        <p:nvPicPr>
          <p:cNvPr id="24578" name="Picture 2" descr="dinlenen insan ile ilgili gÃ¶rsel sonucu"/>
          <p:cNvPicPr>
            <a:picLocks noChangeAspect="1" noChangeArrowheads="1"/>
          </p:cNvPicPr>
          <p:nvPr/>
        </p:nvPicPr>
        <p:blipFill>
          <a:blip r:embed="rId2"/>
          <a:srcRect/>
          <a:stretch>
            <a:fillRect/>
          </a:stretch>
        </p:blipFill>
        <p:spPr bwMode="auto">
          <a:xfrm>
            <a:off x="4429124" y="2786058"/>
            <a:ext cx="2571741" cy="1928806"/>
          </a:xfrm>
          <a:prstGeom prst="rect">
            <a:avLst/>
          </a:prstGeom>
          <a:ln>
            <a:noFill/>
          </a:ln>
          <a:effectLst>
            <a:softEdge rad="112500"/>
          </a:effectLst>
        </p:spPr>
      </p:pic>
      <p:pic>
        <p:nvPicPr>
          <p:cNvPr id="24580" name="Picture 4" descr="Ä°lgili resim"/>
          <p:cNvPicPr>
            <a:picLocks noChangeAspect="1" noChangeArrowheads="1"/>
          </p:cNvPicPr>
          <p:nvPr/>
        </p:nvPicPr>
        <p:blipFill>
          <a:blip r:embed="rId3"/>
          <a:srcRect/>
          <a:stretch>
            <a:fillRect/>
          </a:stretch>
        </p:blipFill>
        <p:spPr bwMode="auto">
          <a:xfrm>
            <a:off x="6357950" y="4714884"/>
            <a:ext cx="2571768" cy="192159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357158" y="3857628"/>
            <a:ext cx="3643338" cy="1200329"/>
          </a:xfrm>
          <a:prstGeom prst="rect">
            <a:avLst/>
          </a:prstGeom>
          <a:noFill/>
        </p:spPr>
        <p:txBody>
          <a:bodyPr wrap="square" rtlCol="0">
            <a:spAutoFit/>
          </a:bodyPr>
          <a:lstStyle/>
          <a:p>
            <a:pPr algn="just"/>
            <a:r>
              <a:rPr lang="tr-TR" dirty="0"/>
              <a:t>Bireyin nesne ile ilişkisini gerektiren hareketlerdir.</a:t>
            </a:r>
          </a:p>
          <a:p>
            <a:pPr algn="just"/>
            <a:r>
              <a:rPr lang="tr-TR" dirty="0"/>
              <a:t>Nesnelere ya kuvvet uygular yada nesnelerden kuvvet alır. </a:t>
            </a:r>
          </a:p>
        </p:txBody>
      </p:sp>
      <p:pic>
        <p:nvPicPr>
          <p:cNvPr id="23554" name="Picture 2" descr="Ä°lgili resim"/>
          <p:cNvPicPr>
            <a:picLocks noChangeAspect="1" noChangeArrowheads="1"/>
          </p:cNvPicPr>
          <p:nvPr/>
        </p:nvPicPr>
        <p:blipFill>
          <a:blip r:embed="rId2" cstate="print"/>
          <a:srcRect/>
          <a:stretch>
            <a:fillRect/>
          </a:stretch>
        </p:blipFill>
        <p:spPr bwMode="auto">
          <a:xfrm>
            <a:off x="4123653" y="2707561"/>
            <a:ext cx="5038158" cy="3500462"/>
          </a:xfrm>
          <a:prstGeom prst="rect">
            <a:avLst/>
          </a:prstGeom>
          <a:ln>
            <a:noFill/>
          </a:ln>
          <a:effectLst>
            <a:softEdge rad="112500"/>
          </a:effectLst>
        </p:spPr>
      </p:pic>
      <p:sp>
        <p:nvSpPr>
          <p:cNvPr id="5" name="4 Dikdörtgen"/>
          <p:cNvSpPr/>
          <p:nvPr/>
        </p:nvSpPr>
        <p:spPr>
          <a:xfrm>
            <a:off x="0" y="214290"/>
            <a:ext cx="914400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2.3. Manipulatif-Stabil</a:t>
            </a:r>
          </a:p>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Hareketler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14290"/>
            <a:ext cx="9144000"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2.3. Manipulatif-Stabil</a:t>
            </a:r>
          </a:p>
          <a:p>
            <a:pPr algn="ctr"/>
            <a:r>
              <a:rPr lang="tr-TR" sz="5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Hareketler</a:t>
            </a:r>
          </a:p>
        </p:txBody>
      </p:sp>
      <p:sp>
        <p:nvSpPr>
          <p:cNvPr id="3" name="2 Metin kutusu"/>
          <p:cNvSpPr txBox="1"/>
          <p:nvPr/>
        </p:nvSpPr>
        <p:spPr>
          <a:xfrm>
            <a:off x="214282" y="2857496"/>
            <a:ext cx="4500594" cy="3416320"/>
          </a:xfrm>
          <a:prstGeom prst="rect">
            <a:avLst/>
          </a:prstGeom>
          <a:noFill/>
        </p:spPr>
        <p:txBody>
          <a:bodyPr wrap="square" rtlCol="0">
            <a:spAutoFit/>
          </a:bodyPr>
          <a:lstStyle/>
          <a:p>
            <a:pPr algn="just"/>
            <a:r>
              <a:rPr lang="tr-TR" dirty="0"/>
              <a:t>	Kişinin yer çekimi kuvvetine karşı denge sağlayarak ortaya koyduğu hareketlerde stabilite hareketleridir. Stabilite, hareket etmeyi öğrenmenin temel yönüdür. Tüm hareketler denge perspektifinden bakıldığı zaman bir stabilize öğesi içermektedirler. </a:t>
            </a:r>
          </a:p>
          <a:p>
            <a:pPr algn="just"/>
            <a:r>
              <a:rPr lang="tr-TR" dirty="0"/>
              <a:t>	Bu yüzden tüm lokomotor ve manipulatif  hareketler kısmende olsa stabilite hareketlerdir. Bundan dolayı stabilite hareketler manipulatif hareketlerle aynı grubu oluşturabilir.</a:t>
            </a:r>
          </a:p>
        </p:txBody>
      </p:sp>
      <p:pic>
        <p:nvPicPr>
          <p:cNvPr id="22530" name="Picture 2" descr="jimnastik ile ilgili gÃ¶rsel sonucu"/>
          <p:cNvPicPr>
            <a:picLocks noChangeAspect="1" noChangeArrowheads="1"/>
          </p:cNvPicPr>
          <p:nvPr/>
        </p:nvPicPr>
        <p:blipFill>
          <a:blip r:embed="rId2"/>
          <a:srcRect/>
          <a:stretch>
            <a:fillRect/>
          </a:stretch>
        </p:blipFill>
        <p:spPr bwMode="auto">
          <a:xfrm>
            <a:off x="4929158" y="2786058"/>
            <a:ext cx="4214842" cy="3334386"/>
          </a:xfrm>
          <a:prstGeom prst="rect">
            <a:avLst/>
          </a:prstGeom>
          <a:ln>
            <a:noFill/>
          </a:ln>
          <a:effectLst>
            <a:softEdge rad="112500"/>
          </a:effectLst>
        </p:spPr>
      </p:pic>
      <p:pic>
        <p:nvPicPr>
          <p:cNvPr id="22532" name="Picture 4" descr="spor-hareketli-resim-0511"/>
          <p:cNvPicPr>
            <a:picLocks noChangeAspect="1" noChangeArrowheads="1" noCrop="1"/>
          </p:cNvPicPr>
          <p:nvPr/>
        </p:nvPicPr>
        <p:blipFill>
          <a:blip r:embed="rId3"/>
          <a:srcRect/>
          <a:stretch>
            <a:fillRect/>
          </a:stretch>
        </p:blipFill>
        <p:spPr bwMode="auto">
          <a:xfrm>
            <a:off x="1928794" y="1142984"/>
            <a:ext cx="733425" cy="9620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439</TotalTime>
  <Words>1739</Words>
  <Application>Microsoft Macintosh PowerPoint</Application>
  <PresentationFormat>Ekran Gösterisi (4:3)</PresentationFormat>
  <Paragraphs>168</Paragraphs>
  <Slides>39</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Bell MT</vt:lpstr>
      <vt:lpstr>Calibri</vt:lpstr>
      <vt:lpstr>Rockwell</vt:lpstr>
      <vt:lpstr>Wingdings</vt:lpstr>
      <vt:lpstr>Wingdings 2</vt:lpstr>
      <vt:lpstr>Döküm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NeC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Deniz</dc:creator>
  <cp:lastModifiedBy>Microsoft Office User</cp:lastModifiedBy>
  <cp:revision>67</cp:revision>
  <dcterms:created xsi:type="dcterms:W3CDTF">2018-09-16T18:42:19Z</dcterms:created>
  <dcterms:modified xsi:type="dcterms:W3CDTF">2018-10-03T10:18:23Z</dcterms:modified>
</cp:coreProperties>
</file>