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263" r:id="rId15"/>
    <p:sldId id="264" r:id="rId16"/>
    <p:sldId id="267" r:id="rId17"/>
    <p:sldId id="265" r:id="rId18"/>
    <p:sldId id="262" r:id="rId19"/>
    <p:sldId id="258" r:id="rId20"/>
    <p:sldId id="259" r:id="rId21"/>
    <p:sldId id="273" r:id="rId22"/>
    <p:sldId id="274" r:id="rId23"/>
    <p:sldId id="275" r:id="rId24"/>
    <p:sldId id="260" r:id="rId25"/>
    <p:sldId id="261" r:id="rId26"/>
    <p:sldId id="268" r:id="rId27"/>
    <p:sldId id="269" r:id="rId28"/>
    <p:sldId id="270" r:id="rId29"/>
    <p:sldId id="271" r:id="rId30"/>
    <p:sldId id="272" r:id="rId31"/>
    <p:sldId id="276" r:id="rId32"/>
    <p:sldId id="277" r:id="rId33"/>
    <p:sldId id="290" r:id="rId34"/>
    <p:sldId id="278" r:id="rId35"/>
    <p:sldId id="287" r:id="rId36"/>
    <p:sldId id="288" r:id="rId37"/>
    <p:sldId id="289" r:id="rId38"/>
    <p:sldId id="286" r:id="rId39"/>
    <p:sldId id="279" r:id="rId40"/>
    <p:sldId id="280" r:id="rId41"/>
    <p:sldId id="281" r:id="rId42"/>
    <p:sldId id="282" r:id="rId43"/>
    <p:sldId id="283" r:id="rId44"/>
    <p:sldId id="284" r:id="rId45"/>
    <p:sldId id="285" r:id="rId4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flipV="1">
            <a:off x="228600" y="4724400"/>
            <a:ext cx="8686800" cy="18288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/>
        </p:nvSpPr>
        <p:spPr>
          <a:xfrm>
            <a:off x="228600" y="228600"/>
            <a:ext cx="8686800" cy="4419600"/>
          </a:xfrm>
          <a:prstGeom prst="round2SameRect">
            <a:avLst>
              <a:gd name="adj1" fmla="val 2821"/>
              <a:gd name="adj2" fmla="val 0"/>
            </a:avLst>
          </a:prstGeom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924800" cy="3886201"/>
          </a:xfrm>
        </p:spPr>
        <p:txBody>
          <a:bodyPr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5344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2133600" cy="287782"/>
          </a:xfrm>
        </p:spPr>
        <p:txBody>
          <a:bodyPr/>
          <a:lstStyle/>
          <a:p>
            <a:fld id="{C1AA5C8D-BAC8-4E3C-9C32-87EE01DB7285}" type="datetimeFigureOut">
              <a:rPr lang="tr-TR" smtClean="0"/>
              <a:pPr/>
              <a:t>18.11.2022</a:t>
            </a:fld>
            <a:endParaRPr lang="tr-TR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3429000" cy="287782"/>
          </a:xfrm>
        </p:spPr>
        <p:txBody>
          <a:bodyPr/>
          <a:lstStyle/>
          <a:p>
            <a:endParaRPr lang="tr-T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057400" cy="287782"/>
          </a:xfrm>
        </p:spPr>
        <p:txBody>
          <a:bodyPr/>
          <a:lstStyle/>
          <a:p>
            <a:fld id="{2C698318-5A10-4238-A484-7009B4622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5C8D-BAC8-4E3C-9C32-87EE01DB7285}" type="datetimeFigureOut">
              <a:rPr lang="tr-TR" smtClean="0"/>
              <a:pPr/>
              <a:t>18.11.2022</a:t>
            </a:fld>
            <a:endParaRPr lang="tr-TR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8318-5A10-4238-A484-7009B4622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400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5C8D-BAC8-4E3C-9C32-87EE01DB7285}" type="datetimeFigureOut">
              <a:rPr lang="tr-TR" smtClean="0"/>
              <a:pPr/>
              <a:t>18.11.2022</a:t>
            </a:fld>
            <a:endParaRPr lang="tr-TR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8318-5A10-4238-A484-7009B462215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862513" y="2300287"/>
            <a:ext cx="6096000" cy="1952625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752600" cy="59737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5C8D-BAC8-4E3C-9C32-87EE01DB7285}" type="datetimeFigureOut">
              <a:rPr lang="tr-TR" smtClean="0"/>
              <a:pPr/>
              <a:t>18.11.2022</a:t>
            </a:fld>
            <a:endParaRPr lang="tr-TR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8318-5A10-4238-A484-7009B4622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228600"/>
            <a:ext cx="86868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flipV="1">
            <a:off x="228600" y="5257800"/>
            <a:ext cx="86868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4191000"/>
          </a:xfrm>
        </p:spPr>
        <p:txBody>
          <a:bodyPr anchor="ctr"/>
          <a:lstStyle>
            <a:lvl1pPr algn="ctr">
              <a:defRPr sz="48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5410200"/>
            <a:ext cx="77724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5C8D-BAC8-4E3C-9C32-87EE01DB7285}" type="datetimeFigureOut">
              <a:rPr lang="tr-TR" smtClean="0"/>
              <a:pPr/>
              <a:t>18.11.2022</a:t>
            </a:fld>
            <a:endParaRPr lang="tr-TR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8318-5A10-4238-A484-7009B4622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5C8D-BAC8-4E3C-9C32-87EE01DB7285}" type="datetimeFigureOut">
              <a:rPr lang="tr-TR" smtClean="0"/>
              <a:pPr/>
              <a:t>18.11.2022</a:t>
            </a:fld>
            <a:endParaRPr lang="tr-TR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8318-5A10-4238-A484-7009B4622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301752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301752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4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4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5C8D-BAC8-4E3C-9C32-87EE01DB7285}" type="datetimeFigureOut">
              <a:rPr lang="tr-TR" smtClean="0"/>
              <a:pPr/>
              <a:t>18.11.2022</a:t>
            </a:fld>
            <a:endParaRPr lang="tr-T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8318-5A10-4238-A484-7009B4622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5C8D-BAC8-4E3C-9C32-87EE01DB7285}" type="datetimeFigureOut">
              <a:rPr lang="tr-TR" smtClean="0"/>
              <a:pPr/>
              <a:t>18.11.2022</a:t>
            </a:fld>
            <a:endParaRPr lang="tr-TR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8318-5A10-4238-A484-7009B4622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5C8D-BAC8-4E3C-9C32-87EE01DB7285}" type="datetimeFigureOut">
              <a:rPr lang="tr-TR" smtClean="0"/>
              <a:pPr/>
              <a:t>18.11.2022</a:t>
            </a:fld>
            <a:endParaRPr lang="tr-TR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8318-5A10-4238-A484-7009B4622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5C8D-BAC8-4E3C-9C32-87EE01DB7285}" type="datetimeFigureOut">
              <a:rPr lang="tr-TR" smtClean="0"/>
              <a:pPr/>
              <a:t>18.11.2022</a:t>
            </a:fld>
            <a:endParaRPr lang="tr-TR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8318-5A10-4238-A484-7009B462215C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28600" y="1524000"/>
            <a:ext cx="8686800" cy="49103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5C8D-BAC8-4E3C-9C32-87EE01DB7285}" type="datetimeFigureOut">
              <a:rPr lang="tr-TR" smtClean="0"/>
              <a:pPr/>
              <a:t>18.11.2022</a:t>
            </a:fld>
            <a:endParaRPr lang="tr-TR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8318-5A10-4238-A484-7009B462215C}" type="slidenum">
              <a:rPr lang="tr-TR" smtClean="0"/>
              <a:pPr/>
              <a:t>‹#›</a:t>
            </a:fld>
            <a:endParaRPr lang="tr-TR"/>
          </a:p>
        </p:txBody>
      </p:sp>
      <p:sp useBgFill="1">
        <p:nvSpPr>
          <p:cNvPr id="9" name="Rectangle 8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534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520942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1AA5C8D-BAC8-4E3C-9C32-87EE01DB7285}" type="datetimeFigureOut">
              <a:rPr lang="tr-TR" smtClean="0"/>
              <a:pPr/>
              <a:t>18.11.2022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520942"/>
            <a:ext cx="34290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20942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C698318-5A10-4238-A484-7009B462215C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4625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7373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94560" indent="-182880" algn="l" defTabSz="914400" rtl="0" eaLnBrk="1" latinLnBrk="0" hangingPunct="1">
        <a:spcBef>
          <a:spcPts val="31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Normal Dağılım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596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Standart sapmanın farklı değerler alması ise dağılımın sivriliğine veya basıklığına tesir etmektedir. 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7667" t="61720" r="25292" b="13569"/>
          <a:stretch>
            <a:fillRect/>
          </a:stretch>
        </p:blipFill>
        <p:spPr bwMode="auto">
          <a:xfrm>
            <a:off x="2339752" y="3933056"/>
            <a:ext cx="46085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821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Ortalama ve standart sapmanın her farklı değeri için farklı bir normal dağılım vardır. </a:t>
            </a:r>
          </a:p>
          <a:p>
            <a:pPr>
              <a:buNone/>
            </a:pPr>
            <a:r>
              <a:rPr lang="tr-TR" dirty="0"/>
              <a:t>Dolayısıyla ortalama ve standart sapma değerlerine dayanan sonsuz sayıda normal dağılım elde etmek mümkündür. 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6618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/>
              <a:t>Bu sonsuz sayıdaki normal dağılımı tek bir dağılımla ifade edebilmek için normal değişkenin bir dönüşüme tabi tutulur. </a:t>
            </a:r>
          </a:p>
          <a:p>
            <a:pPr>
              <a:buNone/>
            </a:pPr>
            <a:r>
              <a:rPr lang="tr-TR" dirty="0"/>
              <a:t>Bu işlemle normal değişken ortalaması sıfır, standart sapması 1 olan normal dağılıma dönüşür.</a:t>
            </a:r>
          </a:p>
          <a:p>
            <a:pPr>
              <a:buNone/>
            </a:pPr>
            <a:r>
              <a:rPr lang="tr-TR" dirty="0"/>
              <a:t>Bu değişkene standart normal değişken adı verilir ve Z değişkeni olarak gösterilir.</a:t>
            </a:r>
          </a:p>
          <a:p>
            <a:pPr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4586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/>
              <a:t>Standart normal dağılımın özellikleri</a:t>
            </a:r>
          </a:p>
          <a:p>
            <a:pPr lvl="1"/>
            <a:r>
              <a:rPr lang="tr-TR" dirty="0"/>
              <a:t>Standart normal dağılımın ortalaması 0 ve standart sapması 1’dir. </a:t>
            </a:r>
          </a:p>
          <a:p>
            <a:pPr lvl="1"/>
            <a:r>
              <a:rPr lang="tr-TR" dirty="0"/>
              <a:t>Eğri, dikey eksene göre simetriktir. Puanların yarısı, eksenin sağ, diğer yarısı da sol taraftadır. </a:t>
            </a:r>
          </a:p>
          <a:p>
            <a:pPr lvl="1"/>
            <a:r>
              <a:rPr lang="tr-TR" dirty="0"/>
              <a:t>Ortalamanın sol tarafındaki (altında) birimler negatif, sağ tarafındaki (üstünde) birimler pozitiftir. </a:t>
            </a:r>
          </a:p>
          <a:p>
            <a:pPr lvl="1"/>
            <a:r>
              <a:rPr lang="tr-TR" dirty="0"/>
              <a:t>Puanlar merkez etrafında kümelenme gösterir. </a:t>
            </a:r>
          </a:p>
          <a:p>
            <a:pPr lvl="1"/>
            <a:r>
              <a:rPr lang="tr-TR" dirty="0" err="1"/>
              <a:t>Mod</a:t>
            </a:r>
            <a:r>
              <a:rPr lang="tr-TR" dirty="0"/>
              <a:t>, ortanca ve ortalama birbirine eşittir.</a:t>
            </a:r>
          </a:p>
          <a:p>
            <a:pPr lvl="1"/>
            <a:r>
              <a:rPr lang="tr-TR" dirty="0"/>
              <a:t>Dağılımın her iki ucu giderek yatay eksene yaklaşır. 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3113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Ortalama ve standart sapmanın her farklı değeri için farklı bir normal dağılım vardır. </a:t>
            </a:r>
          </a:p>
          <a:p>
            <a:pPr>
              <a:buNone/>
            </a:pPr>
            <a:r>
              <a:rPr lang="tr-TR" dirty="0"/>
              <a:t>Dolayısıyla ortalama ve standart sapma değerlerine dayanan sonsuz sayıda normal dağılım elde etmek mümkündür.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/>
              <a:t>Bu sonsuz sayıdaki normal dağılımı tek bir dağılımla ifade edebilmek için normal değişkenin bir dönüşüme tabi tutulur. </a:t>
            </a:r>
          </a:p>
          <a:p>
            <a:pPr>
              <a:buNone/>
            </a:pPr>
            <a:r>
              <a:rPr lang="tr-TR" dirty="0"/>
              <a:t>Bu işlemle normal değişken ortalaması sıfır, standart sapması 1 olan normal dağılıma dönüşür.</a:t>
            </a:r>
          </a:p>
          <a:p>
            <a:pPr>
              <a:buNone/>
            </a:pP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Bu değişkene standart normal değişken adı verilir ve Z değişkeni olarak gösterilir.</a:t>
            </a:r>
          </a:p>
          <a:p>
            <a:pPr>
              <a:buNone/>
            </a:pPr>
            <a:r>
              <a:rPr lang="tr-TR" dirty="0" smtClean="0"/>
              <a:t>Z değişkeni ile ilgili dağılıma ise Z dağılımı ya da standart normal dağılım denmektedir.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676672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Standart normal dağılım aşağıdaki gibidir:</a:t>
            </a:r>
            <a:endParaRPr lang="tr-TR" dirty="0"/>
          </a:p>
        </p:txBody>
      </p:sp>
      <p:pic>
        <p:nvPicPr>
          <p:cNvPr id="1026" name="Picture 2" descr="http://img03.blogcu.com/v2/images/orj/5/6/6/566/566_12970893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612247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/>
              <a:t>Standart normal dağılımın </a:t>
            </a:r>
            <a:r>
              <a:rPr lang="tr-TR" smtClean="0"/>
              <a:t>özellikleri şöyledir:</a:t>
            </a:r>
            <a:endParaRPr lang="tr-TR" dirty="0"/>
          </a:p>
          <a:p>
            <a:pPr lvl="1"/>
            <a:r>
              <a:rPr lang="tr-TR" dirty="0"/>
              <a:t>Standart normal dağılımın ortalaması 0 ve standart sapması 1’dir. </a:t>
            </a:r>
          </a:p>
          <a:p>
            <a:pPr lvl="1"/>
            <a:r>
              <a:rPr lang="tr-TR" dirty="0"/>
              <a:t>Eğri, dikey eksene göre simetriktir. Puanların yarısı, eksenin sağ, diğer yarısı da sol taraftadır. </a:t>
            </a:r>
          </a:p>
          <a:p>
            <a:pPr lvl="1"/>
            <a:r>
              <a:rPr lang="tr-TR" dirty="0"/>
              <a:t>Ortalamanın sol tarafındaki (altında) birimler negatif, sağ tarafındaki (üstünde) birimler pozitiftir. </a:t>
            </a:r>
          </a:p>
          <a:p>
            <a:pPr lvl="1"/>
            <a:r>
              <a:rPr lang="tr-TR" dirty="0"/>
              <a:t>Puanlar merkez etrafında kümelenme gösterir. </a:t>
            </a:r>
          </a:p>
          <a:p>
            <a:pPr lvl="1"/>
            <a:r>
              <a:rPr lang="tr-TR" dirty="0" err="1"/>
              <a:t>Mod</a:t>
            </a:r>
            <a:r>
              <a:rPr lang="tr-TR" dirty="0"/>
              <a:t>, ortanca ve ortalama birbirine eşittir.</a:t>
            </a:r>
          </a:p>
          <a:p>
            <a:pPr lvl="1"/>
            <a:r>
              <a:rPr lang="tr-TR" dirty="0"/>
              <a:t>Dağılımın her iki ucu giderek yatay eksene yaklaşır.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Z dağılımının önemi, bu dağılımda 0 noktası ile belirli bir noktaya kadar olan bölümün alanının, o noktaya ilişkin olasılık değerini vermesidir. 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İstatistik ve olasılığın önemli dağılımlarından biri olan normal dağılım, ilk olarak 1733'te Abraham de </a:t>
            </a:r>
            <a:r>
              <a:rPr lang="tr-TR" dirty="0" err="1"/>
              <a:t>Moivre</a:t>
            </a:r>
            <a:r>
              <a:rPr lang="tr-TR" dirty="0"/>
              <a:t> tarafından ortaya atılmıştır.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/>
              <a:t>Normal dağılım, aynı zamanda Gauss dağılımı veya Gauss tipi dağılım olarak da isimlendirilir.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2408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748680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Eğri Altında Kalan Alan = Olasılık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538" y="2924943"/>
            <a:ext cx="6498806" cy="359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Örneğin koyu renkle belirtilmiş olan alan, 1,34 Z değerinden daha küçük değerlerin olasılığı verir. </a:t>
            </a:r>
            <a:endParaRPr lang="tr-T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96952"/>
            <a:ext cx="6264696" cy="333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Diğer bir deyişle, standart normal dağılım eğrisi kullanılarak istenen bir aralıktaki değerin alınma olasılığı hesaplanabilir.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Bu sayede örneğin “bir katılımcının 80 üzeri bir puan alma olasılığı nedir?” türünden sorular yanıtlanabilmektedir. 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Z dağılımında alan, </a:t>
            </a:r>
            <a:r>
              <a:rPr lang="tr-TR" dirty="0" err="1" smtClean="0"/>
              <a:t>integral</a:t>
            </a:r>
            <a:r>
              <a:rPr lang="tr-TR" dirty="0" smtClean="0"/>
              <a:t> hesabıyla hesaplanabilir. </a:t>
            </a:r>
          </a:p>
          <a:p>
            <a:pPr>
              <a:buNone/>
            </a:pPr>
            <a:r>
              <a:rPr lang="tr-TR" dirty="0" smtClean="0"/>
              <a:t>Ancak alanın dolayısı ile olasılığın daha kolay hesaplanabilmesi için tablolar oluşturulmuştur.</a:t>
            </a:r>
          </a:p>
          <a:p>
            <a:pPr>
              <a:buNone/>
            </a:pPr>
            <a:r>
              <a:rPr lang="tr-TR" dirty="0" smtClean="0"/>
              <a:t>Bu tablolara standart normal dağılım tablosu denmektedir.  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Standart normal dağılım tablosu</a:t>
            </a:r>
            <a:endParaRPr lang="tr-TR" dirty="0"/>
          </a:p>
        </p:txBody>
      </p:sp>
      <p:pic>
        <p:nvPicPr>
          <p:cNvPr id="22530" name="Picture 2" descr="https://statistics.laerd.com/statistical-guides/img/normal-table-large.png"/>
          <p:cNvPicPr>
            <a:picLocks noChangeAspect="1" noChangeArrowheads="1"/>
          </p:cNvPicPr>
          <p:nvPr/>
        </p:nvPicPr>
        <p:blipFill>
          <a:blip r:embed="rId2" cstate="print"/>
          <a:srcRect b="44501"/>
          <a:stretch>
            <a:fillRect/>
          </a:stretch>
        </p:blipFill>
        <p:spPr bwMode="auto">
          <a:xfrm>
            <a:off x="539552" y="2348880"/>
            <a:ext cx="804785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Olasılık değerleri 0 ile 1 arasında değiştiğinden tablodaki veriler ondalıklı sayı olarak gösterilmektedir. 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Tabloda ilk sütun ve ilk satırda yer alan değerler istenen Z değerinin belirlenmesi için kullanılır.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İstenen olasılık değeri şu şekilde bulunur:</a:t>
            </a:r>
          </a:p>
          <a:p>
            <a:pPr lvl="1"/>
            <a:r>
              <a:rPr lang="tr-TR" dirty="0" smtClean="0"/>
              <a:t>Önce Z değerinin birler ve onda birler basamaklarına bakarak satırlardaki karşılığı bulunur.</a:t>
            </a:r>
          </a:p>
          <a:p>
            <a:pPr lvl="1"/>
            <a:r>
              <a:rPr lang="tr-TR" dirty="0" smtClean="0"/>
              <a:t>Sonra Z değerinin yüzde birler basamağına bakarak sütunlardaki karşılığı bulunur.</a:t>
            </a:r>
          </a:p>
          <a:p>
            <a:pPr lvl="1"/>
            <a:r>
              <a:rPr lang="tr-TR" dirty="0" smtClean="0"/>
              <a:t>Belirlenen satır ve sütunun kesiştiği yerde yazan değer olasılık değeridir.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Örneğin 0,52 Z değeri için olasılık 0,5 satırı ile 0,02 sütununun kesiştiği yerden yazan 0,6985 (%69,85) değeridir.</a:t>
            </a:r>
            <a:endParaRPr lang="tr-TR" dirty="0"/>
          </a:p>
        </p:txBody>
      </p:sp>
      <p:pic>
        <p:nvPicPr>
          <p:cNvPr id="4" name="Picture 2" descr="https://statistics.laerd.com/statistical-guides/img/normal-table-large.png"/>
          <p:cNvPicPr>
            <a:picLocks noChangeAspect="1" noChangeArrowheads="1"/>
          </p:cNvPicPr>
          <p:nvPr/>
        </p:nvPicPr>
        <p:blipFill>
          <a:blip r:embed="rId2" cstate="print"/>
          <a:srcRect r="29315" b="63756"/>
          <a:stretch>
            <a:fillRect/>
          </a:stretch>
        </p:blipFill>
        <p:spPr bwMode="auto">
          <a:xfrm>
            <a:off x="683568" y="2780928"/>
            <a:ext cx="7821870" cy="3168352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491880" y="2708920"/>
            <a:ext cx="792088" cy="5040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611560" y="4437112"/>
            <a:ext cx="792088" cy="5040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3491880" y="4437112"/>
            <a:ext cx="792088" cy="5040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Normal dağılım hem uygulamalı hem de teorik istatistikte kullanılan oldukça önemli bir dağılımdır.</a:t>
            </a:r>
          </a:p>
          <a:p>
            <a:pPr>
              <a:buNone/>
            </a:pPr>
            <a:r>
              <a:rPr lang="tr-TR" dirty="0"/>
              <a:t> </a:t>
            </a:r>
          </a:p>
          <a:p>
            <a:pPr>
              <a:buNone/>
            </a:pPr>
            <a:r>
              <a:rPr lang="tr-TR" dirty="0"/>
              <a:t>Normal dağılımın istatistikte önemli bir yerinin olmasının nedeni, yapılan birçok ölçme sonucunun ölçme sayısı arttıkça normal dağılıma yaklaşmasıdır. 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879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Tabloda bulunan değerler standart normal dağılım eğrisi üzerinde alan olarak şöyle gösterilebilir: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56992"/>
            <a:ext cx="5007897" cy="282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Ancak hesaplama yaparken aşağıdaki noktalar göz önüne alınmalıdır:</a:t>
            </a:r>
          </a:p>
          <a:p>
            <a:pPr lvl="1"/>
            <a:r>
              <a:rPr lang="tr-TR" dirty="0" smtClean="0"/>
              <a:t>Standart normal dağılım eğrisi altında kalan alanın tamamı 1 birimdir.</a:t>
            </a:r>
          </a:p>
          <a:p>
            <a:pPr lvl="1"/>
            <a:r>
              <a:rPr lang="tr-TR" dirty="0" smtClean="0"/>
              <a:t>Standart normal dağılım eğrisi 0 noktasına göre simetriktir.  </a:t>
            </a:r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dirty="0" smtClean="0"/>
              <a:t>Bu bilgiler sayesinde örneğin a değerinden küçük değerler için bulunan olasılık değeri kullanılarak a değerinden büyük değerlerin olasılıkları da hesaplanabilmektedir.   </a:t>
            </a:r>
            <a:endParaRPr lang="tr-TR" dirty="0"/>
          </a:p>
        </p:txBody>
      </p:sp>
      <p:pic>
        <p:nvPicPr>
          <p:cNvPr id="31746" name="Picture 2" descr="Standard Normal Distribution Curve - Solving P(Z &lt; -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645024"/>
            <a:ext cx="5720003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14687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Eğer hesaplanması istenen aralık Z puanı olarak tam sayıya denk geliyorsa normal dağılım eğrisinin özelliklerine göre olasılığın hesaplanması daha kolaydır.</a:t>
            </a:r>
            <a:endParaRPr lang="tr-TR" dirty="0"/>
          </a:p>
        </p:txBody>
      </p:sp>
      <p:pic>
        <p:nvPicPr>
          <p:cNvPr id="1026" name="Picture 2" descr="http://labs.geog.uvic.ca/geog226/images/Lab2/img_normal.gif"/>
          <p:cNvPicPr>
            <a:picLocks noChangeAspect="1" noChangeArrowheads="1"/>
          </p:cNvPicPr>
          <p:nvPr/>
        </p:nvPicPr>
        <p:blipFill>
          <a:blip r:embed="rId2" cstate="print"/>
          <a:srcRect t="15403"/>
          <a:stretch>
            <a:fillRect/>
          </a:stretch>
        </p:blipFill>
        <p:spPr bwMode="auto">
          <a:xfrm>
            <a:off x="1187624" y="3501008"/>
            <a:ext cx="6610620" cy="2768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Örnek</a:t>
            </a:r>
          </a:p>
          <a:p>
            <a:pPr>
              <a:buNone/>
            </a:pPr>
            <a:r>
              <a:rPr lang="tr-TR" dirty="0" smtClean="0"/>
              <a:t>Zeka ile ilgili dağılımın aritmetik ortalaması 100 ve standart sapması 15’dir. Bir katılımcının zeka puanının 110’dan az olma olasılığı nedir?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627" t="7649" r="7975" b="20961"/>
          <a:stretch>
            <a:fillRect/>
          </a:stretch>
        </p:blipFill>
        <p:spPr bwMode="auto">
          <a:xfrm>
            <a:off x="2339752" y="3789040"/>
            <a:ext cx="41764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8064" y="5733256"/>
            <a:ext cx="6480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110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5733256"/>
            <a:ext cx="6480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100</a:t>
            </a:r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Bu sorunun çözümü için öncelikle verilen 80 değerinin Z puanı karşılığı bulunur: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Z</a:t>
            </a:r>
            <a:r>
              <a:rPr lang="tr-TR" baseline="-25000" dirty="0" smtClean="0"/>
              <a:t>110</a:t>
            </a:r>
            <a:r>
              <a:rPr lang="tr-TR" dirty="0" smtClean="0"/>
              <a:t> = (110 – 100) / 15 = 0,66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1396752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Ardından Z dağılımı tablosu kullanılarak 0,66 için olasılık değeri bulunur.</a:t>
            </a:r>
          </a:p>
        </p:txBody>
      </p:sp>
      <p:pic>
        <p:nvPicPr>
          <p:cNvPr id="4" name="Picture 2" descr="https://statistics.laerd.com/statistical-guides/img/normal-table-large.png"/>
          <p:cNvPicPr>
            <a:picLocks noChangeAspect="1" noChangeArrowheads="1"/>
          </p:cNvPicPr>
          <p:nvPr/>
        </p:nvPicPr>
        <p:blipFill>
          <a:blip r:embed="rId2" cstate="print"/>
          <a:srcRect r="28225" b="72918"/>
          <a:stretch>
            <a:fillRect/>
          </a:stretch>
        </p:blipFill>
        <p:spPr bwMode="auto">
          <a:xfrm>
            <a:off x="755576" y="2852936"/>
            <a:ext cx="7488832" cy="2232248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55576" y="4725144"/>
            <a:ext cx="576064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7380312" y="2924944"/>
            <a:ext cx="576064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7308304" y="4725144"/>
            <a:ext cx="792088" cy="3600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Tabloda bulunan değere göre </a:t>
            </a:r>
            <a:r>
              <a:rPr lang="az-Cyrl-AZ" dirty="0" smtClean="0"/>
              <a:t>Ф</a:t>
            </a:r>
            <a:r>
              <a:rPr lang="tr-TR" dirty="0" smtClean="0"/>
              <a:t> = 0,7454’tür.</a:t>
            </a:r>
          </a:p>
          <a:p>
            <a:pPr>
              <a:buNone/>
            </a:pPr>
            <a:r>
              <a:rPr lang="tr-TR" dirty="0" smtClean="0"/>
              <a:t>Örnekteki ölçme durumuna göre bir kişinin zeka puanının 110’dan az olma olasılığı %74,54 olarak bulunur. </a:t>
            </a:r>
            <a:endParaRPr lang="tr-T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Örnek</a:t>
            </a:r>
          </a:p>
          <a:p>
            <a:pPr>
              <a:buNone/>
            </a:pPr>
            <a:r>
              <a:rPr lang="tr-TR" dirty="0" smtClean="0"/>
              <a:t>Zeka ile ilgili dağılımın aritmetik ortalaması 100 ve standart sapması 15’dir. Bir katılımcının zeka puanının 80’den az olma olasılığı nedir?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Bu sorunun çözümü için öncelikle verilen 80 değerinin Z puanı karşılığı bulunur: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Z</a:t>
            </a:r>
            <a:r>
              <a:rPr lang="tr-TR" baseline="-25000" dirty="0" smtClean="0"/>
              <a:t>80</a:t>
            </a:r>
            <a:r>
              <a:rPr lang="tr-TR" dirty="0" smtClean="0"/>
              <a:t> = (80 – 100) / 15 = -1,33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/>
          <a:lstStyle/>
          <a:p>
            <a:pPr>
              <a:buNone/>
            </a:pPr>
            <a:r>
              <a:rPr lang="tr-TR" dirty="0"/>
              <a:t>Normal dağılım çan şeklinde bir dağılımdır. </a:t>
            </a:r>
          </a:p>
          <a:p>
            <a:pPr>
              <a:buNone/>
            </a:pPr>
            <a:r>
              <a:rPr lang="tr-TR" dirty="0"/>
              <a:t>Bu olasılık fonksiyonunun grafik şekli bir çan gibi görüntü verdiği için çoğu kez çan eğrisi olarak da anılır.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Picture 3" descr="http://3.bp.blogspot.com/_OespeVMoVbA/TMa8RdOKMCI/AAAAAAAAAA4/MiB1jqc7tlY/s1600/normal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933056"/>
            <a:ext cx="30963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7546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Ardından Z dağılımı tablosu kullanılarak -1,33 için olasılık değeri bulunur.</a:t>
            </a:r>
          </a:p>
          <a:p>
            <a:pPr>
              <a:buNone/>
            </a:pPr>
            <a:r>
              <a:rPr lang="tr-TR" dirty="0" smtClean="0"/>
              <a:t>Tabloda negatif değerler bulunmamaktadır. Ancak standart normal dağılım simetrik olduğundan tabloda 1,33 için yazılan olasılık değeri bulunur.</a:t>
            </a:r>
            <a:endParaRPr 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5842" name="Picture 2" descr="https://statistics.laerd.com/statistical-guides/img/normal-table-large.png"/>
          <p:cNvPicPr>
            <a:picLocks noChangeAspect="1" noChangeArrowheads="1"/>
          </p:cNvPicPr>
          <p:nvPr/>
        </p:nvPicPr>
        <p:blipFill>
          <a:blip r:embed="rId2" cstate="print"/>
          <a:srcRect r="37198" b="44501"/>
          <a:stretch>
            <a:fillRect/>
          </a:stretch>
        </p:blipFill>
        <p:spPr bwMode="auto">
          <a:xfrm>
            <a:off x="1331640" y="1556792"/>
            <a:ext cx="6552728" cy="457454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331640" y="5301208"/>
            <a:ext cx="576064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5076056" y="1628800"/>
            <a:ext cx="576064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5004048" y="5229200"/>
            <a:ext cx="648072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3000" dirty="0"/>
              <a:t>Tablodan bulunan 0,8485 değeri -∞ ile 1,33 arasında olan değerlerin olasılığını verdiğinden sorunun çözümü için bu değer toplam alanın büyüklüğünden çıkarılmalıdır.</a:t>
            </a:r>
          </a:p>
          <a:p>
            <a:pPr algn="ctr">
              <a:buNone/>
            </a:pPr>
            <a:r>
              <a:rPr lang="az-Cyrl-AZ" sz="3000" dirty="0"/>
              <a:t>Ф</a:t>
            </a:r>
            <a:r>
              <a:rPr lang="tr-TR" sz="3000" dirty="0"/>
              <a:t> = 1 – </a:t>
            </a:r>
            <a:r>
              <a:rPr lang="tr-TR" sz="3000" dirty="0" smtClean="0"/>
              <a:t>0,9082</a:t>
            </a:r>
            <a:endParaRPr lang="tr-TR" sz="3000" dirty="0"/>
          </a:p>
          <a:p>
            <a:pPr algn="ctr">
              <a:buNone/>
            </a:pPr>
            <a:r>
              <a:rPr lang="az-Cyrl-AZ" sz="3000" dirty="0"/>
              <a:t>Ф</a:t>
            </a:r>
            <a:r>
              <a:rPr lang="tr-TR" sz="3000" dirty="0"/>
              <a:t> = </a:t>
            </a:r>
            <a:r>
              <a:rPr lang="tr-TR" sz="3000" dirty="0" smtClean="0"/>
              <a:t>0,0918</a:t>
            </a:r>
            <a:endParaRPr lang="tr-TR" sz="3000" dirty="0"/>
          </a:p>
          <a:p>
            <a:pPr>
              <a:buNone/>
            </a:pPr>
            <a:r>
              <a:rPr lang="tr-TR" sz="3000" dirty="0"/>
              <a:t>Bu ölçme durumuna göre bir katılımcının zeka puanının 80’den az olma </a:t>
            </a:r>
            <a:r>
              <a:rPr lang="tr-TR" sz="3000" dirty="0" smtClean="0"/>
              <a:t>olasılığı %9,18’dir</a:t>
            </a:r>
            <a:r>
              <a:rPr lang="tr-TR" sz="3000" dirty="0"/>
              <a:t>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Örnek</a:t>
            </a:r>
          </a:p>
          <a:p>
            <a:pPr>
              <a:buNone/>
            </a:pPr>
            <a:r>
              <a:rPr lang="tr-TR" dirty="0" smtClean="0"/>
              <a:t>Zeka ile ilgili bir ölçme durumunda aritmetik ortalama 100 ve standart sapma 15 olarak bulunmuştur. Buna göre bir katılımcının zekasının 80 ile 100 puan arasında olma olasılığı nedir?   </a:t>
            </a:r>
            <a:endParaRPr lang="tr-T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Dikkat edilirse soruda zeka puanının 80 ile 100 arasında olma olasılığı sorulmaktadır. 100 puan bu örnekte aritmetik ortalama olduğundan Z = 0 noktasına denk gelmektedir.</a:t>
            </a:r>
          </a:p>
          <a:p>
            <a:pPr>
              <a:buNone/>
            </a:pPr>
            <a:r>
              <a:rPr lang="tr-TR" dirty="0" smtClean="0"/>
              <a:t>Standart normal dağılım eğrisinin Z = 0 noktasına göre simetrik olduğu bilindiğinden sorunun çözümü şu şekilde olur:</a:t>
            </a:r>
          </a:p>
          <a:p>
            <a:pPr algn="ctr">
              <a:buNone/>
            </a:pPr>
            <a:r>
              <a:rPr lang="az-Cyrl-AZ" dirty="0" smtClean="0"/>
              <a:t>Ф</a:t>
            </a:r>
            <a:r>
              <a:rPr lang="tr-TR" dirty="0" smtClean="0"/>
              <a:t> = 0,5 - 0,0918</a:t>
            </a:r>
          </a:p>
          <a:p>
            <a:pPr algn="ctr">
              <a:buNone/>
            </a:pPr>
            <a:r>
              <a:rPr lang="az-Cyrl-AZ" dirty="0" smtClean="0"/>
              <a:t>Ф</a:t>
            </a:r>
            <a:r>
              <a:rPr lang="tr-TR" dirty="0" smtClean="0"/>
              <a:t> = 0,4082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Uygulama</a:t>
            </a:r>
          </a:p>
          <a:p>
            <a:pPr>
              <a:buNone/>
            </a:pPr>
            <a:r>
              <a:rPr lang="tr-TR" dirty="0" smtClean="0"/>
              <a:t>Standart normal dağılım ile ilgili soruları çözünüz.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Dağılım aritmetik ortalama ve standart sapma parametreleriyle ifade edilmektedir. Dağılımın tanım aralığı -∞ ve +∞ </a:t>
            </a:r>
            <a:r>
              <a:rPr lang="tr-TR" dirty="0" smtClean="0"/>
              <a:t>aralığındadır.</a:t>
            </a:r>
            <a:endParaRPr lang="tr-TR" dirty="0"/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327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/>
              <a:t>Standart sapma ve güven aralıkları</a:t>
            </a:r>
          </a:p>
          <a:p>
            <a:pPr>
              <a:buNone/>
            </a:pPr>
            <a:r>
              <a:rPr lang="tr-TR" dirty="0" smtClean="0"/>
              <a:t>Bir </a:t>
            </a:r>
            <a:r>
              <a:rPr lang="tr-TR" dirty="0"/>
              <a:t>normal dağılımdan seçilmiş değerlerin</a:t>
            </a:r>
          </a:p>
          <a:p>
            <a:pPr>
              <a:buNone/>
            </a:pPr>
            <a:r>
              <a:rPr lang="tr-TR" dirty="0"/>
              <a:t> %</a:t>
            </a:r>
            <a:r>
              <a:rPr lang="tr-TR" dirty="0" smtClean="0"/>
              <a:t>68’i ortalamadan bir </a:t>
            </a:r>
            <a:r>
              <a:rPr lang="tr-TR" dirty="0"/>
              <a:t>standart sapma </a:t>
            </a:r>
            <a:r>
              <a:rPr lang="tr-TR" dirty="0" smtClean="0"/>
              <a:t>uzaklık aralığındadır; </a:t>
            </a:r>
            <a:endParaRPr lang="tr-TR" dirty="0"/>
          </a:p>
          <a:p>
            <a:pPr>
              <a:buNone/>
            </a:pPr>
            <a:r>
              <a:rPr lang="tr-TR" dirty="0" smtClean="0"/>
              <a:t>%95’i ortalamadan iki </a:t>
            </a:r>
            <a:r>
              <a:rPr lang="tr-TR" dirty="0"/>
              <a:t>standart sapma </a:t>
            </a:r>
            <a:r>
              <a:rPr lang="tr-TR" dirty="0" smtClean="0"/>
              <a:t>uzaklık </a:t>
            </a:r>
            <a:r>
              <a:rPr lang="tr-TR" dirty="0"/>
              <a:t>aralığında; </a:t>
            </a:r>
          </a:p>
          <a:p>
            <a:pPr>
              <a:buNone/>
            </a:pPr>
            <a:r>
              <a:rPr lang="tr-TR" dirty="0" smtClean="0"/>
              <a:t>%99,7’si ortalamadan </a:t>
            </a:r>
            <a:r>
              <a:rPr lang="tr-TR" dirty="0"/>
              <a:t>üç standart sapma </a:t>
            </a:r>
            <a:r>
              <a:rPr lang="tr-TR" dirty="0" smtClean="0"/>
              <a:t>uzaklık aralığındadır.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328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Buna empirik kural veya 68 – 95 - 99.7 kuralı adı da verilir.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3566" t="26560" r="17152" b="16779"/>
          <a:stretch>
            <a:fillRect/>
          </a:stretch>
        </p:blipFill>
        <p:spPr bwMode="auto">
          <a:xfrm>
            <a:off x="3131840" y="285293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309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Normal Dağılım ortalama ve standart sapma parametreleri ile tespit edilmektedir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Fakat her ortalama ve standart sapma değeri için farklı bir normal dağılım elde edilmektedir.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1873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Ortalama </a:t>
            </a:r>
            <a:r>
              <a:rPr lang="tr-TR" dirty="0"/>
              <a:t>farklı değerler alındığında dağılım x ekseni üzerinde kaymaktadır. 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7667" t="46903" r="25292" b="38280"/>
          <a:stretch>
            <a:fillRect/>
          </a:stretch>
        </p:blipFill>
        <p:spPr bwMode="auto">
          <a:xfrm>
            <a:off x="2555776" y="3284984"/>
            <a:ext cx="44644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6120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fab">
  <a:themeElements>
    <a:clrScheme name="Prefab">
      <a:dk1>
        <a:sysClr val="windowText" lastClr="000000"/>
      </a:dk1>
      <a:lt1>
        <a:sysClr val="window" lastClr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73C1C7"/>
      </a:accent3>
      <a:accent4>
        <a:srgbClr val="75964C"/>
      </a:accent4>
      <a:accent5>
        <a:srgbClr val="C78C45"/>
      </a:accent5>
      <a:accent6>
        <a:srgbClr val="BCA076"/>
      </a:accent6>
      <a:hlink>
        <a:srgbClr val="CF3B0D"/>
      </a:hlink>
      <a:folHlink>
        <a:srgbClr val="7E756C"/>
      </a:folHlink>
    </a:clrScheme>
    <a:fontScheme name="Prefab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Prefab</Template>
  <TotalTime>157</TotalTime>
  <Words>1028</Words>
  <Application>Microsoft Office PowerPoint</Application>
  <PresentationFormat>Ekran Gösterisi (4:3)</PresentationFormat>
  <Paragraphs>97</Paragraphs>
  <Slides>45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9" baseType="lpstr">
      <vt:lpstr>Arial</vt:lpstr>
      <vt:lpstr>Arial Black</vt:lpstr>
      <vt:lpstr>Wingdings 2</vt:lpstr>
      <vt:lpstr>Prefab</vt:lpstr>
      <vt:lpstr>Normal Dağılım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Standart Normal Dağılım</dc:title>
  <dc:creator>Casper</dc:creator>
  <cp:lastModifiedBy>Musa KAR</cp:lastModifiedBy>
  <cp:revision>21</cp:revision>
  <dcterms:created xsi:type="dcterms:W3CDTF">2014-10-23T06:02:42Z</dcterms:created>
  <dcterms:modified xsi:type="dcterms:W3CDTF">2022-11-18T05:44:54Z</dcterms:modified>
</cp:coreProperties>
</file>