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8435-6638-4EC1-9BFE-09DE407F8D46}" type="datetimeFigureOut">
              <a:rPr lang="tr-TR" smtClean="0"/>
              <a:t>3.12.2019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962C-B34F-4DCA-9D44-2917E9F69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0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FC5-0D41-43D8-9690-B5BF3F4BB77D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C4F-402B-48F8-96BE-A48B9A3D6074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E3A0-F2DB-4041-8332-40A256073FB5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56D8-1022-4019-9D4F-30006C3FA434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A22E-699E-4310-9345-FDAC0A00B6E8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5F-7ABC-462B-AF04-D621CDF45324}" type="datetime1">
              <a:rPr lang="tr-TR" smtClean="0"/>
              <a:t>3.12.2019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8882-6A2F-433D-9CB6-F1CE4E010219}" type="datetime1">
              <a:rPr lang="tr-TR" smtClean="0"/>
              <a:t>3.12.2019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F34C-8CCE-4869-8806-73B18DF78673}" type="datetime1">
              <a:rPr lang="tr-TR" smtClean="0"/>
              <a:t>3.12.2019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49B1-ECD4-41C3-A417-4A23DD2319B0}" type="datetime1">
              <a:rPr lang="tr-TR" smtClean="0"/>
              <a:t>3.12.2019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DCA-6797-4763-9435-B749ED1A0F19}" type="datetime1">
              <a:rPr lang="tr-TR" smtClean="0"/>
              <a:t>3.12.2019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C51-7E9C-46CC-A15C-4D3D0D675AB5}" type="datetime1">
              <a:rPr lang="tr-TR" smtClean="0"/>
              <a:t>3.12.2019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C3BC-BA42-4947-BDF4-4DF3795C5C22}" type="datetime1">
              <a:rPr lang="tr-TR" smtClean="0"/>
              <a:t>3.12.2019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7"/>
            <a:ext cx="8784976" cy="630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A-</a:t>
            </a:r>
            <a:r>
              <a:rPr lang="tr-TR" sz="2100" b="1" dirty="0">
                <a:solidFill>
                  <a:srgbClr val="FF0000"/>
                </a:solidFill>
              </a:rPr>
              <a:t>KÜFLER (</a:t>
            </a:r>
            <a:r>
              <a:rPr lang="tr-TR" sz="2100" b="1" dirty="0" smtClean="0">
                <a:solidFill>
                  <a:srgbClr val="FF0000"/>
                </a:solidFill>
              </a:rPr>
              <a:t>2) </a:t>
            </a:r>
            <a:endParaRPr lang="tr-TR" sz="2100" dirty="0">
              <a:solidFill>
                <a:srgbClr val="FF0000"/>
              </a:solidFill>
            </a:endParaRPr>
          </a:p>
          <a:p>
            <a:r>
              <a:rPr lang="tr-TR" sz="2100" b="1" dirty="0"/>
              <a:t> </a:t>
            </a:r>
            <a:endParaRPr lang="tr-TR" sz="2100" dirty="0"/>
          </a:p>
          <a:p>
            <a:r>
              <a:rPr lang="tr-TR" sz="2100" b="1" dirty="0"/>
              <a:t>Genel Özellikleri</a:t>
            </a:r>
            <a:endParaRPr lang="tr-TR" sz="2100" dirty="0"/>
          </a:p>
          <a:p>
            <a:r>
              <a:rPr lang="tr-TR" sz="2100" b="1" dirty="0"/>
              <a:t> </a:t>
            </a:r>
            <a:endParaRPr lang="tr-TR" sz="2100" dirty="0"/>
          </a:p>
          <a:p>
            <a:r>
              <a:rPr lang="tr-TR" sz="2100" dirty="0"/>
              <a:t>Küfler </a:t>
            </a:r>
            <a:r>
              <a:rPr lang="tr-TR" sz="2100" b="1" dirty="0"/>
              <a:t>miselyum</a:t>
            </a:r>
            <a:r>
              <a:rPr lang="tr-TR" sz="2100" dirty="0"/>
              <a:t> oluşturan </a:t>
            </a:r>
            <a:r>
              <a:rPr lang="tr-TR" sz="2100" b="1" dirty="0"/>
              <a:t>çok hücreli </a:t>
            </a:r>
            <a:r>
              <a:rPr lang="tr-TR" sz="2100" dirty="0" err="1"/>
              <a:t>funguslardır</a:t>
            </a:r>
            <a:r>
              <a:rPr lang="tr-TR" sz="2100" dirty="0"/>
              <a:t> ve </a:t>
            </a:r>
            <a:r>
              <a:rPr lang="tr-TR" sz="2100" b="1" dirty="0" err="1"/>
              <a:t>ökaryotik</a:t>
            </a:r>
            <a:r>
              <a:rPr lang="tr-TR" sz="2100" b="1" dirty="0"/>
              <a:t> </a:t>
            </a:r>
            <a:r>
              <a:rPr lang="tr-TR" sz="2100" dirty="0"/>
              <a:t>mikroorganizma grubunda </a:t>
            </a:r>
            <a:r>
              <a:rPr lang="tr-TR" sz="2100" dirty="0" err="1"/>
              <a:t>yeralır</a:t>
            </a:r>
            <a:r>
              <a:rPr lang="tr-TR" sz="2100" dirty="0"/>
              <a:t>. Genelde küçük pamuk parçacıklarını andıran, dallı budaklı </a:t>
            </a:r>
            <a:r>
              <a:rPr lang="tr-TR" sz="2100" dirty="0" err="1"/>
              <a:t>filamentlere</a:t>
            </a:r>
            <a:r>
              <a:rPr lang="tr-TR" sz="2100" dirty="0"/>
              <a:t> (uzantı) benzer.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100" b="1" dirty="0" smtClean="0"/>
              <a:t>Saprofit </a:t>
            </a:r>
            <a:r>
              <a:rPr lang="tr-TR" sz="2100" b="1" dirty="0"/>
              <a:t>(çürükçül) veya parazit </a:t>
            </a:r>
            <a:r>
              <a:rPr lang="tr-TR" sz="2100" dirty="0"/>
              <a:t>olarak yaşayan çok hücreli organizmalardır</a:t>
            </a:r>
            <a:r>
              <a:rPr lang="tr-TR" sz="2100" dirty="0" smtClean="0"/>
              <a:t>.</a:t>
            </a:r>
          </a:p>
          <a:p>
            <a:endParaRPr lang="tr-TR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 smtClean="0"/>
              <a:t>Küfler </a:t>
            </a:r>
            <a:r>
              <a:rPr lang="tr-TR" sz="2100" dirty="0"/>
              <a:t>doğada </a:t>
            </a:r>
            <a:r>
              <a:rPr lang="tr-TR" sz="2100" b="1" dirty="0"/>
              <a:t>hava, toprak, su ve organik maddeler</a:t>
            </a:r>
            <a:r>
              <a:rPr lang="tr-TR" sz="2100" dirty="0"/>
              <a:t> üzerinde yaygın olarak bulunur. Çok süratli yayılma gösterirler. 2-3 günde 5-10 cm² </a:t>
            </a:r>
            <a:r>
              <a:rPr lang="tr-TR" sz="2100" dirty="0" err="1"/>
              <a:t>lik</a:t>
            </a:r>
            <a:r>
              <a:rPr lang="tr-TR" sz="2100" dirty="0"/>
              <a:t> alanı kaplayabilirler. Özellikle bozulmuş </a:t>
            </a:r>
            <a:r>
              <a:rPr lang="tr-TR" sz="2100" b="1" dirty="0"/>
              <a:t>ekmek, limon </a:t>
            </a:r>
            <a:r>
              <a:rPr lang="tr-TR" sz="2100" dirty="0"/>
              <a:t>vb. gibi gıdaların üzerinde küfleri sıklıkla gözlemleyebiliriz</a:t>
            </a:r>
            <a:r>
              <a:rPr lang="tr-TR" sz="21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 smtClean="0"/>
              <a:t>Büyüklükleri</a:t>
            </a:r>
            <a:r>
              <a:rPr lang="tr-TR" sz="2100" dirty="0"/>
              <a:t>, değişik görünüşleri, gerçek hücre çekirdeğine sahip olmaları ve değişik şekilde üremeleriyle bakterilerden ayrılırlar.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1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1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1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836713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3.</a:t>
            </a:r>
            <a:r>
              <a:rPr lang="tr-TR" sz="2000" dirty="0"/>
              <a:t> </a:t>
            </a:r>
            <a:r>
              <a:rPr lang="tr-TR" sz="2000" b="1" dirty="0"/>
              <a:t>pH: </a:t>
            </a:r>
            <a:r>
              <a:rPr lang="tr-TR" sz="2000" dirty="0"/>
              <a:t>pH değerleri çok geniştir. Örneğin 1,3 – 9,6 </a:t>
            </a:r>
            <a:r>
              <a:rPr lang="tr-TR" sz="2000" dirty="0" err="1"/>
              <a:t>pH’lar</a:t>
            </a:r>
            <a:r>
              <a:rPr lang="tr-TR" sz="2000" dirty="0"/>
              <a:t> arasında faaliyet gösterebilir. Optimum gelişme </a:t>
            </a:r>
            <a:r>
              <a:rPr lang="tr-TR" sz="2000" b="1" dirty="0" err="1"/>
              <a:t>pH’ları</a:t>
            </a:r>
            <a:r>
              <a:rPr lang="tr-TR" sz="2000" b="1" dirty="0"/>
              <a:t> 5- 6 olan hafif asitli ortamlarda </a:t>
            </a:r>
            <a:r>
              <a:rPr lang="tr-TR" sz="2000" dirty="0"/>
              <a:t>daha iyi gelişir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/>
              <a:t>4. Oksijen: </a:t>
            </a:r>
            <a:r>
              <a:rPr lang="tr-TR" sz="2000" u="sng" dirty="0"/>
              <a:t>Küfler </a:t>
            </a:r>
            <a:r>
              <a:rPr lang="tr-TR" sz="2000" b="1" u="sng" dirty="0" err="1" smtClean="0"/>
              <a:t>aerob</a:t>
            </a:r>
            <a:r>
              <a:rPr lang="tr-TR" sz="2000" b="1" u="sng" dirty="0" smtClean="0"/>
              <a:t> </a:t>
            </a:r>
            <a:r>
              <a:rPr lang="tr-TR" sz="2000" u="sng" dirty="0"/>
              <a:t>mikroorganizmalardır. </a:t>
            </a:r>
            <a:r>
              <a:rPr lang="tr-TR" sz="2000" dirty="0"/>
              <a:t>Bu nedenle daha çok yüzeyde gelişme gösterir. Küflenmeyi engelleyebilmek için gıda maddelerinin hava ile temas etmeyecek şekilde (vakumla) ambalajlanması gerekir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/>
              <a:t>5.</a:t>
            </a:r>
            <a:r>
              <a:rPr lang="tr-TR" sz="2000" dirty="0"/>
              <a:t> </a:t>
            </a:r>
            <a:r>
              <a:rPr lang="tr-TR" sz="2000" b="1" dirty="0"/>
              <a:t>Işık : </a:t>
            </a:r>
            <a:r>
              <a:rPr lang="tr-TR" sz="2000" dirty="0" err="1" smtClean="0"/>
              <a:t>Küflerlerin</a:t>
            </a:r>
            <a:r>
              <a:rPr lang="tr-TR" sz="2000" dirty="0" smtClean="0"/>
              <a:t> bazı cinsleri </a:t>
            </a:r>
            <a:r>
              <a:rPr lang="tr-TR" sz="2000" dirty="0"/>
              <a:t>belirli dönemlerin dışında gelişmelerini karanlıkta sürdürür.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b="1" dirty="0"/>
              <a:t>Küflerde </a:t>
            </a:r>
            <a:r>
              <a:rPr lang="tr-TR" sz="2300" b="1" dirty="0" smtClean="0"/>
              <a:t>Çoğalma</a:t>
            </a:r>
          </a:p>
          <a:p>
            <a:pPr marL="0" indent="0">
              <a:buNone/>
            </a:pPr>
            <a:endParaRPr lang="tr-TR" sz="2300" b="1" dirty="0" smtClean="0"/>
          </a:p>
          <a:p>
            <a:pPr marL="0" indent="0">
              <a:buNone/>
            </a:pPr>
            <a:r>
              <a:rPr lang="tr-TR" sz="2300" b="1" u="sng" dirty="0"/>
              <a:t>Küflerde </a:t>
            </a:r>
            <a:r>
              <a:rPr lang="tr-TR" sz="2300" b="1" u="sng" dirty="0" smtClean="0"/>
              <a:t>çoğalma eşeysiz </a:t>
            </a:r>
            <a:r>
              <a:rPr lang="tr-TR" sz="2300" b="1" u="sng" dirty="0"/>
              <a:t>ve </a:t>
            </a:r>
            <a:r>
              <a:rPr lang="tr-TR" sz="2300" b="1" u="sng" dirty="0" smtClean="0"/>
              <a:t>eşeyli </a:t>
            </a:r>
            <a:r>
              <a:rPr lang="tr-TR" sz="2300" b="1" u="sng" dirty="0"/>
              <a:t>olmak üzere iki </a:t>
            </a:r>
            <a:r>
              <a:rPr lang="tr-TR" sz="2300" b="1" u="sng" dirty="0" smtClean="0"/>
              <a:t>şekilde </a:t>
            </a:r>
            <a:r>
              <a:rPr lang="tr-TR" sz="2300" dirty="0" smtClean="0"/>
              <a:t>meydana gelmektedir</a:t>
            </a:r>
            <a:r>
              <a:rPr lang="tr-TR" sz="2300" dirty="0"/>
              <a:t>.</a:t>
            </a:r>
          </a:p>
          <a:p>
            <a:pPr marL="0" indent="0">
              <a:buNone/>
            </a:pPr>
            <a:endParaRPr lang="tr-TR" sz="2300" dirty="0" smtClean="0"/>
          </a:p>
          <a:p>
            <a:pPr marL="0" indent="0">
              <a:buNone/>
            </a:pPr>
            <a:r>
              <a:rPr lang="tr-TR" sz="2300" dirty="0" smtClean="0"/>
              <a:t>Eşeysiz çoğalmanın </a:t>
            </a:r>
            <a:r>
              <a:rPr lang="tr-TR" sz="2300" dirty="0"/>
              <a:t>en basit sekli </a:t>
            </a:r>
            <a:r>
              <a:rPr lang="tr-TR" sz="2300" dirty="0" err="1"/>
              <a:t>miselyumların</a:t>
            </a:r>
            <a:r>
              <a:rPr lang="tr-TR" sz="2300" dirty="0"/>
              <a:t> uygun </a:t>
            </a:r>
            <a:r>
              <a:rPr lang="tr-TR" sz="2300" dirty="0" smtClean="0"/>
              <a:t>koşullarda çoğalması ile olmakta </a:t>
            </a:r>
            <a:r>
              <a:rPr lang="tr-TR" sz="2300" dirty="0"/>
              <a:t>ve bu tarz </a:t>
            </a:r>
            <a:r>
              <a:rPr lang="tr-TR" sz="2300" dirty="0" smtClean="0"/>
              <a:t>çoğalma koşullar </a:t>
            </a:r>
            <a:r>
              <a:rPr lang="tr-TR" sz="2300" dirty="0"/>
              <a:t>uygun </a:t>
            </a:r>
            <a:r>
              <a:rPr lang="tr-TR" sz="2300" dirty="0" smtClean="0"/>
              <a:t>olduğu </a:t>
            </a:r>
            <a:r>
              <a:rPr lang="tr-TR" sz="2300" dirty="0"/>
              <a:t>taktirde çok </a:t>
            </a:r>
            <a:r>
              <a:rPr lang="tr-TR" sz="2300" dirty="0" smtClean="0"/>
              <a:t>hızlı gerçekleşmektedir. </a:t>
            </a:r>
          </a:p>
          <a:p>
            <a:pPr marL="0" indent="0">
              <a:buNone/>
            </a:pPr>
            <a:endParaRPr lang="tr-TR" sz="23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13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301608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100" b="1" dirty="0" smtClean="0"/>
              <a:t>Eşeysiz çoğalma şekilleri</a:t>
            </a:r>
            <a:endParaRPr lang="tr-TR" sz="2100" b="1" dirty="0"/>
          </a:p>
          <a:p>
            <a:pPr marL="514350" indent="-514350">
              <a:buAutoNum type="arabicPeriod"/>
            </a:pPr>
            <a:r>
              <a:rPr lang="tr-TR" sz="2100" b="1" dirty="0" smtClean="0"/>
              <a:t>Sporangiospor </a:t>
            </a:r>
            <a:r>
              <a:rPr lang="tr-TR" sz="2100" b="1" dirty="0"/>
              <a:t>ile </a:t>
            </a:r>
            <a:r>
              <a:rPr lang="tr-TR" sz="2100" b="1" dirty="0" smtClean="0"/>
              <a:t>çoğalma</a:t>
            </a:r>
          </a:p>
          <a:p>
            <a:pPr marL="0" indent="0">
              <a:buNone/>
            </a:pPr>
            <a:endParaRPr lang="tr-TR" sz="2100" dirty="0" smtClean="0"/>
          </a:p>
          <a:p>
            <a:pPr marL="0" indent="0">
              <a:buNone/>
            </a:pPr>
            <a:r>
              <a:rPr lang="tr-TR" sz="2100" dirty="0" smtClean="0"/>
              <a:t>Bu </a:t>
            </a:r>
            <a:r>
              <a:rPr lang="tr-TR" sz="2100" dirty="0"/>
              <a:t>sporlar </a:t>
            </a:r>
            <a:r>
              <a:rPr lang="tr-TR" sz="2100" b="1" u="sng" dirty="0"/>
              <a:t>Phycomycetes</a:t>
            </a:r>
            <a:r>
              <a:rPr lang="tr-TR" sz="2100" u="sng" dirty="0"/>
              <a:t> </a:t>
            </a:r>
            <a:r>
              <a:rPr lang="tr-TR" sz="2100" dirty="0"/>
              <a:t>sınıfına ait küflerin </a:t>
            </a:r>
            <a:r>
              <a:rPr lang="tr-TR" sz="2100" b="1" dirty="0"/>
              <a:t>förtil hiflerinin </a:t>
            </a:r>
            <a:r>
              <a:rPr lang="tr-TR" sz="2100" dirty="0"/>
              <a:t>ucunda </a:t>
            </a:r>
            <a:r>
              <a:rPr lang="tr-TR" sz="2100" dirty="0" smtClean="0"/>
              <a:t>oluşmakta ve </a:t>
            </a:r>
            <a:r>
              <a:rPr lang="tr-TR" sz="2100" b="1" dirty="0" smtClean="0"/>
              <a:t>SPORANGIUM</a:t>
            </a:r>
            <a:r>
              <a:rPr lang="tr-TR" sz="2100" dirty="0" smtClean="0"/>
              <a:t> </a:t>
            </a:r>
            <a:r>
              <a:rPr lang="tr-TR" sz="2100" dirty="0"/>
              <a:t>adı verilen kese içinde meydana gelmektedir</a:t>
            </a:r>
            <a:r>
              <a:rPr lang="tr-TR" sz="2100" dirty="0" smtClean="0"/>
              <a:t>.</a:t>
            </a:r>
          </a:p>
          <a:p>
            <a:pPr marL="0" indent="0">
              <a:buNone/>
            </a:pPr>
            <a:r>
              <a:rPr lang="tr-TR" sz="2100" dirty="0" smtClean="0"/>
              <a:t> </a:t>
            </a:r>
          </a:p>
          <a:p>
            <a:pPr marL="0" indent="0">
              <a:buNone/>
            </a:pPr>
            <a:r>
              <a:rPr lang="tr-TR" sz="2100" dirty="0" smtClean="0"/>
              <a:t>Bunun </a:t>
            </a:r>
            <a:r>
              <a:rPr lang="tr-TR" sz="2100" dirty="0"/>
              <a:t>için de </a:t>
            </a:r>
            <a:r>
              <a:rPr lang="tr-TR" sz="2100" dirty="0" smtClean="0"/>
              <a:t>hifin uç </a:t>
            </a:r>
            <a:r>
              <a:rPr lang="tr-TR" sz="2100" dirty="0"/>
              <a:t>tarafı </a:t>
            </a:r>
            <a:r>
              <a:rPr lang="tr-TR" sz="2100" dirty="0" smtClean="0"/>
              <a:t>genişlemekte </a:t>
            </a:r>
            <a:r>
              <a:rPr lang="tr-TR" sz="2100" dirty="0"/>
              <a:t>ve bu kısım bir bölme ile (septa) hifin geri kalan </a:t>
            </a:r>
            <a:r>
              <a:rPr lang="tr-TR" sz="2100" dirty="0" smtClean="0"/>
              <a:t>kısmından ayrılmaktadır</a:t>
            </a:r>
            <a:r>
              <a:rPr lang="tr-TR" sz="2100" dirty="0"/>
              <a:t>. Spor </a:t>
            </a:r>
            <a:r>
              <a:rPr lang="tr-TR" sz="2100" dirty="0" smtClean="0"/>
              <a:t>oluşacağı </a:t>
            </a:r>
            <a:r>
              <a:rPr lang="tr-TR" sz="2100" dirty="0"/>
              <a:t>zaman nükleus hızla parçalanmakta ve </a:t>
            </a:r>
            <a:r>
              <a:rPr lang="tr-TR" sz="2100" dirty="0" smtClean="0"/>
              <a:t>parçalanan nükleusların </a:t>
            </a:r>
            <a:r>
              <a:rPr lang="tr-TR" sz="2100" dirty="0"/>
              <a:t>etrafını protoplazma çevirmektedir. Burada </a:t>
            </a:r>
            <a:r>
              <a:rPr lang="tr-TR" sz="2100" dirty="0" smtClean="0"/>
              <a:t>protoplazmanın viskozitesi </a:t>
            </a:r>
            <a:r>
              <a:rPr lang="tr-TR" sz="2100" dirty="0"/>
              <a:t>artmakta ve sonra spor duvarları meydana gelmektedir. </a:t>
            </a:r>
            <a:endParaRPr lang="tr-TR" sz="2100" dirty="0" smtClean="0"/>
          </a:p>
          <a:p>
            <a:pPr marL="0" indent="0">
              <a:buNone/>
            </a:pPr>
            <a:endParaRPr lang="tr-TR" sz="2100" dirty="0"/>
          </a:p>
          <a:p>
            <a:pPr marL="0" indent="0">
              <a:buNone/>
            </a:pPr>
            <a:r>
              <a:rPr lang="tr-TR" sz="2100" dirty="0" smtClean="0"/>
              <a:t>Bu tarz sporları taşıyan </a:t>
            </a:r>
            <a:r>
              <a:rPr lang="tr-TR" sz="2100" dirty="0"/>
              <a:t>keseye </a:t>
            </a:r>
            <a:r>
              <a:rPr lang="tr-TR" sz="2100" dirty="0" smtClean="0"/>
              <a:t>SPORANGIUM </a:t>
            </a:r>
            <a:r>
              <a:rPr lang="tr-TR" sz="2100" dirty="0"/>
              <a:t>ve sporangiumu </a:t>
            </a:r>
            <a:r>
              <a:rPr lang="tr-TR" sz="2100" dirty="0" smtClean="0"/>
              <a:t>taşıyan </a:t>
            </a:r>
            <a:r>
              <a:rPr lang="tr-TR" sz="2100" dirty="0"/>
              <a:t>förtil hife </a:t>
            </a:r>
            <a:r>
              <a:rPr lang="tr-TR" sz="2100" dirty="0" smtClean="0"/>
              <a:t>de SPORANGIOFOR </a:t>
            </a:r>
            <a:r>
              <a:rPr lang="tr-TR" sz="2100" dirty="0"/>
              <a:t>adı verilir. Sporangiumu förtil hiften ayıran bölmeye </a:t>
            </a:r>
            <a:r>
              <a:rPr lang="tr-TR" sz="2100" dirty="0" smtClean="0"/>
              <a:t>ise KOLUMELLA </a:t>
            </a:r>
            <a:r>
              <a:rPr lang="tr-TR" sz="2100" dirty="0"/>
              <a:t>denir</a:t>
            </a:r>
            <a:r>
              <a:rPr lang="tr-TR" sz="2100" dirty="0" smtClean="0"/>
              <a:t>.</a:t>
            </a:r>
          </a:p>
          <a:p>
            <a:pPr marL="0" indent="0">
              <a:buNone/>
            </a:pPr>
            <a:endParaRPr lang="tr-TR" sz="21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10177" r="4983" b="12711"/>
          <a:stretch/>
        </p:blipFill>
        <p:spPr bwMode="auto">
          <a:xfrm>
            <a:off x="6804248" y="116632"/>
            <a:ext cx="2119064" cy="1700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0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Böylece oluşan sporangium, mekanik etkilerle çatlamakta veya kırılmakta </a:t>
            </a:r>
            <a:r>
              <a:rPr lang="tr-TR" sz="2400" dirty="0" smtClean="0"/>
              <a:t>ve içinde </a:t>
            </a:r>
            <a:r>
              <a:rPr lang="tr-TR" sz="2400" dirty="0"/>
              <a:t>bulunan binlerce spor çevreye yayılmaktadır.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Bunlar </a:t>
            </a:r>
            <a:r>
              <a:rPr lang="tr-TR" sz="2400" dirty="0"/>
              <a:t>elverişsiz </a:t>
            </a:r>
            <a:r>
              <a:rPr lang="tr-TR" sz="2400" dirty="0" smtClean="0"/>
              <a:t>koşullar veya </a:t>
            </a:r>
            <a:r>
              <a:rPr lang="tr-TR" sz="2400" dirty="0"/>
              <a:t>çeşitli etkenlere karsı vejetatif hücreye göre daha dayanıklıdırlar. </a:t>
            </a:r>
            <a:r>
              <a:rPr lang="tr-TR" sz="2400" dirty="0" smtClean="0"/>
              <a:t>Elverişli bir ortam bulduklarında </a:t>
            </a:r>
            <a:r>
              <a:rPr lang="tr-TR" sz="2400" dirty="0"/>
              <a:t>sporlar çimlenerek tekrar vejetatif hücreyi </a:t>
            </a:r>
            <a:r>
              <a:rPr lang="tr-TR" sz="2400" dirty="0" smtClean="0"/>
              <a:t>meydana getirirler.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376264" cy="346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3516"/>
            <a:ext cx="3533480" cy="17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506" y="476672"/>
            <a:ext cx="8131471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b="1" dirty="0"/>
              <a:t>2. Konidium ile </a:t>
            </a:r>
            <a:r>
              <a:rPr lang="tr-TR" sz="2200" b="1" dirty="0" smtClean="0"/>
              <a:t>çoğalma</a:t>
            </a:r>
          </a:p>
          <a:p>
            <a:pPr marL="0" indent="0">
              <a:buNone/>
            </a:pPr>
            <a:endParaRPr lang="tr-TR" sz="2200" b="1" dirty="0"/>
          </a:p>
          <a:p>
            <a:pPr marL="0" indent="0">
              <a:buNone/>
            </a:pPr>
            <a:r>
              <a:rPr lang="tr-TR" sz="2200" b="1" dirty="0"/>
              <a:t>Ascomycetes sınıfında </a:t>
            </a:r>
            <a:r>
              <a:rPr lang="tr-TR" sz="2200" dirty="0"/>
              <a:t>yer alan küfler, askus içinde meydana getirdikleri </a:t>
            </a:r>
            <a:r>
              <a:rPr lang="tr-TR" sz="2200" dirty="0" smtClean="0"/>
              <a:t>sporların yanı </a:t>
            </a:r>
            <a:r>
              <a:rPr lang="tr-TR" sz="2200" dirty="0"/>
              <a:t>sıra açıkta da spor meydana getirebilmelerine </a:t>
            </a:r>
            <a:r>
              <a:rPr lang="tr-TR" sz="2200" dirty="0" smtClean="0"/>
              <a:t>rağmen </a:t>
            </a:r>
            <a:r>
              <a:rPr lang="tr-TR" sz="2200" b="1" dirty="0" smtClean="0"/>
              <a:t>gelişmemiş funguslar sadece </a:t>
            </a:r>
            <a:r>
              <a:rPr lang="tr-TR" sz="2200" b="1" dirty="0"/>
              <a:t>açıkta spor </a:t>
            </a:r>
            <a:r>
              <a:rPr lang="tr-TR" sz="2200" b="1" dirty="0" smtClean="0"/>
              <a:t>oluştururlar</a:t>
            </a:r>
            <a:r>
              <a:rPr lang="tr-TR" sz="2200" dirty="0" smtClean="0"/>
              <a:t>. </a:t>
            </a:r>
            <a:r>
              <a:rPr lang="tr-TR" sz="2200" dirty="0"/>
              <a:t>Bu gibi sporlara </a:t>
            </a:r>
            <a:r>
              <a:rPr lang="tr-TR" sz="2200" b="1" dirty="0" smtClean="0"/>
              <a:t>KONİDİUM</a:t>
            </a:r>
            <a:r>
              <a:rPr lang="tr-TR" sz="2200" dirty="0" smtClean="0"/>
              <a:t> </a:t>
            </a:r>
            <a:r>
              <a:rPr lang="tr-TR" sz="2200" dirty="0"/>
              <a:t>ve </a:t>
            </a:r>
            <a:r>
              <a:rPr lang="tr-TR" sz="2200" dirty="0" smtClean="0"/>
              <a:t>konidiumları taşıyan </a:t>
            </a:r>
            <a:r>
              <a:rPr lang="tr-TR" sz="2200" dirty="0"/>
              <a:t>förtil hiflere ise </a:t>
            </a:r>
            <a:r>
              <a:rPr lang="tr-TR" sz="2200" b="1" dirty="0" smtClean="0"/>
              <a:t>KONİDİOFOR</a:t>
            </a:r>
            <a:r>
              <a:rPr lang="tr-TR" sz="2200" dirty="0" smtClean="0"/>
              <a:t> </a:t>
            </a:r>
            <a:r>
              <a:rPr lang="tr-TR" sz="2200" dirty="0"/>
              <a:t>adı verilmektedir. </a:t>
            </a:r>
            <a:endParaRPr lang="tr-TR" sz="2200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Konidioforların uçları konidiumları </a:t>
            </a:r>
            <a:r>
              <a:rPr lang="tr-TR" sz="2200" dirty="0"/>
              <a:t>meydana getiren özel hücreleri içermektedir. Konidiumların </a:t>
            </a:r>
            <a:r>
              <a:rPr lang="tr-TR" sz="2200" dirty="0" smtClean="0"/>
              <a:t>hemen altında </a:t>
            </a:r>
            <a:r>
              <a:rPr lang="tr-TR" sz="2200" dirty="0"/>
              <a:t>bulunan ve onlara desteklik yapan bu hücrelere </a:t>
            </a:r>
            <a:r>
              <a:rPr lang="tr-TR" sz="2200" b="1" dirty="0" smtClean="0"/>
              <a:t>STERİGMA</a:t>
            </a:r>
            <a:r>
              <a:rPr lang="tr-TR" sz="2200" dirty="0" smtClean="0"/>
              <a:t> </a:t>
            </a:r>
            <a:r>
              <a:rPr lang="tr-TR" sz="2200" dirty="0"/>
              <a:t>adı verilir.</a:t>
            </a:r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Sterigmalardan </a:t>
            </a:r>
            <a:r>
              <a:rPr lang="tr-TR" sz="2200" dirty="0"/>
              <a:t>meydana gelen konidiumlardan biri </a:t>
            </a:r>
            <a:r>
              <a:rPr lang="tr-TR" sz="2200" dirty="0" smtClean="0"/>
              <a:t>diğerini </a:t>
            </a:r>
            <a:r>
              <a:rPr lang="tr-TR" sz="2200" dirty="0"/>
              <a:t>ileri </a:t>
            </a:r>
            <a:r>
              <a:rPr lang="tr-TR" sz="2200" dirty="0" smtClean="0"/>
              <a:t>doğru </a:t>
            </a:r>
            <a:r>
              <a:rPr lang="tr-TR" sz="2200" dirty="0"/>
              <a:t>iterek </a:t>
            </a:r>
            <a:r>
              <a:rPr lang="tr-TR" sz="2200" dirty="0" smtClean="0"/>
              <a:t>bir konidium </a:t>
            </a:r>
            <a:r>
              <a:rPr lang="tr-TR" sz="2200" dirty="0"/>
              <a:t>zinciri </a:t>
            </a:r>
            <a:r>
              <a:rPr lang="tr-TR" sz="2200" dirty="0" smtClean="0"/>
              <a:t>oluşturur.</a:t>
            </a:r>
            <a:endParaRPr lang="tr-TR" sz="2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43" y="116632"/>
            <a:ext cx="18930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4" y="553231"/>
            <a:ext cx="3935351" cy="49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0" y="553230"/>
            <a:ext cx="4324032" cy="497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676875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3. Klamidospor ile </a:t>
            </a:r>
            <a:r>
              <a:rPr lang="tr-TR" sz="2400" b="1" dirty="0" err="1"/>
              <a:t>çogalma</a:t>
            </a:r>
            <a:endParaRPr lang="tr-TR" sz="2400" b="1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Klamidospor </a:t>
            </a:r>
            <a:r>
              <a:rPr lang="tr-TR" sz="2400" dirty="0"/>
              <a:t>hemen bütün küfler tarafından meydana getirilen ve cinsel </a:t>
            </a:r>
            <a:r>
              <a:rPr lang="tr-TR" sz="2400" dirty="0" smtClean="0"/>
              <a:t>olmayan bir </a:t>
            </a:r>
            <a:r>
              <a:rPr lang="tr-TR" sz="2400" dirty="0"/>
              <a:t>spor seklidir. Bu tip </a:t>
            </a:r>
            <a:r>
              <a:rPr lang="tr-TR" sz="2400" b="1" dirty="0"/>
              <a:t>spor miselyumdaki herhangi bir hücrenin etrafında </a:t>
            </a:r>
            <a:r>
              <a:rPr lang="tr-TR" sz="2400" b="1" dirty="0" smtClean="0"/>
              <a:t>kalın bir </a:t>
            </a:r>
            <a:r>
              <a:rPr lang="tr-TR" sz="2400" b="1" dirty="0"/>
              <a:t>duvar </a:t>
            </a:r>
            <a:r>
              <a:rPr lang="tr-TR" sz="2400" b="1" dirty="0" smtClean="0"/>
              <a:t>oluşumu </a:t>
            </a:r>
            <a:r>
              <a:rPr lang="tr-TR" sz="2400" b="1" dirty="0"/>
              <a:t>ile meydana gelmektedir. </a:t>
            </a:r>
            <a:endParaRPr lang="tr-TR" sz="2400" b="1" dirty="0" smtClean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dirty="0" smtClean="0"/>
              <a:t>Duvarı kalınlaşan </a:t>
            </a:r>
            <a:r>
              <a:rPr lang="tr-TR" sz="2400" dirty="0"/>
              <a:t>bu hücre </a:t>
            </a:r>
            <a:r>
              <a:rPr lang="tr-TR" sz="2400" dirty="0" smtClean="0"/>
              <a:t>çeşitli etkenlere karşı </a:t>
            </a:r>
            <a:r>
              <a:rPr lang="tr-TR" sz="2400" dirty="0"/>
              <a:t>dayanıklılık göstermekte ve </a:t>
            </a:r>
            <a:r>
              <a:rPr lang="tr-TR" sz="2400" b="1" dirty="0" smtClean="0"/>
              <a:t>KLAMİDOSPOR</a:t>
            </a:r>
            <a:r>
              <a:rPr lang="tr-TR" sz="2400" dirty="0" smtClean="0"/>
              <a:t> olarak adlandırılmaktadır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Klamidosporlar </a:t>
            </a:r>
            <a:r>
              <a:rPr lang="tr-TR" sz="2400" dirty="0"/>
              <a:t>da tıpkı </a:t>
            </a:r>
            <a:r>
              <a:rPr lang="tr-TR" sz="2400" dirty="0" smtClean="0"/>
              <a:t>diğer </a:t>
            </a:r>
            <a:r>
              <a:rPr lang="tr-TR" sz="2400" dirty="0"/>
              <a:t>sporlar gibi uzun </a:t>
            </a:r>
            <a:r>
              <a:rPr lang="tr-TR" sz="2400" dirty="0" smtClean="0"/>
              <a:t>zaman dormant </a:t>
            </a:r>
            <a:r>
              <a:rPr lang="tr-TR" sz="2400" dirty="0"/>
              <a:t>halde kalabilmekte ve </a:t>
            </a:r>
            <a:r>
              <a:rPr lang="tr-TR" sz="2400" dirty="0" smtClean="0"/>
              <a:t>elverişli koşullar </a:t>
            </a:r>
            <a:r>
              <a:rPr lang="tr-TR" sz="2400" dirty="0"/>
              <a:t>altında çimlenerek </a:t>
            </a:r>
            <a:r>
              <a:rPr lang="tr-TR" sz="2400" dirty="0" smtClean="0"/>
              <a:t>yeniden vejetatif </a:t>
            </a:r>
            <a:r>
              <a:rPr lang="tr-TR" sz="2400" dirty="0"/>
              <a:t>hücreleri meydana getirebilirler.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1124744"/>
            <a:ext cx="171291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5106"/>
            <a:ext cx="4104455" cy="42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b="1" dirty="0" smtClean="0"/>
              <a:t>4</a:t>
            </a:r>
            <a:r>
              <a:rPr lang="tr-TR" sz="2400" b="1" dirty="0"/>
              <a:t>. </a:t>
            </a:r>
            <a:r>
              <a:rPr lang="tr-TR" sz="2400" b="1" dirty="0" err="1"/>
              <a:t>Oidium</a:t>
            </a:r>
            <a:r>
              <a:rPr lang="tr-TR" sz="2400" b="1" dirty="0"/>
              <a:t> ile </a:t>
            </a:r>
            <a:r>
              <a:rPr lang="tr-TR" sz="2400" b="1" dirty="0" err="1" smtClean="0"/>
              <a:t>çogalma</a:t>
            </a:r>
            <a:endParaRPr lang="tr-TR" sz="2400" b="1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Septalı küflerin hifleri uygun </a:t>
            </a:r>
            <a:r>
              <a:rPr lang="tr-TR" sz="2400" dirty="0" smtClean="0"/>
              <a:t>koşullar </a:t>
            </a:r>
            <a:r>
              <a:rPr lang="tr-TR" sz="2400" dirty="0"/>
              <a:t>altında kendilerini </a:t>
            </a:r>
            <a:r>
              <a:rPr lang="tr-TR" sz="2400" dirty="0" smtClean="0"/>
              <a:t>oluşturan hücrelere ayrılarak çeşitli </a:t>
            </a:r>
            <a:r>
              <a:rPr lang="tr-TR" sz="2400" dirty="0"/>
              <a:t>etkenlere karsı daha fazla dayanıklılık gösterirler. </a:t>
            </a:r>
            <a:r>
              <a:rPr lang="tr-TR" sz="2400" dirty="0" smtClean="0"/>
              <a:t>Bunlara </a:t>
            </a:r>
            <a:r>
              <a:rPr lang="tr-TR" sz="2400" b="1" dirty="0" smtClean="0"/>
              <a:t>OİDİUM</a:t>
            </a:r>
            <a:r>
              <a:rPr lang="tr-TR" sz="2400" dirty="0" smtClean="0"/>
              <a:t> </a:t>
            </a:r>
            <a:r>
              <a:rPr lang="tr-TR" sz="2400" dirty="0"/>
              <a:t>veya </a:t>
            </a:r>
            <a:r>
              <a:rPr lang="tr-TR" sz="2400" b="1" dirty="0"/>
              <a:t>ARTHROSPOR</a:t>
            </a:r>
            <a:r>
              <a:rPr lang="tr-TR" sz="2400" dirty="0"/>
              <a:t> adı verilir.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Oidiumlar </a:t>
            </a:r>
            <a:r>
              <a:rPr lang="tr-TR" sz="2400" dirty="0"/>
              <a:t>da uygun </a:t>
            </a:r>
            <a:r>
              <a:rPr lang="tr-TR" sz="2400" dirty="0" smtClean="0"/>
              <a:t>koşullara altında gelişebilmekte </a:t>
            </a:r>
            <a:r>
              <a:rPr lang="tr-TR" sz="2400" dirty="0"/>
              <a:t>ve bu bakımdan da spor veya konidium görevi görmektedirler.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Oidiumlar </a:t>
            </a:r>
            <a:r>
              <a:rPr lang="tr-TR" sz="2400" dirty="0"/>
              <a:t>morfolojik bakımdan mayayı andırdıklarından bazı </a:t>
            </a:r>
            <a:r>
              <a:rPr lang="tr-TR" sz="2400" dirty="0" smtClean="0"/>
              <a:t>araştırıcılar tarafından </a:t>
            </a:r>
            <a:r>
              <a:rPr lang="tr-TR" sz="2400" b="1" dirty="0"/>
              <a:t>yabani maya </a:t>
            </a:r>
            <a:r>
              <a:rPr lang="tr-TR" sz="2400" dirty="0"/>
              <a:t>olarak tanımlanmaktadır.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5350" r="12120" b="5567"/>
          <a:stretch/>
        </p:blipFill>
        <p:spPr bwMode="auto">
          <a:xfrm>
            <a:off x="1431250" y="4293096"/>
            <a:ext cx="181053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5025"/>
            <a:ext cx="2792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107504" y="32859"/>
            <a:ext cx="7920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Eşeyli </a:t>
            </a:r>
            <a:r>
              <a:rPr lang="tr-TR" sz="2000" b="1" dirty="0"/>
              <a:t>çoğalma </a:t>
            </a:r>
            <a:r>
              <a:rPr lang="tr-TR" sz="2000" b="1" dirty="0" smtClean="0"/>
              <a:t>şekilleri</a:t>
            </a:r>
            <a:endParaRPr lang="tr-TR" sz="2000" b="1" dirty="0"/>
          </a:p>
          <a:p>
            <a:r>
              <a:rPr lang="tr-TR" sz="2000" dirty="0"/>
              <a:t>Küflerde </a:t>
            </a:r>
            <a:r>
              <a:rPr lang="tr-TR" sz="2000" dirty="0" smtClean="0"/>
              <a:t>eşeyli çoğalma eşeysiz çoğalmaya </a:t>
            </a:r>
            <a:r>
              <a:rPr lang="tr-TR" sz="2000" dirty="0"/>
              <a:t>göre daha az görülmektedir. Çünkü</a:t>
            </a:r>
          </a:p>
          <a:p>
            <a:r>
              <a:rPr lang="tr-TR" sz="2000" dirty="0"/>
              <a:t>bu tarz </a:t>
            </a:r>
            <a:r>
              <a:rPr lang="tr-TR" sz="2000" dirty="0" smtClean="0"/>
              <a:t>çoğalma </a:t>
            </a:r>
            <a:r>
              <a:rPr lang="tr-TR" sz="2000" dirty="0"/>
              <a:t>için özel </a:t>
            </a:r>
            <a:r>
              <a:rPr lang="tr-TR" sz="2000" dirty="0" smtClean="0"/>
              <a:t>koşulların oluşması </a:t>
            </a:r>
            <a:r>
              <a:rPr lang="tr-TR" sz="2000" dirty="0"/>
              <a:t>gerekmektedir. </a:t>
            </a:r>
            <a:endParaRPr lang="tr-TR" sz="2000" dirty="0" smtClean="0"/>
          </a:p>
          <a:p>
            <a:endParaRPr lang="tr-TR" sz="2000" b="1" dirty="0"/>
          </a:p>
          <a:p>
            <a:r>
              <a:rPr lang="tr-TR" sz="2000" b="1" dirty="0" smtClean="0"/>
              <a:t>1</a:t>
            </a:r>
            <a:r>
              <a:rPr lang="tr-TR" sz="2000" b="1" dirty="0"/>
              <a:t>. Askosporla </a:t>
            </a:r>
            <a:r>
              <a:rPr lang="tr-TR" sz="2000" b="1" dirty="0" smtClean="0"/>
              <a:t>çoğalma</a:t>
            </a:r>
            <a:endParaRPr lang="tr-TR" sz="2000" b="1" dirty="0"/>
          </a:p>
          <a:p>
            <a:r>
              <a:rPr lang="tr-TR" sz="2000" dirty="0"/>
              <a:t>Ascomycetes sınıfındaki küflerin </a:t>
            </a:r>
            <a:r>
              <a:rPr lang="tr-TR" sz="2000" dirty="0" smtClean="0"/>
              <a:t>oluşturdukları </a:t>
            </a:r>
            <a:r>
              <a:rPr lang="tr-TR" sz="2000" dirty="0"/>
              <a:t>sporlara </a:t>
            </a:r>
            <a:r>
              <a:rPr lang="tr-TR" sz="2000" b="1" dirty="0"/>
              <a:t>ASKOSPOR </a:t>
            </a:r>
            <a:r>
              <a:rPr lang="tr-TR" sz="2000" dirty="0"/>
              <a:t>adı verilir.</a:t>
            </a:r>
          </a:p>
          <a:p>
            <a:r>
              <a:rPr lang="tr-TR" sz="2000" dirty="0"/>
              <a:t>Burada aynı </a:t>
            </a:r>
            <a:r>
              <a:rPr lang="tr-TR" sz="2000" dirty="0" smtClean="0"/>
              <a:t>miselyum </a:t>
            </a:r>
            <a:r>
              <a:rPr lang="tr-TR" sz="2000" dirty="0"/>
              <a:t>veya ayrı miselyumlardaki </a:t>
            </a:r>
            <a:r>
              <a:rPr lang="tr-TR" sz="2000" b="1" dirty="0"/>
              <a:t>iki komsu hücre birbiri ile</a:t>
            </a:r>
          </a:p>
          <a:p>
            <a:r>
              <a:rPr lang="tr-TR" sz="2000" b="1" dirty="0"/>
              <a:t>temas etmekte, aradaki duvar eriyerek bu iki hücrenin nükleusları </a:t>
            </a:r>
            <a:r>
              <a:rPr lang="tr-TR" sz="2000" b="1" dirty="0" smtClean="0"/>
              <a:t>birleşmekte </a:t>
            </a:r>
            <a:r>
              <a:rPr lang="tr-TR" sz="2000" dirty="0" smtClean="0"/>
              <a:t>ve böylece </a:t>
            </a:r>
            <a:r>
              <a:rPr lang="tr-TR" sz="2000" dirty="0"/>
              <a:t>tek bir hücre </a:t>
            </a:r>
            <a:r>
              <a:rPr lang="tr-TR" sz="2000" dirty="0" smtClean="0"/>
              <a:t>oluşmaktadır. </a:t>
            </a:r>
          </a:p>
          <a:p>
            <a:endParaRPr lang="tr-TR" sz="2000" dirty="0"/>
          </a:p>
          <a:p>
            <a:r>
              <a:rPr lang="tr-TR" sz="2000" dirty="0" smtClean="0"/>
              <a:t>Bu </a:t>
            </a:r>
            <a:r>
              <a:rPr lang="tr-TR" sz="2000" dirty="0"/>
              <a:t>hücrenin nükleusu yeniden 2, 4 ve </a:t>
            </a:r>
            <a:r>
              <a:rPr lang="tr-TR" sz="2000" dirty="0" smtClean="0"/>
              <a:t>8 seklinde </a:t>
            </a:r>
            <a:r>
              <a:rPr lang="tr-TR" sz="2000" dirty="0"/>
              <a:t>bölünmekte ve bunların etrafı </a:t>
            </a:r>
            <a:r>
              <a:rPr lang="tr-TR" sz="2000" dirty="0" smtClean="0"/>
              <a:t>yoğun </a:t>
            </a:r>
            <a:r>
              <a:rPr lang="tr-TR" sz="2000" dirty="0"/>
              <a:t>bir protoplazma tabakası </a:t>
            </a:r>
            <a:r>
              <a:rPr lang="tr-TR" sz="2000" dirty="0" smtClean="0"/>
              <a:t>ile çevrilmekte </a:t>
            </a:r>
            <a:r>
              <a:rPr lang="tr-TR" sz="2000" dirty="0"/>
              <a:t>ve böylece </a:t>
            </a:r>
            <a:r>
              <a:rPr lang="tr-TR" sz="2000" dirty="0" smtClean="0"/>
              <a:t>dış </a:t>
            </a:r>
            <a:r>
              <a:rPr lang="tr-TR" sz="2000" dirty="0"/>
              <a:t>kısmı </a:t>
            </a:r>
            <a:r>
              <a:rPr lang="tr-TR" sz="2000" dirty="0" smtClean="0"/>
              <a:t>kalınlaşarak </a:t>
            </a:r>
            <a:r>
              <a:rPr lang="tr-TR" sz="2000" dirty="0"/>
              <a:t>sporlar meydana gelmektedir.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Bu şekilde oluşan </a:t>
            </a:r>
            <a:r>
              <a:rPr lang="tr-TR" sz="2000" dirty="0"/>
              <a:t>sporlar iki hücrenin </a:t>
            </a:r>
            <a:r>
              <a:rPr lang="tr-TR" sz="2000" dirty="0" smtClean="0"/>
              <a:t>birleşmesi </a:t>
            </a:r>
            <a:r>
              <a:rPr lang="tr-TR" sz="2000" dirty="0"/>
              <a:t>ile meydana gelen askusun </a:t>
            </a:r>
            <a:r>
              <a:rPr lang="tr-TR" sz="2000" dirty="0" smtClean="0"/>
              <a:t>içinde kalmaktadırlar </a:t>
            </a:r>
            <a:r>
              <a:rPr lang="tr-TR" sz="2000" dirty="0"/>
              <a:t>ki bunlara </a:t>
            </a:r>
            <a:r>
              <a:rPr lang="tr-TR" sz="2000" b="1" dirty="0"/>
              <a:t>askospor</a:t>
            </a:r>
            <a:r>
              <a:rPr lang="tr-TR" sz="2000" dirty="0"/>
              <a:t> adı verilir. Bu sporların askustan </a:t>
            </a:r>
            <a:r>
              <a:rPr lang="tr-TR" sz="2000" dirty="0" smtClean="0"/>
              <a:t>dışarı</a:t>
            </a:r>
            <a:endParaRPr lang="tr-TR" sz="2000" dirty="0"/>
          </a:p>
          <a:p>
            <a:r>
              <a:rPr lang="tr-TR" sz="2000" dirty="0"/>
              <a:t>çıkması ve </a:t>
            </a:r>
            <a:r>
              <a:rPr lang="tr-TR" sz="2000" dirty="0" smtClean="0"/>
              <a:t>elverişli </a:t>
            </a:r>
            <a:r>
              <a:rPr lang="tr-TR" sz="2000" dirty="0"/>
              <a:t>bir ortamda çimlenmeleri ile de küfün </a:t>
            </a:r>
            <a:r>
              <a:rPr lang="tr-TR" sz="2000" dirty="0" smtClean="0"/>
              <a:t>çoğalması </a:t>
            </a:r>
            <a:r>
              <a:rPr lang="tr-TR" sz="2000" dirty="0"/>
              <a:t>mümkün</a:t>
            </a:r>
          </a:p>
          <a:p>
            <a:r>
              <a:rPr lang="tr-TR" sz="2000" dirty="0"/>
              <a:t>olmaktadır.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4175"/>
          <a:stretch/>
        </p:blipFill>
        <p:spPr bwMode="auto">
          <a:xfrm>
            <a:off x="7956376" y="42044"/>
            <a:ext cx="11538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83671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Küfler </a:t>
            </a:r>
            <a:r>
              <a:rPr lang="tr-TR" sz="2000" dirty="0"/>
              <a:t>bazı gıdalarda </a:t>
            </a:r>
            <a:r>
              <a:rPr lang="tr-TR" sz="2000" b="1" dirty="0"/>
              <a:t>renk ve aroma </a:t>
            </a:r>
            <a:r>
              <a:rPr lang="tr-TR" sz="2000" dirty="0"/>
              <a:t>için istenirken diğer yönüyle de ürünlerde istenmeyen renk, lezzet ve bozulmalara neden olur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Düşük </a:t>
            </a:r>
            <a:r>
              <a:rPr lang="tr-TR" sz="2000" b="1" dirty="0"/>
              <a:t>pH, su aktivitesi ve ısı değerlerinde </a:t>
            </a:r>
            <a:r>
              <a:rPr lang="tr-TR" sz="2000" dirty="0"/>
              <a:t>de yaşamlarını sürdürme özellikleri vardır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Gıdalarda </a:t>
            </a:r>
            <a:r>
              <a:rPr lang="tr-TR" sz="2000" dirty="0"/>
              <a:t>küflerin patojen ve toksik etkileri yok denecek kadar az olmasına rağmen bazı küf türleri mikotoksin yapmaları ve patojen olmaları nedeniyle önem taşır. </a:t>
            </a: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Küflerin </a:t>
            </a:r>
            <a:r>
              <a:rPr lang="tr-TR" sz="2000" dirty="0"/>
              <a:t>oluşturduğu, gelişmiş canlılarda zehir etkisi yapan maddelere “</a:t>
            </a:r>
            <a:r>
              <a:rPr lang="tr-TR" sz="2000" b="1" u="sng" dirty="0"/>
              <a:t>mikotoksin</a:t>
            </a:r>
            <a:r>
              <a:rPr lang="tr-TR" sz="2000" dirty="0"/>
              <a:t>” denilmektedir.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3" y="1340768"/>
            <a:ext cx="7711275" cy="398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611560" y="548680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2. Oosporla </a:t>
            </a:r>
            <a:r>
              <a:rPr lang="tr-TR" sz="2200" b="1" dirty="0" smtClean="0"/>
              <a:t>çoğalma</a:t>
            </a:r>
          </a:p>
          <a:p>
            <a:endParaRPr lang="tr-TR" sz="2200" b="1" dirty="0"/>
          </a:p>
          <a:p>
            <a:r>
              <a:rPr lang="tr-TR" sz="2200" dirty="0"/>
              <a:t>Bazı Phycomycetes sınıfındaki küflerde küçük erkek hücrelerle büyük </a:t>
            </a:r>
            <a:r>
              <a:rPr lang="tr-TR" sz="2200" dirty="0" smtClean="0"/>
              <a:t>dişi hücreler birbirleri </a:t>
            </a:r>
            <a:r>
              <a:rPr lang="tr-TR" sz="2200" dirty="0"/>
              <a:t>ile </a:t>
            </a:r>
            <a:r>
              <a:rPr lang="tr-TR" sz="2200" dirty="0" smtClean="0"/>
              <a:t>birleşerek </a:t>
            </a:r>
            <a:r>
              <a:rPr lang="tr-TR" sz="2200" b="1" dirty="0"/>
              <a:t>OOSPOR </a:t>
            </a:r>
            <a:r>
              <a:rPr lang="tr-TR" sz="2200" dirty="0"/>
              <a:t>adı verilen spor formunu </a:t>
            </a:r>
            <a:r>
              <a:rPr lang="tr-TR" sz="2200" dirty="0" smtClean="0"/>
              <a:t>oluşturmaktadırlar. </a:t>
            </a:r>
          </a:p>
          <a:p>
            <a:endParaRPr lang="tr-TR" sz="2200" dirty="0"/>
          </a:p>
          <a:p>
            <a:r>
              <a:rPr lang="tr-TR" sz="2200" dirty="0" smtClean="0"/>
              <a:t>Bu tip </a:t>
            </a:r>
            <a:r>
              <a:rPr lang="tr-TR" sz="2200" dirty="0"/>
              <a:t>sporlar hücre duvarının kalın olması nedeni ile uzun süre dormant </a:t>
            </a:r>
            <a:r>
              <a:rPr lang="tr-TR" sz="2200" dirty="0" smtClean="0"/>
              <a:t>halde kalabilmekte </a:t>
            </a:r>
            <a:r>
              <a:rPr lang="tr-TR" sz="2200" dirty="0"/>
              <a:t>ve uygun </a:t>
            </a:r>
            <a:r>
              <a:rPr lang="tr-TR" sz="2200" dirty="0" smtClean="0"/>
              <a:t>koşullarda </a:t>
            </a:r>
            <a:r>
              <a:rPr lang="tr-TR" sz="2200" dirty="0"/>
              <a:t>vejetatif hücreleri meydana getirmektedirler.</a:t>
            </a:r>
          </a:p>
        </p:txBody>
      </p:sp>
    </p:spTree>
    <p:extLst>
      <p:ext uri="{BB962C8B-B14F-4D97-AF65-F5344CB8AC3E}">
        <p14:creationId xmlns:p14="http://schemas.microsoft.com/office/powerpoint/2010/main" val="17713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323528" y="260648"/>
            <a:ext cx="85689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3. Zigosporla </a:t>
            </a:r>
            <a:r>
              <a:rPr lang="tr-TR" sz="2200" b="1" dirty="0" smtClean="0"/>
              <a:t>çoğalma</a:t>
            </a:r>
            <a:endParaRPr lang="tr-TR" sz="2200" b="1" dirty="0"/>
          </a:p>
          <a:p>
            <a:r>
              <a:rPr lang="tr-TR" sz="2200" dirty="0"/>
              <a:t>Phycomycetes sınıfındaki bazı küflerde ise aynı veya ayrı iki hifteki </a:t>
            </a:r>
            <a:r>
              <a:rPr lang="tr-TR" sz="2200" dirty="0" smtClean="0"/>
              <a:t>dış görünüş</a:t>
            </a:r>
            <a:endParaRPr lang="tr-TR" sz="2200" dirty="0"/>
          </a:p>
          <a:p>
            <a:r>
              <a:rPr lang="tr-TR" sz="2200" dirty="0"/>
              <a:t>olarak birbirine benzeyen iki hücrenin birbirleriyle </a:t>
            </a:r>
            <a:r>
              <a:rPr lang="tr-TR" sz="2200" dirty="0" smtClean="0"/>
              <a:t>birleşmeleri </a:t>
            </a:r>
            <a:r>
              <a:rPr lang="tr-TR" sz="2200" dirty="0"/>
              <a:t>sonucunda</a:t>
            </a:r>
          </a:p>
          <a:p>
            <a:r>
              <a:rPr lang="tr-TR" sz="2200" b="1" dirty="0" smtClean="0"/>
              <a:t>ZİGOSPOR</a:t>
            </a:r>
            <a:r>
              <a:rPr lang="tr-TR" sz="2200" dirty="0" smtClean="0"/>
              <a:t> </a:t>
            </a:r>
            <a:r>
              <a:rPr lang="tr-TR" sz="2200" dirty="0"/>
              <a:t>adı verilen sporlar meydana gelir. Bunlar da oosporlar gibi uzun </a:t>
            </a:r>
            <a:r>
              <a:rPr lang="tr-TR" sz="2200" dirty="0" smtClean="0"/>
              <a:t>süre </a:t>
            </a:r>
            <a:r>
              <a:rPr lang="tr-TR" sz="2200" dirty="0" err="1" smtClean="0"/>
              <a:t>dormant</a:t>
            </a:r>
            <a:r>
              <a:rPr lang="tr-TR" sz="2200" dirty="0" smtClean="0"/>
              <a:t> </a:t>
            </a:r>
            <a:r>
              <a:rPr lang="tr-TR" sz="2200" dirty="0"/>
              <a:t>halde kalmakta ve uygun ortamda vejetatif hücrelere </a:t>
            </a:r>
            <a:r>
              <a:rPr lang="tr-TR" sz="2200" dirty="0" smtClean="0"/>
              <a:t>dönüşmektedir.</a:t>
            </a:r>
            <a:endParaRPr lang="tr-TR" sz="2200" dirty="0"/>
          </a:p>
          <a:p>
            <a:endParaRPr lang="tr-TR" sz="2200" dirty="0" smtClean="0"/>
          </a:p>
          <a:p>
            <a:r>
              <a:rPr lang="tr-TR" sz="2200" dirty="0" smtClean="0"/>
              <a:t>Küf </a:t>
            </a:r>
            <a:r>
              <a:rPr lang="tr-TR" sz="2200" dirty="0"/>
              <a:t>sporları -bakteri endosporları kadar olmasa da- </a:t>
            </a:r>
            <a:r>
              <a:rPr lang="tr-TR" sz="2200" dirty="0" smtClean="0"/>
              <a:t>sıcaklık, kuruma</a:t>
            </a:r>
            <a:r>
              <a:rPr lang="tr-TR" sz="2200" dirty="0"/>
              <a:t>, ultraviyole ısınları ve yüksek ozmotik basınç gibi </a:t>
            </a:r>
            <a:r>
              <a:rPr lang="tr-TR" sz="2200" dirty="0" smtClean="0"/>
              <a:t>çeşitli </a:t>
            </a:r>
            <a:r>
              <a:rPr lang="tr-TR" sz="2200" dirty="0"/>
              <a:t>etkenlere karsı</a:t>
            </a:r>
          </a:p>
          <a:p>
            <a:r>
              <a:rPr lang="tr-TR" sz="2200" dirty="0"/>
              <a:t>vejetatif hücreye göre daha dayanıklıdırlar. </a:t>
            </a:r>
            <a:endParaRPr lang="tr-TR" sz="2200" dirty="0" smtClean="0"/>
          </a:p>
          <a:p>
            <a:endParaRPr lang="tr-TR" sz="2200" dirty="0"/>
          </a:p>
          <a:p>
            <a:r>
              <a:rPr lang="tr-TR" sz="2200" dirty="0" smtClean="0"/>
              <a:t>Küf </a:t>
            </a:r>
            <a:r>
              <a:rPr lang="tr-TR" sz="2200" dirty="0"/>
              <a:t>sporları havada çok </a:t>
            </a:r>
            <a:r>
              <a:rPr lang="tr-TR" sz="2200" dirty="0" smtClean="0"/>
              <a:t>yaygın olduklarından </a:t>
            </a:r>
            <a:r>
              <a:rPr lang="tr-TR" sz="2200" dirty="0"/>
              <a:t>laboratuvar pencerelerinin </a:t>
            </a:r>
            <a:r>
              <a:rPr lang="tr-TR" sz="2200" dirty="0" smtClean="0"/>
              <a:t>çalışma </a:t>
            </a:r>
            <a:r>
              <a:rPr lang="tr-TR" sz="2200" dirty="0"/>
              <a:t>sırasında hava akımı </a:t>
            </a:r>
            <a:r>
              <a:rPr lang="tr-TR" sz="2200" dirty="0" smtClean="0"/>
              <a:t>olmaması için </a:t>
            </a:r>
            <a:r>
              <a:rPr lang="tr-TR" sz="2200" dirty="0"/>
              <a:t>kapalı tutulması gerekmektedir. Sporların çimlenebilmesi ancak </a:t>
            </a:r>
            <a:r>
              <a:rPr lang="tr-TR" sz="2200" dirty="0" smtClean="0"/>
              <a:t>nemli ortamlarda </a:t>
            </a:r>
            <a:r>
              <a:rPr lang="tr-TR" sz="2200" dirty="0"/>
              <a:t>mümkün </a:t>
            </a:r>
            <a:r>
              <a:rPr lang="tr-TR" sz="2200" dirty="0" smtClean="0"/>
              <a:t>olduğundan kâğıt, </a:t>
            </a:r>
            <a:r>
              <a:rPr lang="tr-TR" sz="2200" dirty="0"/>
              <a:t>deri, </a:t>
            </a:r>
            <a:r>
              <a:rPr lang="tr-TR" sz="2200" dirty="0" smtClean="0"/>
              <a:t>kumaş </a:t>
            </a:r>
            <a:r>
              <a:rPr lang="tr-TR" sz="2200" dirty="0"/>
              <a:t>ve besiyerleri gibi havadan</a:t>
            </a:r>
          </a:p>
          <a:p>
            <a:r>
              <a:rPr lang="tr-TR" sz="2200" dirty="0"/>
              <a:t>kolaylıkla nem kapan maddelerin küflenmesi de kolay olmaktadır.</a:t>
            </a:r>
          </a:p>
        </p:txBody>
      </p:sp>
    </p:spTree>
    <p:extLst>
      <p:ext uri="{BB962C8B-B14F-4D97-AF65-F5344CB8AC3E}">
        <p14:creationId xmlns:p14="http://schemas.microsoft.com/office/powerpoint/2010/main" val="17713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Gıda </a:t>
            </a:r>
            <a:r>
              <a:rPr lang="tr-TR" sz="2000" b="1" dirty="0"/>
              <a:t>Mikrobiyolojisinde Önemli Küf </a:t>
            </a:r>
            <a:r>
              <a:rPr lang="tr-TR" sz="2000" b="1" dirty="0" smtClean="0"/>
              <a:t>Grupları ve Özellikleri</a:t>
            </a:r>
          </a:p>
          <a:p>
            <a:endParaRPr lang="tr-TR" sz="2000" dirty="0"/>
          </a:p>
          <a:p>
            <a:r>
              <a:rPr lang="tr-TR" sz="2000" dirty="0"/>
              <a:t>Küfler farklı </a:t>
            </a:r>
            <a:r>
              <a:rPr lang="tr-TR" sz="2000" dirty="0" err="1"/>
              <a:t>görünüşve</a:t>
            </a:r>
            <a:r>
              <a:rPr lang="tr-TR" sz="2000" dirty="0"/>
              <a:t> özellikte, çok sayıda cins ve tür içeren mikroorganizma grubudur</a:t>
            </a:r>
            <a:r>
              <a:rPr lang="tr-TR" sz="2000" dirty="0" smtClean="0"/>
              <a:t>.</a:t>
            </a:r>
            <a:r>
              <a:rPr lang="tr-TR" sz="2000" dirty="0"/>
              <a:t> </a:t>
            </a:r>
          </a:p>
          <a:p>
            <a:r>
              <a:rPr lang="tr-TR" b="1" dirty="0" err="1"/>
              <a:t>Mycota</a:t>
            </a:r>
            <a:r>
              <a:rPr lang="tr-TR" b="1" dirty="0"/>
              <a:t> (</a:t>
            </a:r>
            <a:r>
              <a:rPr lang="tr-TR" b="1" dirty="0" err="1"/>
              <a:t>Fungi</a:t>
            </a:r>
            <a:r>
              <a:rPr lang="tr-TR" b="1" dirty="0"/>
              <a:t>) bölümünün </a:t>
            </a:r>
            <a:r>
              <a:rPr lang="tr-TR" b="1" dirty="0" smtClean="0"/>
              <a:t>sınıfları aşağıdaki </a:t>
            </a:r>
            <a:r>
              <a:rPr lang="tr-TR" b="1" dirty="0"/>
              <a:t>gibidir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dirty="0"/>
              <a:t>Zygomycetes (sınıf)</a:t>
            </a:r>
          </a:p>
          <a:p>
            <a:r>
              <a:rPr lang="tr-TR" dirty="0" err="1"/>
              <a:t>Mucorales</a:t>
            </a:r>
            <a:r>
              <a:rPr lang="tr-TR" dirty="0"/>
              <a:t> ( takım)</a:t>
            </a:r>
          </a:p>
          <a:p>
            <a:r>
              <a:rPr lang="tr-TR" dirty="0" err="1"/>
              <a:t>Mucaraceae</a:t>
            </a:r>
            <a:r>
              <a:rPr lang="tr-TR" dirty="0"/>
              <a:t> (familya)</a:t>
            </a:r>
          </a:p>
          <a:p>
            <a:r>
              <a:rPr lang="tr-TR" dirty="0" err="1"/>
              <a:t>Mucor</a:t>
            </a:r>
            <a:r>
              <a:rPr lang="tr-TR" dirty="0"/>
              <a:t> (cins)</a:t>
            </a:r>
          </a:p>
          <a:p>
            <a:r>
              <a:rPr lang="tr-TR" dirty="0" err="1"/>
              <a:t>Rhizopus</a:t>
            </a:r>
            <a:r>
              <a:rPr lang="tr-TR" dirty="0"/>
              <a:t> (cins)</a:t>
            </a:r>
          </a:p>
          <a:p>
            <a:r>
              <a:rPr lang="tr-TR" dirty="0"/>
              <a:t>Ascomycetes</a:t>
            </a:r>
          </a:p>
          <a:p>
            <a:r>
              <a:rPr lang="tr-TR" dirty="0" err="1"/>
              <a:t>Euascomycetidae</a:t>
            </a:r>
            <a:endParaRPr lang="tr-TR" dirty="0"/>
          </a:p>
          <a:p>
            <a:r>
              <a:rPr lang="tr-TR" dirty="0" err="1"/>
              <a:t>Plectomycetes</a:t>
            </a:r>
            <a:endParaRPr lang="tr-TR" dirty="0"/>
          </a:p>
          <a:p>
            <a:r>
              <a:rPr lang="tr-TR" dirty="0" err="1"/>
              <a:t>Eurotiaceae</a:t>
            </a:r>
            <a:endParaRPr lang="tr-TR" dirty="0"/>
          </a:p>
          <a:p>
            <a:r>
              <a:rPr lang="tr-TR" dirty="0"/>
              <a:t>Penicillium</a:t>
            </a:r>
          </a:p>
          <a:p>
            <a:r>
              <a:rPr lang="tr-TR" dirty="0"/>
              <a:t>Aspergillus</a:t>
            </a:r>
          </a:p>
          <a:p>
            <a:r>
              <a:rPr lang="tr-TR" dirty="0" err="1"/>
              <a:t>Deuteromycetes</a:t>
            </a:r>
            <a:endParaRPr lang="tr-TR" dirty="0"/>
          </a:p>
          <a:p>
            <a:r>
              <a:rPr lang="tr-TR" dirty="0" err="1"/>
              <a:t>Moniliales</a:t>
            </a:r>
            <a:endParaRPr lang="tr-TR" dirty="0"/>
          </a:p>
          <a:p>
            <a:r>
              <a:rPr lang="tr-TR" dirty="0" err="1"/>
              <a:t>Moniliaceae</a:t>
            </a:r>
            <a:endParaRPr lang="tr-TR" dirty="0"/>
          </a:p>
          <a:p>
            <a:r>
              <a:rPr lang="tr-TR" dirty="0" err="1"/>
              <a:t>Botrytis</a:t>
            </a:r>
            <a:endParaRPr lang="tr-TR" dirty="0"/>
          </a:p>
          <a:p>
            <a:r>
              <a:rPr lang="tr-TR" dirty="0" err="1"/>
              <a:t>Geotricum</a:t>
            </a:r>
            <a:endParaRPr lang="tr-TR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26570" y="116632"/>
            <a:ext cx="662473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b="1" u="sng" dirty="0" smtClean="0"/>
              <a:t>Aspergillus</a:t>
            </a:r>
            <a:r>
              <a:rPr lang="tr-TR" sz="2000" b="1" u="sng" dirty="0"/>
              <a:t>:</a:t>
            </a:r>
            <a:endParaRPr lang="tr-TR" sz="2000" u="sng" dirty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Biraz </a:t>
            </a:r>
            <a:r>
              <a:rPr lang="tr-TR" sz="2000" b="1" dirty="0"/>
              <a:t>nem içermesi durumunda gelişemeyeceği yüzey yoktur</a:t>
            </a:r>
            <a:r>
              <a:rPr lang="tr-TR" sz="2000" dirty="0"/>
              <a:t>. Organik maddeler üzerinde (</a:t>
            </a:r>
            <a:r>
              <a:rPr lang="tr-TR" sz="2000" b="1" dirty="0"/>
              <a:t>deri eşyalar, tekstil ürünleri, kâğıt </a:t>
            </a:r>
            <a:r>
              <a:rPr lang="tr-TR" sz="2000" dirty="0"/>
              <a:t>gibi maddeler üzerinde bile) rahatlıkla gelişir. </a:t>
            </a: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Bu </a:t>
            </a:r>
            <a:r>
              <a:rPr lang="tr-TR" sz="2000" dirty="0"/>
              <a:t>cinsin bazı türleri endüstride </a:t>
            </a:r>
            <a:r>
              <a:rPr lang="tr-TR" sz="2000" b="1" dirty="0"/>
              <a:t>amilaz, </a:t>
            </a:r>
            <a:r>
              <a:rPr lang="tr-TR" sz="2000" b="1" dirty="0" err="1"/>
              <a:t>proteaz</a:t>
            </a:r>
            <a:r>
              <a:rPr lang="tr-TR" sz="2000" b="1" dirty="0"/>
              <a:t> ve lipaz enzimi veya limon asiti (sitrik asit) üretiminde</a:t>
            </a:r>
            <a:r>
              <a:rPr lang="tr-TR" sz="2000" dirty="0"/>
              <a:t> kullanılmaktadır. Örneğin, </a:t>
            </a:r>
            <a:r>
              <a:rPr lang="tr-TR" sz="2000" dirty="0" err="1"/>
              <a:t>A.nijer</a:t>
            </a:r>
            <a:r>
              <a:rPr lang="tr-TR" sz="2000" dirty="0"/>
              <a:t> sitrik asit üretiminde kullanılır.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Birçok </a:t>
            </a:r>
            <a:r>
              <a:rPr lang="tr-TR" sz="2000" dirty="0" err="1"/>
              <a:t>aspergillus</a:t>
            </a:r>
            <a:r>
              <a:rPr lang="tr-TR" sz="2000" dirty="0"/>
              <a:t> türü örneğin </a:t>
            </a:r>
            <a:r>
              <a:rPr lang="tr-TR" sz="2000" dirty="0" err="1"/>
              <a:t>A.nijer</a:t>
            </a:r>
            <a:r>
              <a:rPr lang="tr-TR" sz="2000" dirty="0"/>
              <a:t>, </a:t>
            </a:r>
            <a:r>
              <a:rPr lang="tr-TR" sz="2000" dirty="0" err="1"/>
              <a:t>A.flavus</a:t>
            </a:r>
            <a:r>
              <a:rPr lang="tr-TR" sz="2000" dirty="0"/>
              <a:t>, </a:t>
            </a:r>
            <a:r>
              <a:rPr lang="tr-TR" sz="2000" dirty="0" err="1"/>
              <a:t>A.fumigatus</a:t>
            </a:r>
            <a:r>
              <a:rPr lang="tr-TR" sz="2000" dirty="0"/>
              <a:t> </a:t>
            </a:r>
            <a:r>
              <a:rPr lang="tr-TR" sz="2000" b="1" dirty="0"/>
              <a:t>bitki, insan ve hayvanlarda hastalık etmenidir.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türler gıdalarda çok tehlikeli toksinlerin (</a:t>
            </a:r>
            <a:r>
              <a:rPr lang="tr-TR" sz="2000" b="1" dirty="0"/>
              <a:t>mikotoksin</a:t>
            </a:r>
            <a:r>
              <a:rPr lang="tr-TR" sz="2000" dirty="0"/>
              <a:t>) </a:t>
            </a:r>
            <a:r>
              <a:rPr lang="tr-TR" sz="2000" dirty="0" smtClean="0"/>
              <a:t>oluşumunu gerçekleştirilir</a:t>
            </a:r>
            <a:r>
              <a:rPr lang="tr-TR" sz="2000" dirty="0"/>
              <a:t>. </a:t>
            </a:r>
            <a:r>
              <a:rPr lang="tr-TR" sz="2000" dirty="0" err="1"/>
              <a:t>A.flavus</a:t>
            </a:r>
            <a:r>
              <a:rPr lang="tr-TR" sz="2000" dirty="0"/>
              <a:t> </a:t>
            </a:r>
            <a:r>
              <a:rPr lang="tr-TR" sz="2000" dirty="0" err="1"/>
              <a:t>aflotoksin</a:t>
            </a:r>
            <a:r>
              <a:rPr lang="tr-TR" sz="2000" dirty="0"/>
              <a:t> denen bir zehir salgılar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err="1" smtClean="0"/>
              <a:t>Aspergillusların</a:t>
            </a:r>
            <a:r>
              <a:rPr lang="tr-TR" sz="2000" dirty="0" smtClean="0"/>
              <a:t> </a:t>
            </a:r>
            <a:r>
              <a:rPr lang="tr-TR" sz="2000" dirty="0"/>
              <a:t>bazı türleri </a:t>
            </a:r>
            <a:r>
              <a:rPr lang="tr-TR" sz="2000" b="1" dirty="0"/>
              <a:t>yüksek şeker </a:t>
            </a:r>
            <a:r>
              <a:rPr lang="tr-TR" sz="2000" dirty="0"/>
              <a:t>yoğunluğunda üreyebilir. Kek, meyve, et, tahıl gibi küflenmiş ve küf kokulu gıdaların yenmemesi gerekir.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78" y="0"/>
            <a:ext cx="1930722" cy="2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08" y="2708920"/>
            <a:ext cx="19827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53" y="4352925"/>
            <a:ext cx="1938947" cy="14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 smtClean="0"/>
              <a:t>Fusarium: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Pamuk </a:t>
            </a:r>
            <a:r>
              <a:rPr lang="tr-TR" sz="2000" dirty="0"/>
              <a:t>görünümünde sarı, pembe veya mor miseller oluşturur. Kolonileri genellikle </a:t>
            </a:r>
            <a:r>
              <a:rPr lang="tr-TR" sz="2000" b="1" dirty="0"/>
              <a:t>kırmızımsı-</a:t>
            </a:r>
            <a:r>
              <a:rPr lang="tr-TR" sz="2000" b="1" dirty="0" err="1"/>
              <a:t>kahveregmsidir</a:t>
            </a:r>
            <a:r>
              <a:rPr lang="tr-TR" sz="2000" dirty="0"/>
              <a:t>. Bazen beyaz renkte olanları da görülebilir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Birçok </a:t>
            </a:r>
            <a:r>
              <a:rPr lang="tr-TR" sz="2000" b="1" dirty="0"/>
              <a:t>sebze ve meyvelerin </a:t>
            </a:r>
            <a:r>
              <a:rPr lang="tr-TR" sz="2000" dirty="0"/>
              <a:t>bozulmasına neden olur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Gıda </a:t>
            </a:r>
            <a:r>
              <a:rPr lang="tr-TR" sz="2000" b="1" dirty="0"/>
              <a:t>ve yemlerde </a:t>
            </a:r>
            <a:r>
              <a:rPr lang="tr-TR" sz="2000" dirty="0"/>
              <a:t>özellikle tahıl ve mısırda, atık sularda görülür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Mikotoksin </a:t>
            </a:r>
            <a:r>
              <a:rPr lang="tr-TR" sz="2000" b="1" dirty="0"/>
              <a:t>oluşturarak hayvanlara </a:t>
            </a:r>
            <a:r>
              <a:rPr lang="tr-TR" sz="2000" dirty="0"/>
              <a:t>zarar verebilir.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25698" cy="17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66" y="3861049"/>
            <a:ext cx="2854634" cy="183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/>
              <a:t>Mucor</a:t>
            </a:r>
            <a:r>
              <a:rPr lang="tr-TR" sz="2000" b="1" dirty="0" smtClean="0"/>
              <a:t>: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Evlerde </a:t>
            </a:r>
            <a:r>
              <a:rPr lang="tr-TR" sz="2000" b="1" dirty="0"/>
              <a:t>açıkta kalan gıdalar da dâhil, hemen her yerde karşılaştığımız küf cinsidir. </a:t>
            </a:r>
            <a:r>
              <a:rPr lang="tr-TR" sz="2000" dirty="0"/>
              <a:t>Geliştikleri yerlerde </a:t>
            </a:r>
            <a:r>
              <a:rPr lang="tr-TR" sz="2000" b="1" dirty="0"/>
              <a:t>gri veya sarı-kahverengi </a:t>
            </a:r>
            <a:r>
              <a:rPr lang="tr-TR" sz="2000" dirty="0"/>
              <a:t>renk alırlar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gıdaların bozulmasına neden olur (sebze, meyve ve fermente gıdalar</a:t>
            </a:r>
            <a:r>
              <a:rPr lang="tr-TR" sz="2000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gıdaların, örneğin </a:t>
            </a:r>
            <a:r>
              <a:rPr lang="tr-TR" sz="2000" b="1" dirty="0"/>
              <a:t>peynir teknolojisinde </a:t>
            </a:r>
            <a:r>
              <a:rPr lang="tr-TR" sz="2000" dirty="0"/>
              <a:t>kullanılan “</a:t>
            </a:r>
            <a:r>
              <a:rPr lang="tr-TR" sz="2000" b="1" dirty="0" err="1"/>
              <a:t>rennin</a:t>
            </a:r>
            <a:r>
              <a:rPr lang="tr-TR" sz="2000" dirty="0" err="1"/>
              <a:t>”in</a:t>
            </a:r>
            <a:r>
              <a:rPr lang="tr-TR" sz="2000" dirty="0"/>
              <a:t> teknik olarak üretilmesinde yararlanılır.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8"/>
          <a:stretch/>
        </p:blipFill>
        <p:spPr bwMode="auto">
          <a:xfrm>
            <a:off x="5868144" y="3573016"/>
            <a:ext cx="2189832" cy="30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" y="3608729"/>
            <a:ext cx="2020119" cy="14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03617"/>
            <a:ext cx="2476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669674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 smtClean="0"/>
              <a:t>Penicillium</a:t>
            </a:r>
            <a:r>
              <a:rPr lang="tr-TR" sz="2000" b="1" u="sng" dirty="0"/>
              <a:t>:</a:t>
            </a:r>
            <a:endParaRPr lang="tr-TR" sz="20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Sporları </a:t>
            </a:r>
            <a:r>
              <a:rPr lang="tr-TR" sz="2000" dirty="0"/>
              <a:t>fırça veya süpürge gibi görünür. Sporları (</a:t>
            </a:r>
            <a:r>
              <a:rPr lang="tr-TR" sz="2000" dirty="0" err="1"/>
              <a:t>konidi</a:t>
            </a:r>
            <a:r>
              <a:rPr lang="tr-TR" sz="2000" dirty="0"/>
              <a:t>) yuvarlaktır ve </a:t>
            </a:r>
            <a:r>
              <a:rPr lang="tr-TR" sz="2000" dirty="0" err="1"/>
              <a:t>konidi</a:t>
            </a:r>
            <a:r>
              <a:rPr lang="tr-TR" sz="2000" dirty="0"/>
              <a:t> rengi </a:t>
            </a:r>
            <a:r>
              <a:rPr lang="tr-TR" sz="2000" b="1" dirty="0"/>
              <a:t>çoğunlukla yeşil </a:t>
            </a:r>
            <a:r>
              <a:rPr lang="tr-TR" sz="2000" dirty="0"/>
              <a:t>olmakla birlikte mavi-yeşil, gri-yeşil, turuncu-kahve, hatta sarı renklerde spor oluşturur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err="1" smtClean="0"/>
              <a:t>Penicilliumlar</a:t>
            </a:r>
            <a:r>
              <a:rPr lang="tr-TR" sz="2000" dirty="0"/>
              <a:t>, </a:t>
            </a:r>
            <a:r>
              <a:rPr lang="tr-TR" sz="2000" b="1" dirty="0"/>
              <a:t>hemen her yerde bulunur ve kolayca üreyip çevreye </a:t>
            </a:r>
            <a:r>
              <a:rPr lang="tr-TR" sz="2000" dirty="0"/>
              <a:t>yayılır. Bu cinse ait birçok tür gıdaların bozulmasında rol oynar. </a:t>
            </a:r>
            <a:r>
              <a:rPr lang="tr-TR" sz="2000" b="1" dirty="0"/>
              <a:t>Meyvelerde kolay gelişir ve </a:t>
            </a:r>
            <a:r>
              <a:rPr lang="tr-TR" sz="2000" dirty="0"/>
              <a:t>bozulmaya neden olur. </a:t>
            </a:r>
            <a:r>
              <a:rPr lang="tr-TR" sz="2000" dirty="0" err="1" smtClean="0"/>
              <a:t>P.expansum,P.digitatum</a:t>
            </a:r>
            <a:r>
              <a:rPr lang="tr-TR" sz="2000" dirty="0" smtClean="0"/>
              <a:t> gibi.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err="1" smtClean="0"/>
              <a:t>P.camembertii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P.roquefortii</a:t>
            </a:r>
            <a:r>
              <a:rPr lang="tr-TR" sz="2000" b="1" dirty="0" smtClean="0"/>
              <a:t> </a:t>
            </a:r>
            <a:r>
              <a:rPr lang="tr-TR" sz="2000" dirty="0" err="1" smtClean="0"/>
              <a:t>karekteristik</a:t>
            </a:r>
            <a:r>
              <a:rPr lang="tr-TR" sz="2000" dirty="0" smtClean="0"/>
              <a:t> görünüş ve tipik aromaya sahip olduklarından peynir üretiminde </a:t>
            </a:r>
            <a:r>
              <a:rPr lang="tr-TR" sz="2000" b="1" dirty="0" smtClean="0"/>
              <a:t>starter kültür </a:t>
            </a:r>
            <a:r>
              <a:rPr lang="tr-TR" sz="2000" dirty="0" smtClean="0"/>
              <a:t>olarak kullanılır.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err="1" smtClean="0"/>
              <a:t>P.chrysogenum</a:t>
            </a:r>
            <a:r>
              <a:rPr lang="tr-TR" sz="2000" dirty="0" smtClean="0"/>
              <a:t> </a:t>
            </a:r>
            <a:r>
              <a:rPr lang="tr-TR" sz="2000" dirty="0"/>
              <a:t>çok yaygın kullanımı olan </a:t>
            </a:r>
            <a:r>
              <a:rPr lang="tr-TR" sz="2000" b="1" dirty="0"/>
              <a:t>antibiyotik (penisilin</a:t>
            </a:r>
            <a:r>
              <a:rPr lang="tr-TR" sz="2000" dirty="0"/>
              <a:t>) üretiminde kullanılır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türleri gıda ve gıda ham maddelerinde yaygın bulaşmaya ve </a:t>
            </a:r>
            <a:r>
              <a:rPr lang="tr-TR" sz="2000" b="1" dirty="0"/>
              <a:t>mikotoksin </a:t>
            </a:r>
            <a:r>
              <a:rPr lang="tr-TR" sz="2000" dirty="0"/>
              <a:t>oluşumuna neden olur. P. expansum ve </a:t>
            </a:r>
            <a:r>
              <a:rPr lang="tr-TR" sz="2000" dirty="0" err="1"/>
              <a:t>P.patulinum</a:t>
            </a:r>
            <a:r>
              <a:rPr lang="tr-TR" sz="2000" dirty="0"/>
              <a:t> gibi.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2" y="1"/>
            <a:ext cx="2060847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B-MAYALAR</a:t>
            </a:r>
            <a:endParaRPr lang="tr-TR" sz="2000" dirty="0"/>
          </a:p>
          <a:p>
            <a:r>
              <a:rPr lang="tr-TR" sz="2000" b="1" dirty="0"/>
              <a:t> </a:t>
            </a:r>
            <a:endParaRPr lang="tr-TR" sz="2000" b="1" dirty="0" smtClean="0"/>
          </a:p>
          <a:p>
            <a:endParaRPr lang="tr-TR" sz="2000" dirty="0"/>
          </a:p>
          <a:p>
            <a:r>
              <a:rPr lang="tr-TR" sz="2000" b="1" dirty="0"/>
              <a:t>Genel </a:t>
            </a:r>
            <a:r>
              <a:rPr lang="tr-TR" sz="2000" b="1" dirty="0" smtClean="0"/>
              <a:t>özellikleri</a:t>
            </a:r>
          </a:p>
          <a:p>
            <a:endParaRPr lang="tr-T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Fungusların </a:t>
            </a:r>
            <a:r>
              <a:rPr lang="tr-TR" sz="2000" dirty="0"/>
              <a:t>diğer üyesi küfler gibi </a:t>
            </a:r>
            <a:r>
              <a:rPr lang="tr-TR" sz="2000" b="1" dirty="0"/>
              <a:t>misel oluşturmazlar</a:t>
            </a:r>
            <a:r>
              <a:rPr lang="tr-TR" sz="2000" dirty="0" smtClean="0"/>
              <a:t>. </a:t>
            </a: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Bakteriler </a:t>
            </a:r>
            <a:r>
              <a:rPr lang="tr-TR" sz="2000" dirty="0"/>
              <a:t>ve küfler gibi </a:t>
            </a:r>
            <a:r>
              <a:rPr lang="tr-TR" sz="2000" b="1" dirty="0"/>
              <a:t>toksin oluşturmazlar</a:t>
            </a:r>
            <a:r>
              <a:rPr lang="tr-TR" sz="20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mayalar, insanlarda </a:t>
            </a:r>
            <a:r>
              <a:rPr lang="tr-TR" sz="2000" b="1" dirty="0"/>
              <a:t>enfeksiyona yol açar </a:t>
            </a:r>
            <a:r>
              <a:rPr lang="tr-TR" sz="2000" dirty="0"/>
              <a:t>(Candida </a:t>
            </a:r>
            <a:r>
              <a:rPr lang="tr-TR" sz="2000" dirty="0" err="1"/>
              <a:t>albicans</a:t>
            </a:r>
            <a:r>
              <a:rPr lang="tr-TR" sz="2000" dirty="0"/>
              <a:t> gibi).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Mayalar </a:t>
            </a:r>
            <a:r>
              <a:rPr lang="tr-TR" sz="2000" b="1" dirty="0"/>
              <a:t>meyve suları, reçeller, et gibi </a:t>
            </a:r>
            <a:r>
              <a:rPr lang="tr-TR" sz="2000" dirty="0"/>
              <a:t>bazı gıda gruplarında bozulmalara neden </a:t>
            </a:r>
            <a:r>
              <a:rPr lang="tr-TR" sz="2000" dirty="0" smtClean="0"/>
              <a:t>olabilirler</a:t>
            </a:r>
            <a:r>
              <a:rPr lang="tr-TR" sz="20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Mayaların </a:t>
            </a:r>
            <a:r>
              <a:rPr lang="tr-TR" sz="2000" dirty="0"/>
              <a:t>ekonomik yönden önemi, </a:t>
            </a:r>
            <a:r>
              <a:rPr lang="tr-TR" sz="2000" b="1" dirty="0" smtClean="0"/>
              <a:t>karbonhidratlı </a:t>
            </a:r>
            <a:r>
              <a:rPr lang="tr-TR" sz="2000" b="1" dirty="0"/>
              <a:t>gıdaları parçalayarak alkol ve karbondioksit </a:t>
            </a:r>
            <a:r>
              <a:rPr lang="tr-TR" sz="2000" dirty="0"/>
              <a:t>oluşturmalarından ileri gelmektedir. Örneğin; bazı türleri ekmek kabartmak, alkollü içki fermantasyonunda kullanılır.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En </a:t>
            </a:r>
            <a:r>
              <a:rPr lang="tr-TR" sz="2000" dirty="0"/>
              <a:t>çok bilinen ve kullanılan maya olan </a:t>
            </a:r>
            <a:r>
              <a:rPr lang="tr-TR" sz="2000" b="1" dirty="0"/>
              <a:t>Saccharomyces cerevisiae</a:t>
            </a:r>
            <a:r>
              <a:rPr lang="tr-TR" sz="2000" dirty="0"/>
              <a:t>, binlerce yıl önce şarap, bira ve ekmek yapımı için evcilleştirilmiştir.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Mayalara </a:t>
            </a:r>
            <a:r>
              <a:rPr lang="tr-TR" sz="2000" dirty="0"/>
              <a:t>daha çok şeker içeren ortamlarda, çiçek bal özlerinde veya meyvelerin yüzeyinde rastlanır.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 dirty="0"/>
          </a:p>
        </p:txBody>
      </p:sp>
      <p:pic>
        <p:nvPicPr>
          <p:cNvPr id="5" name="Resim 4" descr="http://www.astimalerji.org/images/resimler/kuf_mantarlari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162"/>
            <a:ext cx="2520280" cy="2103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Ökaryotik</a:t>
            </a:r>
            <a:r>
              <a:rPr lang="tr-TR" sz="2000" dirty="0"/>
              <a:t> olan mayalar gerçek bir çekirdeğe sahiptir. Maya hücresi dıştan içe doğru; hücre zarı, sitoplazma zarı, </a:t>
            </a:r>
            <a:r>
              <a:rPr lang="tr-TR" sz="2000" dirty="0" err="1"/>
              <a:t>stoplazma</a:t>
            </a:r>
            <a:r>
              <a:rPr lang="tr-TR" sz="2000" dirty="0"/>
              <a:t> ve çekirdekten oluşan bir oluşuma sahiptir.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194430"/>
            <a:ext cx="5688632" cy="51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Hücre yapısı dıştan içe doğru; hücre duvarı, sitoplazma zarı, sitoplazma ve çekirdekten oluşur. 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Hücre </a:t>
            </a:r>
            <a:r>
              <a:rPr lang="tr-TR" sz="2000" dirty="0"/>
              <a:t>bölümleri ve yapısı mayalara benzese de küflerin hücre duvarı, </a:t>
            </a:r>
            <a:r>
              <a:rPr lang="tr-TR" sz="2000" dirty="0" err="1"/>
              <a:t>kitinsi</a:t>
            </a:r>
            <a:r>
              <a:rPr lang="tr-TR" sz="2000" dirty="0"/>
              <a:t> yani sert bir yapı gösterir. </a:t>
            </a: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Hücreler </a:t>
            </a:r>
            <a:r>
              <a:rPr lang="tr-TR" sz="2000" dirty="0"/>
              <a:t>çok çekirdeklidir. </a:t>
            </a: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Diğer </a:t>
            </a:r>
            <a:r>
              <a:rPr lang="tr-TR" sz="2000" dirty="0"/>
              <a:t>hücre içi </a:t>
            </a:r>
            <a:r>
              <a:rPr lang="tr-TR" sz="2000" dirty="0" err="1"/>
              <a:t>organellerin</a:t>
            </a:r>
            <a:r>
              <a:rPr lang="tr-TR" sz="2000" dirty="0"/>
              <a:t> yapı, sayı ve görevleri mayalara benzer.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744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Mayaların Mikroskopta </a:t>
            </a:r>
            <a:r>
              <a:rPr lang="tr-TR" sz="2000" b="1" dirty="0" smtClean="0"/>
              <a:t>Görünüşleri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Mayalar </a:t>
            </a:r>
            <a:r>
              <a:rPr lang="tr-TR" sz="2000" dirty="0"/>
              <a:t>tek hücrelidirler ve genellikle </a:t>
            </a:r>
            <a:r>
              <a:rPr lang="tr-TR" sz="2000" b="1" dirty="0"/>
              <a:t>yuvarlak, oval veya silindirik </a:t>
            </a:r>
            <a:r>
              <a:rPr lang="tr-TR" sz="2000" dirty="0"/>
              <a:t>bir hücre morfolojisine sahiptirler. Bir kısım maya ise </a:t>
            </a:r>
            <a:r>
              <a:rPr lang="tr-TR" sz="2000" b="1" dirty="0"/>
              <a:t>limon yada şişe </a:t>
            </a:r>
            <a:r>
              <a:rPr lang="tr-TR" sz="2000" dirty="0"/>
              <a:t>şekillidirler. </a:t>
            </a: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 </a:t>
            </a:r>
            <a:r>
              <a:rPr lang="tr-TR" sz="2000" dirty="0"/>
              <a:t>hücreleri, bakteri hücrelerinden 2-10 kat daha büyüktürler. </a:t>
            </a:r>
            <a:endParaRPr lang="tr-TR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Mayaların </a:t>
            </a:r>
            <a:r>
              <a:rPr lang="tr-TR" sz="2000" dirty="0"/>
              <a:t>hücre büyüklükleri, cins, tür, </a:t>
            </a:r>
            <a:r>
              <a:rPr lang="tr-TR" sz="2000" dirty="0" smtClean="0"/>
              <a:t>yaş ve </a:t>
            </a:r>
            <a:r>
              <a:rPr lang="tr-TR" sz="2000" dirty="0"/>
              <a:t>gelişme ortamına göre farklılıklar gösterir. Bununla birlikte ortalama büyüklükleri 8 x 10μ’dur.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2872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Mayalarda </a:t>
            </a:r>
            <a:r>
              <a:rPr lang="tr-TR" sz="2000" b="1" dirty="0" smtClean="0"/>
              <a:t>İsimlendirme</a:t>
            </a:r>
          </a:p>
          <a:p>
            <a:endParaRPr lang="tr-TR" sz="2000" dirty="0"/>
          </a:p>
          <a:p>
            <a:r>
              <a:rPr lang="tr-TR" sz="2000" dirty="0"/>
              <a:t>Mayaların isimlendirilmesinde her organizma iki isimle tanımlanır. Cins ismi büyük harfle yazılır, tür ismi küçük harfle yazılır.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b="1" dirty="0"/>
              <a:t>Örnek</a:t>
            </a:r>
            <a:r>
              <a:rPr lang="tr-TR" sz="2000" b="1" dirty="0" smtClean="0"/>
              <a:t>:</a:t>
            </a:r>
          </a:p>
          <a:p>
            <a:endParaRPr lang="tr-TR" sz="2000" dirty="0"/>
          </a:p>
          <a:p>
            <a:r>
              <a:rPr lang="tr-TR" sz="2000" i="1" dirty="0" smtClean="0"/>
              <a:t>Saccharomyces </a:t>
            </a:r>
            <a:r>
              <a:rPr lang="tr-TR" sz="2000" i="1" dirty="0"/>
              <a:t>cerevisiae,</a:t>
            </a:r>
          </a:p>
          <a:p>
            <a:r>
              <a:rPr lang="tr-TR" sz="2000" i="1" dirty="0" smtClean="0"/>
              <a:t>Candida </a:t>
            </a:r>
            <a:r>
              <a:rPr lang="tr-TR" sz="2000" i="1" dirty="0" err="1"/>
              <a:t>lipolytica</a:t>
            </a:r>
            <a:endParaRPr lang="tr-TR" sz="2000" i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Mayaların Gelişimine Etki Eden Faktörler</a:t>
            </a:r>
            <a:endParaRPr lang="tr-TR" sz="2000" dirty="0"/>
          </a:p>
          <a:p>
            <a:r>
              <a:rPr lang="tr-TR" sz="2000" b="1" dirty="0"/>
              <a:t> </a:t>
            </a:r>
            <a:endParaRPr lang="tr-TR" sz="2000" dirty="0"/>
          </a:p>
          <a:p>
            <a:r>
              <a:rPr lang="tr-TR" sz="2000" dirty="0"/>
              <a:t>Bakteriler için verilen gelişme </a:t>
            </a:r>
            <a:r>
              <a:rPr lang="tr-TR" sz="2000" dirty="0" smtClean="0"/>
              <a:t>koşulları mayalar </a:t>
            </a:r>
            <a:r>
              <a:rPr lang="tr-TR" sz="2000" dirty="0"/>
              <a:t>için de geçerlidir. Bunlar su, hava (oksijen), pH, sıcaklık, besi yerinin ozmotik basıncı, ışık ve metabolizma ürünlerinin etkisi olarak incelenir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lvl="0"/>
            <a:r>
              <a:rPr lang="tr-TR" sz="2000" b="1" dirty="0" smtClean="0"/>
              <a:t>1 Su</a:t>
            </a:r>
            <a:endParaRPr lang="tr-TR" sz="2000" dirty="0"/>
          </a:p>
          <a:p>
            <a:r>
              <a:rPr lang="tr-TR" sz="2000" dirty="0"/>
              <a:t>Diğer tüm koşullar uygun olsa bile mayaların normal çoğalıp, faaliyetlerini sürdürebilmeleri için ortamda yeterli suyun bulunması gerekir. Mayaların gelişmesi için </a:t>
            </a:r>
            <a:r>
              <a:rPr lang="tr-TR" sz="2000" b="1" dirty="0"/>
              <a:t>% 35 – 40 oranında su </a:t>
            </a:r>
            <a:r>
              <a:rPr lang="tr-TR" sz="2000" dirty="0"/>
              <a:t>bulunan ortamlar yeterlidir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lvl="0"/>
            <a:r>
              <a:rPr lang="tr-TR" sz="2000" b="1" dirty="0" smtClean="0"/>
              <a:t>2 Hava </a:t>
            </a:r>
            <a:r>
              <a:rPr lang="tr-TR" sz="2000" b="1" dirty="0"/>
              <a:t>veya </a:t>
            </a:r>
            <a:r>
              <a:rPr lang="tr-TR" sz="2000" b="1" dirty="0" smtClean="0"/>
              <a:t>oksijen</a:t>
            </a:r>
            <a:endParaRPr lang="tr-TR" sz="2000" dirty="0"/>
          </a:p>
          <a:p>
            <a:r>
              <a:rPr lang="tr-TR" sz="2000" dirty="0"/>
              <a:t>Mayalar </a:t>
            </a:r>
            <a:r>
              <a:rPr lang="tr-TR" sz="2000" b="1" dirty="0"/>
              <a:t>hem hava varlığında, hem de havasız ortamda </a:t>
            </a:r>
            <a:r>
              <a:rPr lang="tr-TR" sz="2000" dirty="0"/>
              <a:t>faaliyetlerini sürdürür. Hava varlığında gerekli enerjilerini solunumla sağlarken, havasız ortamda fermantasyonla bunu gerçekleştirirler.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b="1" dirty="0" smtClean="0"/>
              <a:t>Ortamın </a:t>
            </a:r>
            <a:r>
              <a:rPr lang="tr-TR" sz="2000" b="1" dirty="0"/>
              <a:t>hava miktarını ayarlayarak </a:t>
            </a:r>
            <a:r>
              <a:rPr lang="tr-TR" sz="2000" dirty="0"/>
              <a:t>bu mayaları </a:t>
            </a:r>
            <a:r>
              <a:rPr lang="tr-TR" sz="2000" b="1" dirty="0"/>
              <a:t>solunuma veya fermantasyona </a:t>
            </a:r>
            <a:r>
              <a:rPr lang="tr-TR" sz="2000" dirty="0"/>
              <a:t>yönlendirmek mümkündür. Endüstride maya elde edilmesi oksijenli ortamda sağlanırken, şarap ve biracılıkta alkol üretimi oksijensiz ortamda sağlanır.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3 pH</a:t>
            </a:r>
            <a:endParaRPr lang="tr-TR" sz="2000" dirty="0"/>
          </a:p>
          <a:p>
            <a:r>
              <a:rPr lang="tr-TR" sz="2000" dirty="0"/>
              <a:t>Mayalar genelde </a:t>
            </a:r>
            <a:r>
              <a:rPr lang="tr-TR" sz="2000" b="1" dirty="0"/>
              <a:t>zayıf asit </a:t>
            </a:r>
            <a:r>
              <a:rPr lang="tr-TR" sz="2000" dirty="0"/>
              <a:t>ortamlarda en iyi gelişme ve faaliyet yeteneğine sahiptir. Değişik mayaların en iyi gelişme </a:t>
            </a:r>
            <a:r>
              <a:rPr lang="tr-TR" sz="2000" dirty="0" err="1"/>
              <a:t>pH’ları</a:t>
            </a:r>
            <a:r>
              <a:rPr lang="tr-TR" sz="2000" dirty="0"/>
              <a:t> </a:t>
            </a:r>
            <a:r>
              <a:rPr lang="tr-TR" sz="2000" dirty="0" smtClean="0"/>
              <a:t>aşağıda </a:t>
            </a:r>
            <a:r>
              <a:rPr lang="tr-TR" sz="2000" dirty="0"/>
              <a:t>verilmiştir.</a:t>
            </a:r>
          </a:p>
          <a:p>
            <a:r>
              <a:rPr lang="tr-TR" sz="2000" dirty="0"/>
              <a:t> 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pPr lvl="0"/>
            <a:r>
              <a:rPr lang="tr-TR" sz="2000" b="1" dirty="0" smtClean="0"/>
              <a:t>4 Sıcaklık</a:t>
            </a:r>
            <a:endParaRPr lang="tr-TR" sz="2000" dirty="0"/>
          </a:p>
          <a:p>
            <a:r>
              <a:rPr lang="tr-TR" sz="2000" dirty="0"/>
              <a:t>Mayalar genel olarak </a:t>
            </a:r>
            <a:r>
              <a:rPr lang="tr-TR" sz="2000" b="1" dirty="0"/>
              <a:t>gelişmeleri ve çoğalmaları 0-45 </a:t>
            </a:r>
            <a:r>
              <a:rPr lang="tr-TR" sz="2000" b="1" dirty="0" err="1"/>
              <a:t>oC’ler</a:t>
            </a:r>
            <a:r>
              <a:rPr lang="tr-TR" sz="2000" b="1" dirty="0"/>
              <a:t> </a:t>
            </a:r>
            <a:r>
              <a:rPr lang="tr-TR" sz="2000" dirty="0"/>
              <a:t>arasında olmaktadır. Mayaların optimum gelişme sıcaklıkları ise </a:t>
            </a:r>
            <a:r>
              <a:rPr lang="tr-TR" sz="2000" b="1" dirty="0"/>
              <a:t>20-30 oC </a:t>
            </a:r>
            <a:r>
              <a:rPr lang="tr-TR" sz="2000" dirty="0"/>
              <a:t>arasındadır.</a:t>
            </a:r>
          </a:p>
          <a:p>
            <a:r>
              <a:rPr lang="tr-TR" sz="2000" dirty="0" smtClean="0"/>
              <a:t>Mayalar </a:t>
            </a:r>
            <a:r>
              <a:rPr lang="tr-TR" sz="2000" dirty="0"/>
              <a:t>için ortam sıcaklığı, üretilmesi düşünülen ürünün çeşidine göre ayarlanarak en iyi ve hızlı faaliyet sıcaklığı yerine, daha kaliteli ürünün elde edildiği sıcaklıkta çalışması sağlanır.</a:t>
            </a:r>
          </a:p>
          <a:p>
            <a:r>
              <a:rPr lang="tr-TR" sz="20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40768"/>
            <a:ext cx="53285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4861897"/>
            <a:ext cx="4032448" cy="1677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5 Ozmotik </a:t>
            </a:r>
            <a:r>
              <a:rPr lang="tr-TR" sz="2000" b="1" dirty="0"/>
              <a:t>basınç</a:t>
            </a:r>
            <a:endParaRPr lang="tr-TR" sz="2000" dirty="0"/>
          </a:p>
          <a:p>
            <a:r>
              <a:rPr lang="tr-TR" sz="2000" dirty="0"/>
              <a:t>Mayaların bir ortamda çoğalmasında ve metabolik etkinliklerinde, ortamda çözünen madde konsantrasyonu önemli etki gösterir. Mayalar diğer mikroorganizmalara göre </a:t>
            </a:r>
            <a:r>
              <a:rPr lang="tr-TR" sz="2000" b="1" dirty="0"/>
              <a:t>yüksek şeker ve tuz konsantrasyonuna </a:t>
            </a:r>
            <a:r>
              <a:rPr lang="tr-TR" sz="2000" dirty="0"/>
              <a:t>daha fazla uyum yeteneğine sahiptir.</a:t>
            </a:r>
          </a:p>
          <a:p>
            <a:r>
              <a:rPr lang="tr-TR" sz="2000" dirty="0"/>
              <a:t> </a:t>
            </a:r>
          </a:p>
          <a:p>
            <a:pPr lvl="0"/>
            <a:r>
              <a:rPr lang="tr-TR" sz="2000" b="1" dirty="0" smtClean="0"/>
              <a:t>6 Metabolik </a:t>
            </a:r>
            <a:r>
              <a:rPr lang="tr-TR" sz="2000" b="1" dirty="0"/>
              <a:t>ürünler</a:t>
            </a:r>
            <a:endParaRPr lang="tr-TR" sz="2000" dirty="0"/>
          </a:p>
          <a:p>
            <a:r>
              <a:rPr lang="tr-TR" sz="2000" dirty="0"/>
              <a:t>Maya denince önemli bir başka konu </a:t>
            </a:r>
            <a:r>
              <a:rPr lang="tr-TR" sz="2000" b="1" dirty="0"/>
              <a:t>etil alkol </a:t>
            </a:r>
            <a:r>
              <a:rPr lang="tr-TR" sz="2000" dirty="0"/>
              <a:t>fermantasyonudur. Alkolün mayalara hem çoğalma yönünden hem de fermantasyon yönünden etkileri vardır. Normal koşullarda </a:t>
            </a:r>
            <a:r>
              <a:rPr lang="tr-TR" sz="2000" b="1" dirty="0"/>
              <a:t>% 18-20’lerde </a:t>
            </a:r>
            <a:r>
              <a:rPr lang="tr-TR" sz="2000" dirty="0"/>
              <a:t>alkol fermantasyonunu sürdürebilen maya, 36º C da % 5’lik alkol konsantrasyonunda fermantasyonu kesmek zorunda kalır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/>
              <a:t>Diğer metabolizma ürünü de </a:t>
            </a:r>
            <a:r>
              <a:rPr lang="tr-TR" sz="2000" b="1" dirty="0"/>
              <a:t>CO2</a:t>
            </a:r>
            <a:r>
              <a:rPr lang="tr-TR" sz="2000" dirty="0"/>
              <a:t>’tir. Karbondioksit gelişmeyi durdurucu etkiye sahiptir. Fermantasyonda CO2 basıncı arttıkça fermantasyon gücü de artar, basınç en yüksek değere ulaşınca yavaşlamaya başlar ve zayıf fermantasyon devam eder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lvl="0"/>
            <a:r>
              <a:rPr lang="tr-TR" sz="2000" b="1" dirty="0" smtClean="0"/>
              <a:t>7 Işık</a:t>
            </a:r>
            <a:endParaRPr lang="tr-TR" sz="2000" dirty="0"/>
          </a:p>
          <a:p>
            <a:r>
              <a:rPr lang="tr-TR" sz="2000" dirty="0"/>
              <a:t>Doğrudan güneş ışığı maya gelişimini engeller</a:t>
            </a:r>
            <a:r>
              <a:rPr lang="tr-TR" sz="2000" dirty="0" smtClean="0"/>
              <a:t>. Yapılan </a:t>
            </a:r>
            <a:r>
              <a:rPr lang="tr-TR" sz="2000" dirty="0"/>
              <a:t>araştırmalar, </a:t>
            </a:r>
            <a:r>
              <a:rPr lang="tr-TR" sz="2000" dirty="0" err="1"/>
              <a:t>ultraviole</a:t>
            </a:r>
            <a:r>
              <a:rPr lang="tr-TR" sz="2000" dirty="0"/>
              <a:t> ışıkta 10 saniye kalan mayaların yaşamını yitirdiği gözlenmiştir. Işık, mayaların spor oluşumu üzerine de etkilidir.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Mayalarda Çoğalma</a:t>
            </a:r>
            <a:endParaRPr lang="tr-TR" sz="2000" dirty="0"/>
          </a:p>
          <a:p>
            <a:r>
              <a:rPr lang="tr-TR" sz="2000" b="1" dirty="0"/>
              <a:t> </a:t>
            </a: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94" y="1124744"/>
            <a:ext cx="669674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08720"/>
            <a:ext cx="878497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1- Eşeyli </a:t>
            </a:r>
            <a:r>
              <a:rPr lang="tr-TR" sz="2000" b="1" dirty="0"/>
              <a:t>çoğalma</a:t>
            </a:r>
            <a:endParaRPr lang="tr-TR" sz="2000" dirty="0"/>
          </a:p>
          <a:p>
            <a:endParaRPr lang="tr-TR" sz="2000" b="1" dirty="0" smtClean="0"/>
          </a:p>
          <a:p>
            <a:r>
              <a:rPr lang="tr-TR" sz="2000" dirty="0" err="1"/>
              <a:t>Eseyli</a:t>
            </a:r>
            <a:r>
              <a:rPr lang="tr-TR" sz="2000" dirty="0"/>
              <a:t> </a:t>
            </a:r>
            <a:r>
              <a:rPr lang="tr-TR" sz="2000" dirty="0" err="1"/>
              <a:t>çogalmaya</a:t>
            </a:r>
            <a:r>
              <a:rPr lang="tr-TR" sz="2000" dirty="0"/>
              <a:t> “</a:t>
            </a:r>
            <a:r>
              <a:rPr lang="tr-TR" sz="2000" dirty="0" err="1"/>
              <a:t>kopulasyon</a:t>
            </a:r>
            <a:r>
              <a:rPr lang="tr-TR" sz="2000" dirty="0"/>
              <a:t> ile </a:t>
            </a:r>
            <a:r>
              <a:rPr lang="tr-TR" sz="2000" dirty="0" err="1"/>
              <a:t>çogalma</a:t>
            </a:r>
            <a:r>
              <a:rPr lang="tr-TR" sz="2000" dirty="0"/>
              <a:t>” adı da verilir</a:t>
            </a:r>
            <a:r>
              <a:rPr lang="tr-TR" sz="2000" dirty="0" smtClean="0"/>
              <a:t>.</a:t>
            </a:r>
          </a:p>
          <a:p>
            <a:endParaRPr lang="tr-TR" sz="2000" b="1" dirty="0"/>
          </a:p>
          <a:p>
            <a:r>
              <a:rPr lang="tr-TR" sz="2000" b="1" dirty="0" smtClean="0"/>
              <a:t>İki </a:t>
            </a:r>
            <a:r>
              <a:rPr lang="tr-TR" sz="2000" b="1" dirty="0"/>
              <a:t>hücrenin yan yana gelerek </a:t>
            </a:r>
            <a:r>
              <a:rPr lang="tr-TR" sz="2000" dirty="0"/>
              <a:t>birleşmesi sonucunda bu iki hücre arasındaki duvar eriyerek bir kanal meydana gelir. </a:t>
            </a:r>
            <a:r>
              <a:rPr lang="tr-TR" sz="2000" dirty="0" smtClean="0"/>
              <a:t>Bu şekildeki </a:t>
            </a:r>
            <a:r>
              <a:rPr lang="tr-TR" sz="2000" dirty="0"/>
              <a:t>iki hücreye </a:t>
            </a:r>
            <a:r>
              <a:rPr lang="tr-TR" sz="2000" b="1" dirty="0"/>
              <a:t>GAMET</a:t>
            </a:r>
            <a:r>
              <a:rPr lang="tr-TR" sz="2000" dirty="0"/>
              <a:t> adı verilmektedir.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Gamet </a:t>
            </a:r>
            <a:r>
              <a:rPr lang="tr-TR" sz="2000" dirty="0"/>
              <a:t>sonradan askus </a:t>
            </a:r>
            <a:r>
              <a:rPr lang="tr-TR" sz="2000" dirty="0" smtClean="0"/>
              <a:t>haline gelerek </a:t>
            </a:r>
            <a:r>
              <a:rPr lang="tr-TR" sz="2000" dirty="0"/>
              <a:t>askosporlar </a:t>
            </a:r>
            <a:r>
              <a:rPr lang="tr-TR" sz="2000" dirty="0" err="1"/>
              <a:t>olusmakta</a:t>
            </a:r>
            <a:r>
              <a:rPr lang="tr-TR" sz="2000" dirty="0"/>
              <a:t> ve askosporlardan da uygun </a:t>
            </a:r>
            <a:r>
              <a:rPr lang="tr-TR" sz="2000" dirty="0" err="1"/>
              <a:t>kosullarda</a:t>
            </a:r>
            <a:r>
              <a:rPr lang="tr-TR" sz="2000" dirty="0"/>
              <a:t> </a:t>
            </a:r>
            <a:r>
              <a:rPr lang="tr-TR" sz="2000" dirty="0" smtClean="0"/>
              <a:t>tekrar vejetatif </a:t>
            </a:r>
            <a:r>
              <a:rPr lang="tr-TR" sz="2000" dirty="0"/>
              <a:t>hücreler </a:t>
            </a:r>
            <a:r>
              <a:rPr lang="tr-TR" sz="2000" dirty="0" err="1"/>
              <a:t>olusmaktadır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/>
              <a:t>Seksüel </a:t>
            </a:r>
            <a:r>
              <a:rPr lang="tr-TR" sz="2000" dirty="0" err="1"/>
              <a:t>kopulasyon</a:t>
            </a:r>
            <a:r>
              <a:rPr lang="tr-TR" sz="2000" dirty="0"/>
              <a:t> 4 </a:t>
            </a:r>
            <a:r>
              <a:rPr lang="tr-TR" sz="2000" dirty="0" err="1"/>
              <a:t>sekilde</a:t>
            </a:r>
            <a:r>
              <a:rPr lang="tr-TR" sz="2000" dirty="0"/>
              <a:t> meydana gelmektedir:</a:t>
            </a:r>
          </a:p>
          <a:p>
            <a:r>
              <a:rPr lang="tr-TR" sz="2000" dirty="0"/>
              <a:t>a) </a:t>
            </a:r>
            <a:r>
              <a:rPr lang="tr-TR" sz="2000" dirty="0" err="1"/>
              <a:t>İ</a:t>
            </a:r>
            <a:r>
              <a:rPr lang="tr-TR" sz="2000" dirty="0" err="1" smtClean="0"/>
              <a:t>zogamik</a:t>
            </a:r>
            <a:r>
              <a:rPr lang="tr-TR" sz="2000" dirty="0" smtClean="0"/>
              <a:t> </a:t>
            </a:r>
            <a:r>
              <a:rPr lang="tr-TR" sz="2000" dirty="0" err="1"/>
              <a:t>kopulasyon</a:t>
            </a:r>
            <a:endParaRPr lang="tr-TR" sz="2000" dirty="0"/>
          </a:p>
          <a:p>
            <a:r>
              <a:rPr lang="tr-TR" sz="2000" dirty="0"/>
              <a:t>b) </a:t>
            </a:r>
            <a:r>
              <a:rPr lang="tr-TR" sz="2000" dirty="0" err="1"/>
              <a:t>Heterogamik</a:t>
            </a:r>
            <a:r>
              <a:rPr lang="tr-TR" sz="2000" dirty="0"/>
              <a:t> </a:t>
            </a:r>
            <a:r>
              <a:rPr lang="tr-TR" sz="2000" dirty="0" err="1"/>
              <a:t>kopulasyon</a:t>
            </a:r>
            <a:endParaRPr lang="tr-TR" sz="2000" dirty="0"/>
          </a:p>
          <a:p>
            <a:r>
              <a:rPr lang="tr-TR" sz="2000" dirty="0"/>
              <a:t>c) </a:t>
            </a:r>
            <a:r>
              <a:rPr lang="tr-TR" sz="2000" dirty="0" err="1"/>
              <a:t>İ</a:t>
            </a:r>
            <a:r>
              <a:rPr lang="tr-TR" sz="2000" dirty="0" err="1" smtClean="0"/>
              <a:t>ntermedier</a:t>
            </a:r>
            <a:r>
              <a:rPr lang="tr-TR" sz="2000" dirty="0" smtClean="0"/>
              <a:t> </a:t>
            </a:r>
            <a:r>
              <a:rPr lang="tr-TR" sz="2000" dirty="0" err="1"/>
              <a:t>kopulasyon</a:t>
            </a:r>
            <a:endParaRPr lang="tr-TR" sz="2000" dirty="0"/>
          </a:p>
          <a:p>
            <a:r>
              <a:rPr lang="tr-TR" sz="2000" dirty="0"/>
              <a:t>d) Askospor </a:t>
            </a:r>
            <a:r>
              <a:rPr lang="tr-TR" sz="2000" dirty="0" err="1"/>
              <a:t>kopulasyonu</a:t>
            </a: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378" y="3933055"/>
            <a:ext cx="1163942" cy="27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88640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2- </a:t>
            </a:r>
            <a:r>
              <a:rPr lang="tr-TR" sz="2000" b="1" dirty="0"/>
              <a:t>Eşeysiz çoğalma</a:t>
            </a:r>
          </a:p>
          <a:p>
            <a:r>
              <a:rPr lang="tr-TR" sz="2000" b="1" dirty="0"/>
              <a:t> </a:t>
            </a:r>
            <a:endParaRPr lang="tr-TR" sz="2000" dirty="0"/>
          </a:p>
          <a:p>
            <a:pPr lvl="0"/>
            <a:r>
              <a:rPr lang="tr-TR" sz="2000" b="1" dirty="0" smtClean="0"/>
              <a:t>A- </a:t>
            </a:r>
            <a:r>
              <a:rPr lang="tr-TR" sz="2000" b="1" dirty="0" err="1" smtClean="0"/>
              <a:t>Vejatatif</a:t>
            </a:r>
            <a:r>
              <a:rPr lang="tr-TR" sz="2000" b="1" dirty="0" smtClean="0"/>
              <a:t> Çoğalma</a:t>
            </a:r>
          </a:p>
          <a:p>
            <a:pPr lvl="0"/>
            <a:endParaRPr lang="tr-TR" sz="2000" dirty="0"/>
          </a:p>
          <a:p>
            <a:r>
              <a:rPr lang="tr-TR" sz="2000" b="1" dirty="0"/>
              <a:t>1- Tomurcuklanarak Çoğalma: Mayalara özgü bir çoğalma şeklidir</a:t>
            </a:r>
            <a:r>
              <a:rPr lang="tr-TR" sz="2000" dirty="0"/>
              <a:t>. </a:t>
            </a:r>
            <a:r>
              <a:rPr lang="tr-TR" sz="2000" dirty="0" err="1"/>
              <a:t>Saccharomyces</a:t>
            </a:r>
            <a:r>
              <a:rPr lang="tr-TR" sz="2000" dirty="0"/>
              <a:t> cinsi </a:t>
            </a:r>
            <a:r>
              <a:rPr lang="tr-TR" sz="2000" dirty="0" smtClean="0"/>
              <a:t>mayalar tomurcuklanma </a:t>
            </a:r>
            <a:r>
              <a:rPr lang="tr-TR" sz="2000" dirty="0"/>
              <a:t>ile </a:t>
            </a:r>
            <a:r>
              <a:rPr lang="tr-TR" sz="2000" dirty="0" err="1"/>
              <a:t>çogalırlar</a:t>
            </a:r>
            <a:r>
              <a:rPr lang="tr-TR" sz="2000" dirty="0"/>
              <a:t>. Ayrıca bu cins mayalarda sporla </a:t>
            </a:r>
            <a:r>
              <a:rPr lang="tr-TR" sz="2000" dirty="0" err="1"/>
              <a:t>çogalma</a:t>
            </a:r>
            <a:r>
              <a:rPr lang="tr-TR" sz="2000" dirty="0"/>
              <a:t> </a:t>
            </a:r>
            <a:r>
              <a:rPr lang="tr-TR" sz="2000" dirty="0" smtClean="0"/>
              <a:t>da görülmektedir.</a:t>
            </a:r>
          </a:p>
          <a:p>
            <a:r>
              <a:rPr lang="tr-TR" sz="2000" dirty="0" smtClean="0"/>
              <a:t>Ana </a:t>
            </a:r>
            <a:r>
              <a:rPr lang="tr-TR" sz="2000" dirty="0"/>
              <a:t>maya hücresinin, bir tarafından dışarıya doğru yaptığı çıkıntıya </a:t>
            </a:r>
            <a:r>
              <a:rPr lang="tr-TR" sz="2000" b="1" dirty="0"/>
              <a:t>tomurcuk</a:t>
            </a:r>
            <a:r>
              <a:rPr lang="tr-TR" sz="2000" dirty="0"/>
              <a:t> adı verilir.</a:t>
            </a:r>
          </a:p>
          <a:p>
            <a:r>
              <a:rPr lang="tr-TR" sz="2000" dirty="0"/>
              <a:t>Ana hücredeki </a:t>
            </a:r>
            <a:r>
              <a:rPr lang="tr-TR" sz="2000" b="1" dirty="0"/>
              <a:t>kromozom(çekirdek) iki eşit parçaya bölünür </a:t>
            </a:r>
            <a:r>
              <a:rPr lang="tr-TR" sz="2000" dirty="0"/>
              <a:t>ve çekirdeğin bir tanesi tomurcuğa geçer. Tomurcuk gelişimini tamamlayınca ana hücreden ayrılır ve yeni bir maya hücresi haline dönüşür. Yavru hücre gelişirken ana hücre başka bir noktadan tomurcuklanma olayını başlatır. </a:t>
            </a:r>
          </a:p>
          <a:p>
            <a:r>
              <a:rPr lang="tr-TR" sz="2000" dirty="0"/>
              <a:t> </a:t>
            </a:r>
          </a:p>
          <a:p>
            <a:r>
              <a:rPr lang="tr-TR" sz="2000" dirty="0" err="1"/>
              <a:t>S.cerevisae</a:t>
            </a:r>
            <a:r>
              <a:rPr lang="tr-TR" sz="2000" dirty="0"/>
              <a:t> türü içinde, tomurcuklanma ile çoğalmayı takiben, ana, yavru ve torun hücreler birbirinden ayrılmadan kalması sonucu </a:t>
            </a:r>
            <a:r>
              <a:rPr lang="tr-TR" sz="2000" b="1" dirty="0"/>
              <a:t>dallanma </a:t>
            </a:r>
            <a:r>
              <a:rPr lang="tr-TR" sz="2000" dirty="0"/>
              <a:t>olarak tanımlanan hücre toplulukları meydana gelir.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8256"/>
            <a:ext cx="1872208" cy="13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3698813" cy="1570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2- İkiye Bölünme: </a:t>
            </a:r>
            <a:r>
              <a:rPr lang="tr-TR" sz="2000" dirty="0"/>
              <a:t>Bazı maya türleri aynen bakterilerde </a:t>
            </a:r>
            <a:r>
              <a:rPr lang="tr-TR" sz="2000" dirty="0" err="1"/>
              <a:t>oldugu</a:t>
            </a:r>
            <a:r>
              <a:rPr lang="tr-TR" sz="2000" dirty="0"/>
              <a:t> gibi ikiye bölünerek </a:t>
            </a:r>
            <a:r>
              <a:rPr lang="tr-TR" sz="2000" dirty="0" err="1" smtClean="0"/>
              <a:t>çogalırlar</a:t>
            </a:r>
            <a:r>
              <a:rPr lang="tr-TR" sz="2000" dirty="0" smtClean="0"/>
              <a:t>. </a:t>
            </a:r>
            <a:r>
              <a:rPr lang="tr-TR" sz="2000" dirty="0" err="1" smtClean="0"/>
              <a:t>Örnegin</a:t>
            </a:r>
            <a:r>
              <a:rPr lang="tr-TR" sz="2000" dirty="0" smtClean="0"/>
              <a:t> </a:t>
            </a:r>
            <a:r>
              <a:rPr lang="tr-TR" sz="2000" b="1" i="1" dirty="0" err="1"/>
              <a:t>Schizosaccharomyces</a:t>
            </a:r>
            <a:r>
              <a:rPr lang="tr-TR" sz="2000" b="1" i="1" dirty="0"/>
              <a:t> </a:t>
            </a:r>
            <a:r>
              <a:rPr lang="tr-TR" sz="2000" dirty="0"/>
              <a:t>cinsi mayalarda </a:t>
            </a:r>
            <a:r>
              <a:rPr lang="tr-TR" sz="2000" dirty="0" err="1"/>
              <a:t>çogalma</a:t>
            </a:r>
            <a:r>
              <a:rPr lang="tr-TR" sz="2000" dirty="0"/>
              <a:t> bu </a:t>
            </a:r>
            <a:r>
              <a:rPr lang="tr-TR" sz="2000" dirty="0" err="1"/>
              <a:t>sekilde</a:t>
            </a:r>
            <a:r>
              <a:rPr lang="tr-TR" sz="2000" dirty="0"/>
              <a:t> </a:t>
            </a:r>
            <a:r>
              <a:rPr lang="tr-TR" sz="2000" dirty="0" err="1"/>
              <a:t>gerçeklesir</a:t>
            </a:r>
            <a:r>
              <a:rPr lang="tr-TR" sz="2000" dirty="0"/>
              <a:t>.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r>
              <a:rPr lang="tr-TR" sz="2000" dirty="0"/>
              <a:t>M</a:t>
            </a:r>
            <a:r>
              <a:rPr lang="tr-TR" sz="2000" dirty="0" smtClean="0"/>
              <a:t>aya </a:t>
            </a:r>
            <a:r>
              <a:rPr lang="tr-TR" sz="2000" dirty="0"/>
              <a:t>hücresi belli bir </a:t>
            </a:r>
            <a:r>
              <a:rPr lang="tr-TR" sz="2000" dirty="0" smtClean="0"/>
              <a:t>büyüklüğe </a:t>
            </a:r>
            <a:r>
              <a:rPr lang="tr-TR" sz="2000" dirty="0" err="1" smtClean="0"/>
              <a:t>erisince</a:t>
            </a:r>
            <a:r>
              <a:rPr lang="tr-TR" sz="2000" dirty="0" smtClean="0"/>
              <a:t> </a:t>
            </a:r>
            <a:r>
              <a:rPr lang="tr-TR" sz="2000" dirty="0"/>
              <a:t>hafifçe uzamakta ve ortasından</a:t>
            </a:r>
          </a:p>
          <a:p>
            <a:r>
              <a:rPr lang="tr-TR" sz="2000" dirty="0"/>
              <a:t>içeriye </a:t>
            </a:r>
            <a:r>
              <a:rPr lang="tr-TR" sz="2000" dirty="0" err="1"/>
              <a:t>dogru</a:t>
            </a:r>
            <a:r>
              <a:rPr lang="tr-TR" sz="2000" dirty="0"/>
              <a:t> bir girinti </a:t>
            </a:r>
            <a:r>
              <a:rPr lang="tr-TR" sz="2000" dirty="0" err="1"/>
              <a:t>olusmaktadır</a:t>
            </a:r>
            <a:r>
              <a:rPr lang="tr-TR" sz="2000" dirty="0"/>
              <a:t>. Sonradan bu girinti yeri hücre duvarına</a:t>
            </a:r>
          </a:p>
          <a:p>
            <a:r>
              <a:rPr lang="tr-TR" sz="2000" dirty="0" err="1"/>
              <a:t>dönüserek</a:t>
            </a:r>
            <a:r>
              <a:rPr lang="tr-TR" sz="2000" dirty="0"/>
              <a:t> maya ikiye bölünmektedir.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err="1" smtClean="0"/>
              <a:t>Çogalmanın</a:t>
            </a:r>
            <a:r>
              <a:rPr lang="tr-TR" sz="2000" dirty="0" smtClean="0"/>
              <a:t> </a:t>
            </a:r>
            <a:r>
              <a:rPr lang="tr-TR" sz="2000" dirty="0"/>
              <a:t>çok hızlı olması </a:t>
            </a:r>
            <a:r>
              <a:rPr lang="tr-TR" sz="2000" dirty="0" smtClean="0"/>
              <a:t>halinde hücreler </a:t>
            </a:r>
            <a:r>
              <a:rPr lang="tr-TR" sz="2000" dirty="0"/>
              <a:t>birbirinden ayrılmayarak miselyum veya hücre zincirleri </a:t>
            </a:r>
            <a:r>
              <a:rPr lang="tr-TR" sz="2000" dirty="0" smtClean="0"/>
              <a:t>seklini almaktadır</a:t>
            </a:r>
            <a:r>
              <a:rPr lang="tr-TR" sz="2000" dirty="0"/>
              <a:t>. Ancak daha sonra bu </a:t>
            </a:r>
            <a:r>
              <a:rPr lang="tr-TR" sz="2000" dirty="0" err="1"/>
              <a:t>sekilde</a:t>
            </a:r>
            <a:r>
              <a:rPr lang="tr-TR" sz="2000" dirty="0"/>
              <a:t> zincir yapan hücreler </a:t>
            </a:r>
            <a:r>
              <a:rPr lang="tr-TR" sz="2000" dirty="0" smtClean="0"/>
              <a:t>birbirlerinden ayrılabilirler.</a:t>
            </a:r>
          </a:p>
          <a:p>
            <a:endParaRPr lang="tr-TR" sz="2000" dirty="0" smtClean="0"/>
          </a:p>
          <a:p>
            <a:r>
              <a:rPr lang="tr-TR" sz="2000" dirty="0" smtClean="0"/>
              <a:t>Bölünme </a:t>
            </a:r>
            <a:r>
              <a:rPr lang="tr-TR" sz="2000" dirty="0"/>
              <a:t>tamamlandığında ana ve yavru hücre birbirinden ayrılarak normal hücre boyutuna gelince, yeniden bölünerek çoğalmaya devam eder.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4941168"/>
            <a:ext cx="2801483" cy="155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5021"/>
            <a:ext cx="3092495" cy="152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8849" y="177602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B-</a:t>
            </a:r>
            <a:r>
              <a:rPr lang="tr-TR" sz="2000" dirty="0" smtClean="0"/>
              <a:t> </a:t>
            </a:r>
            <a:r>
              <a:rPr lang="tr-TR" sz="2000" b="1" dirty="0"/>
              <a:t>Sporla çoğalma: </a:t>
            </a:r>
            <a:r>
              <a:rPr lang="tr-TR" sz="2000" dirty="0"/>
              <a:t>Mayalarda </a:t>
            </a:r>
            <a:r>
              <a:rPr lang="tr-TR" sz="2000" dirty="0" err="1"/>
              <a:t>diger</a:t>
            </a:r>
            <a:r>
              <a:rPr lang="tr-TR" sz="2000" dirty="0"/>
              <a:t> bir </a:t>
            </a:r>
            <a:r>
              <a:rPr lang="tr-TR" sz="2000" dirty="0" err="1"/>
              <a:t>çogalma</a:t>
            </a:r>
            <a:r>
              <a:rPr lang="tr-TR" sz="2000" dirty="0"/>
              <a:t> sekli de sporla </a:t>
            </a:r>
            <a:r>
              <a:rPr lang="tr-TR" sz="2000" dirty="0" err="1"/>
              <a:t>çogalmadır</a:t>
            </a:r>
            <a:r>
              <a:rPr lang="tr-TR" sz="2000" dirty="0"/>
              <a:t>. Yukarıda </a:t>
            </a:r>
            <a:r>
              <a:rPr lang="tr-TR" sz="2000" dirty="0" err="1"/>
              <a:t>belirtildigi</a:t>
            </a:r>
            <a:r>
              <a:rPr lang="tr-TR" sz="2000" dirty="0"/>
              <a:t> </a:t>
            </a:r>
            <a:r>
              <a:rPr lang="tr-TR" sz="2000" dirty="0" smtClean="0"/>
              <a:t>gibi hakiki maya </a:t>
            </a:r>
            <a:r>
              <a:rPr lang="tr-TR" sz="2000" dirty="0"/>
              <a:t>denilen </a:t>
            </a:r>
            <a:r>
              <a:rPr lang="tr-TR" sz="2000" dirty="0" err="1"/>
              <a:t>Saccharomyces</a:t>
            </a:r>
            <a:r>
              <a:rPr lang="tr-TR" sz="2000" dirty="0"/>
              <a:t> cinsi hem tomurcuklanma ile hem de </a:t>
            </a:r>
            <a:r>
              <a:rPr lang="tr-TR" sz="2000" dirty="0" smtClean="0"/>
              <a:t>sporla </a:t>
            </a:r>
            <a:r>
              <a:rPr lang="tr-TR" sz="2000" dirty="0" err="1" smtClean="0"/>
              <a:t>çogalabilirler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/>
              <a:t>Sporla </a:t>
            </a:r>
            <a:r>
              <a:rPr lang="tr-TR" sz="2000" dirty="0" err="1"/>
              <a:t>çogalmada</a:t>
            </a:r>
            <a:r>
              <a:rPr lang="tr-TR" sz="2000" dirty="0"/>
              <a:t> önce maya hücresinin </a:t>
            </a:r>
            <a:r>
              <a:rPr lang="tr-TR" sz="2000" dirty="0" err="1"/>
              <a:t>çekirdeginde</a:t>
            </a:r>
            <a:r>
              <a:rPr lang="tr-TR" sz="2000" dirty="0"/>
              <a:t> bölünmeler meydana</a:t>
            </a:r>
          </a:p>
          <a:p>
            <a:r>
              <a:rPr lang="tr-TR" sz="2000" dirty="0"/>
              <a:t>gelmekte ve sonra da bölünen çekirdeklerin etrafındaki protoplazma</a:t>
            </a:r>
          </a:p>
          <a:p>
            <a:r>
              <a:rPr lang="tr-TR" sz="2000" dirty="0" err="1"/>
              <a:t>yogunlasarak</a:t>
            </a:r>
            <a:r>
              <a:rPr lang="tr-TR" sz="2000" dirty="0"/>
              <a:t> spora </a:t>
            </a:r>
            <a:r>
              <a:rPr lang="tr-TR" sz="2000" dirty="0" err="1"/>
              <a:t>dönüsmektedir</a:t>
            </a:r>
            <a:r>
              <a:rPr lang="tr-TR" sz="2000" dirty="0"/>
              <a:t>. </a:t>
            </a:r>
            <a:r>
              <a:rPr lang="tr-TR" sz="2000" dirty="0" smtClean="0"/>
              <a:t>Böylece </a:t>
            </a:r>
            <a:r>
              <a:rPr lang="tr-TR" sz="2000" dirty="0" err="1"/>
              <a:t>olusan</a:t>
            </a:r>
            <a:r>
              <a:rPr lang="tr-TR" sz="2000" dirty="0"/>
              <a:t> sporlar hücre içinde kalırlar.</a:t>
            </a:r>
          </a:p>
          <a:p>
            <a:endParaRPr lang="tr-TR" sz="2000" dirty="0" smtClean="0"/>
          </a:p>
          <a:p>
            <a:r>
              <a:rPr lang="tr-TR" sz="2000" dirty="0" smtClean="0"/>
              <a:t>İste </a:t>
            </a:r>
            <a:r>
              <a:rPr lang="tr-TR" sz="2000" dirty="0"/>
              <a:t>sporların içinde </a:t>
            </a:r>
            <a:r>
              <a:rPr lang="tr-TR" sz="2000" dirty="0" err="1"/>
              <a:t>bulundugu</a:t>
            </a:r>
            <a:r>
              <a:rPr lang="tr-TR" sz="2000" dirty="0"/>
              <a:t> bu hücreye ASK (</a:t>
            </a:r>
            <a:r>
              <a:rPr lang="tr-TR" sz="2000" b="1" dirty="0"/>
              <a:t>ASCUS)</a:t>
            </a:r>
            <a:r>
              <a:rPr lang="tr-TR" sz="2000" dirty="0"/>
              <a:t> ve sporlara da</a:t>
            </a:r>
          </a:p>
          <a:p>
            <a:r>
              <a:rPr lang="tr-TR" sz="2000" b="1" dirty="0"/>
              <a:t>ASKOSPOR </a:t>
            </a:r>
            <a:r>
              <a:rPr lang="tr-TR" sz="2000" dirty="0"/>
              <a:t>adı verilmektedir. Askus içinde 1-8 adet spor bulunabilir.</a:t>
            </a:r>
            <a:endParaRPr lang="tr-TR" sz="2000" dirty="0" smtClean="0"/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356992"/>
            <a:ext cx="39604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kutusu 6"/>
          <p:cNvSpPr txBox="1"/>
          <p:nvPr/>
        </p:nvSpPr>
        <p:spPr>
          <a:xfrm>
            <a:off x="132250" y="5393113"/>
            <a:ext cx="885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b="1" u="sng" dirty="0"/>
              <a:t>Hakiki mayalar</a:t>
            </a:r>
            <a:r>
              <a:rPr lang="tr-TR" u="sng" dirty="0"/>
              <a:t>, askospor adı verilen cinsel sporlar </a:t>
            </a:r>
            <a:r>
              <a:rPr lang="tr-TR" u="sng" dirty="0" err="1"/>
              <a:t>olusturabilirler</a:t>
            </a:r>
            <a:r>
              <a:rPr lang="tr-TR" u="sng" dirty="0"/>
              <a:t>, buna karsın </a:t>
            </a:r>
            <a:r>
              <a:rPr lang="tr-TR" b="1" u="sng" dirty="0"/>
              <a:t>yabani </a:t>
            </a:r>
            <a:r>
              <a:rPr lang="tr-TR" b="1" u="sng" dirty="0" smtClean="0"/>
              <a:t>mayalar </a:t>
            </a:r>
            <a:r>
              <a:rPr lang="tr-TR" u="sng" dirty="0" smtClean="0"/>
              <a:t>tomurcuklanma </a:t>
            </a:r>
            <a:r>
              <a:rPr lang="tr-TR" u="sng" dirty="0"/>
              <a:t>ya da bölünme ile </a:t>
            </a:r>
            <a:r>
              <a:rPr lang="tr-TR" u="sng" dirty="0" err="1"/>
              <a:t>çogalırlar</a:t>
            </a:r>
            <a:r>
              <a:rPr lang="tr-TR" u="sng" dirty="0"/>
              <a:t>.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9755" y="1700808"/>
            <a:ext cx="8784976" cy="524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/>
              <a:t>Küflerin Mikroskopta Görünüşleri</a:t>
            </a:r>
            <a:endParaRPr lang="tr-TR" sz="2200" dirty="0"/>
          </a:p>
          <a:p>
            <a:r>
              <a:rPr lang="tr-TR" sz="2200" b="1" dirty="0"/>
              <a:t> </a:t>
            </a:r>
            <a:endParaRPr lang="tr-TR" sz="2200" dirty="0"/>
          </a:p>
          <a:p>
            <a:r>
              <a:rPr lang="tr-TR" sz="2200" dirty="0"/>
              <a:t>Küfler mikroskopta incelendiğinde </a:t>
            </a:r>
            <a:r>
              <a:rPr lang="tr-TR" sz="2200" b="1" dirty="0"/>
              <a:t>ipliksi bir yapı</a:t>
            </a:r>
            <a:r>
              <a:rPr lang="tr-TR" sz="2200" dirty="0"/>
              <a:t> gösterirler</a:t>
            </a:r>
            <a:r>
              <a:rPr lang="tr-TR" sz="2200" dirty="0" smtClean="0"/>
              <a:t>.</a:t>
            </a:r>
          </a:p>
          <a:p>
            <a:endParaRPr lang="tr-T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200" dirty="0" smtClean="0"/>
              <a:t>Birçok </a:t>
            </a:r>
            <a:r>
              <a:rPr lang="tr-TR" sz="2200" dirty="0"/>
              <a:t>küf hücresinin yan yana gelmesiyle oluşturdukları bu ipliksi yapıya </a:t>
            </a:r>
            <a:r>
              <a:rPr lang="tr-TR" sz="2200" b="1" dirty="0"/>
              <a:t>“</a:t>
            </a:r>
            <a:r>
              <a:rPr lang="tr-TR" sz="2200" b="1" dirty="0" err="1"/>
              <a:t>hif</a:t>
            </a:r>
            <a:r>
              <a:rPr lang="tr-TR" sz="2200" b="1" dirty="0"/>
              <a:t>”</a:t>
            </a:r>
            <a:r>
              <a:rPr lang="tr-TR" sz="2200" dirty="0"/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200" dirty="0" err="1" smtClean="0"/>
              <a:t>Hiflerin</a:t>
            </a:r>
            <a:r>
              <a:rPr lang="tr-TR" sz="2200" dirty="0" smtClean="0"/>
              <a:t> </a:t>
            </a:r>
            <a:r>
              <a:rPr lang="tr-TR" sz="2200" dirty="0"/>
              <a:t>dallanmalar yaparak oluşturdukları karmaşık </a:t>
            </a:r>
            <a:r>
              <a:rPr lang="tr-TR" sz="2200" dirty="0" err="1"/>
              <a:t>hif</a:t>
            </a:r>
            <a:r>
              <a:rPr lang="tr-TR" sz="2200" dirty="0"/>
              <a:t> topluluklarına da </a:t>
            </a:r>
            <a:r>
              <a:rPr lang="tr-TR" sz="2200" b="1" dirty="0"/>
              <a:t>“miselyum” </a:t>
            </a:r>
            <a:r>
              <a:rPr lang="tr-TR" sz="2200" dirty="0"/>
              <a:t>denilmektedir</a:t>
            </a:r>
            <a:r>
              <a:rPr lang="tr-TR" sz="22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200" dirty="0"/>
          </a:p>
          <a:p>
            <a:r>
              <a:rPr lang="tr-TR" sz="2200" dirty="0" err="1"/>
              <a:t>Hif</a:t>
            </a:r>
            <a:r>
              <a:rPr lang="tr-TR" sz="2200" dirty="0"/>
              <a:t> olarak isimlendirilen </a:t>
            </a:r>
            <a:r>
              <a:rPr lang="tr-TR" sz="2200" b="1" dirty="0"/>
              <a:t>ipliksi yapıdaki oluşumlar çıplak gözle de kolayca görülür</a:t>
            </a:r>
            <a:r>
              <a:rPr lang="tr-TR" sz="2200" dirty="0"/>
              <a:t>. </a:t>
            </a:r>
            <a:r>
              <a:rPr lang="tr-TR" sz="2200" dirty="0" err="1"/>
              <a:t>Hiflerin</a:t>
            </a:r>
            <a:r>
              <a:rPr lang="tr-TR" sz="2200" dirty="0"/>
              <a:t> kalınlığı cins, tür ve çevre koşullarına göre 1-10μ arasında değişir.</a:t>
            </a:r>
          </a:p>
          <a:p>
            <a:endParaRPr lang="tr-TR" sz="22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2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2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160"/>
          <a:stretch/>
        </p:blipFill>
        <p:spPr bwMode="auto">
          <a:xfrm>
            <a:off x="7301370" y="116632"/>
            <a:ext cx="1711394" cy="227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Şekil : Şekillerine göre bazı mayalar ve mayalarda çoğalma</a:t>
            </a: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86654"/>
            <a:ext cx="5400600" cy="2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4005064"/>
            <a:ext cx="4968551" cy="2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Gıda Mikrobiyolojisinde Önemli Maya Grupları ve Özellikleri</a:t>
            </a:r>
            <a:endParaRPr lang="tr-TR" sz="2000" dirty="0"/>
          </a:p>
          <a:p>
            <a:r>
              <a:rPr lang="tr-TR" sz="2000" b="1" dirty="0"/>
              <a:t> </a:t>
            </a:r>
            <a:endParaRPr lang="tr-TR" sz="2000" dirty="0"/>
          </a:p>
          <a:p>
            <a:r>
              <a:rPr lang="tr-TR" sz="2000" dirty="0"/>
              <a:t>Mayalar çoğalmalarında da açıklandığı gibi, eşeyli veya eşeysiz çoğalma durumlarına göre Ascomycetes ve </a:t>
            </a:r>
            <a:r>
              <a:rPr lang="tr-TR" sz="2000" dirty="0" err="1"/>
              <a:t>Deuteromycetes</a:t>
            </a:r>
            <a:r>
              <a:rPr lang="tr-TR" sz="2000" dirty="0"/>
              <a:t> </a:t>
            </a:r>
            <a:r>
              <a:rPr lang="tr-TR" sz="2000" dirty="0" smtClean="0"/>
              <a:t>sınıfları içinde </a:t>
            </a:r>
            <a:r>
              <a:rPr lang="tr-TR" sz="2000" dirty="0"/>
              <a:t>yer alan </a:t>
            </a:r>
            <a:r>
              <a:rPr lang="tr-TR" sz="2000" dirty="0" err="1"/>
              <a:t>ökaryotik</a:t>
            </a:r>
            <a:r>
              <a:rPr lang="tr-TR" sz="2000" dirty="0"/>
              <a:t> canlılardır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/>
              <a:t>Ascomycetes </a:t>
            </a:r>
            <a:r>
              <a:rPr lang="tr-TR" sz="2000" dirty="0"/>
              <a:t>(sınıf) Askospor oluşturan mayalar</a:t>
            </a:r>
          </a:p>
          <a:p>
            <a:r>
              <a:rPr lang="tr-TR" sz="2000" dirty="0" err="1"/>
              <a:t>Protoascales</a:t>
            </a:r>
            <a:r>
              <a:rPr lang="tr-TR" sz="2000" dirty="0"/>
              <a:t> (alt sınıf)</a:t>
            </a:r>
          </a:p>
          <a:p>
            <a:r>
              <a:rPr lang="tr-TR" sz="2000" dirty="0" err="1"/>
              <a:t>Endomycetales</a:t>
            </a:r>
            <a:r>
              <a:rPr lang="tr-TR" sz="2000" dirty="0"/>
              <a:t> (takım)</a:t>
            </a:r>
          </a:p>
          <a:p>
            <a:r>
              <a:rPr lang="tr-TR" sz="2000" dirty="0" err="1"/>
              <a:t>Endomycetaceae</a:t>
            </a:r>
            <a:r>
              <a:rPr lang="tr-TR" sz="2000" dirty="0"/>
              <a:t> (familya)</a:t>
            </a:r>
          </a:p>
          <a:p>
            <a:r>
              <a:rPr lang="tr-TR" sz="2000" dirty="0"/>
              <a:t>Saccharomyces (cins)</a:t>
            </a:r>
          </a:p>
          <a:p>
            <a:r>
              <a:rPr lang="tr-TR" sz="2000" dirty="0" err="1"/>
              <a:t>Zygosacchoromyces</a:t>
            </a:r>
            <a:r>
              <a:rPr lang="tr-TR" sz="2000" dirty="0"/>
              <a:t> (cins)</a:t>
            </a:r>
          </a:p>
          <a:p>
            <a:r>
              <a:rPr lang="tr-TR" sz="2000" dirty="0" err="1"/>
              <a:t>Debaromyces</a:t>
            </a:r>
            <a:r>
              <a:rPr lang="tr-TR" sz="2000" dirty="0"/>
              <a:t> (cins)</a:t>
            </a:r>
          </a:p>
          <a:p>
            <a:r>
              <a:rPr lang="tr-TR" sz="2000" dirty="0" err="1"/>
              <a:t>Debaromyces</a:t>
            </a:r>
            <a:r>
              <a:rPr lang="tr-TR" sz="2000" dirty="0"/>
              <a:t> </a:t>
            </a:r>
            <a:r>
              <a:rPr lang="tr-TR" sz="2000" dirty="0" err="1"/>
              <a:t>hansenii</a:t>
            </a:r>
            <a:r>
              <a:rPr lang="tr-TR" sz="2000" dirty="0"/>
              <a:t> (tür</a:t>
            </a:r>
            <a:r>
              <a:rPr lang="tr-TR" sz="2000" dirty="0" smtClean="0"/>
              <a:t>)</a:t>
            </a:r>
          </a:p>
          <a:p>
            <a:endParaRPr lang="tr-TR" sz="2000" dirty="0"/>
          </a:p>
          <a:p>
            <a:r>
              <a:rPr lang="tr-TR" sz="2000" b="1" dirty="0" err="1"/>
              <a:t>Deuteromycetes</a:t>
            </a:r>
            <a:r>
              <a:rPr lang="tr-TR" sz="2000" b="1" dirty="0"/>
              <a:t> </a:t>
            </a:r>
            <a:r>
              <a:rPr lang="tr-TR" sz="2000" dirty="0"/>
              <a:t>(sınıf) Askospor oluşturmayan mayalar</a:t>
            </a:r>
          </a:p>
          <a:p>
            <a:r>
              <a:rPr lang="tr-TR" sz="2000" dirty="0" err="1"/>
              <a:t>Moniliales</a:t>
            </a:r>
            <a:r>
              <a:rPr lang="tr-TR" sz="2000" dirty="0"/>
              <a:t> (takım)</a:t>
            </a:r>
          </a:p>
          <a:p>
            <a:r>
              <a:rPr lang="tr-TR" sz="2000" dirty="0" err="1"/>
              <a:t>Cryptococcaceae</a:t>
            </a:r>
            <a:r>
              <a:rPr lang="tr-TR" sz="2000" dirty="0"/>
              <a:t> (familya)</a:t>
            </a:r>
          </a:p>
          <a:p>
            <a:r>
              <a:rPr lang="tr-TR" sz="2000" dirty="0" err="1"/>
              <a:t>Brettanomyces</a:t>
            </a:r>
            <a:r>
              <a:rPr lang="tr-TR" sz="2000" dirty="0"/>
              <a:t> (cins)</a:t>
            </a:r>
          </a:p>
          <a:p>
            <a:r>
              <a:rPr lang="tr-TR" sz="2000" dirty="0"/>
              <a:t>Candida (cins)</a:t>
            </a:r>
          </a:p>
          <a:p>
            <a:r>
              <a:rPr lang="tr-TR" sz="2000" dirty="0"/>
              <a:t>Rhodotorula (cins)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b="1" u="sng" dirty="0" smtClean="0"/>
              <a:t>Saccharomyces</a:t>
            </a:r>
            <a:r>
              <a:rPr lang="tr-TR" sz="2000" b="1" u="sng" dirty="0"/>
              <a:t>:</a:t>
            </a:r>
            <a:r>
              <a:rPr lang="tr-TR" sz="2000" b="1" dirty="0"/>
              <a:t> </a:t>
            </a:r>
            <a:r>
              <a:rPr lang="tr-TR" sz="2000" dirty="0" smtClean="0"/>
              <a:t>Bu </a:t>
            </a:r>
            <a:r>
              <a:rPr lang="tr-TR" sz="2000" dirty="0"/>
              <a:t>cins </a:t>
            </a:r>
            <a:r>
              <a:rPr lang="tr-TR" sz="2000" b="1" dirty="0"/>
              <a:t>endüstride büyük önem taşıyan </a:t>
            </a:r>
            <a:r>
              <a:rPr lang="tr-TR" sz="2000" b="1" dirty="0" smtClean="0"/>
              <a:t>mayaları içermektedir</a:t>
            </a:r>
            <a:r>
              <a:rPr lang="tr-TR" sz="2000" b="1" dirty="0"/>
              <a:t>.</a:t>
            </a:r>
          </a:p>
          <a:p>
            <a:r>
              <a:rPr lang="tr-TR" sz="2000" dirty="0"/>
              <a:t>Doğada başta üzüm olmak üzere </a:t>
            </a:r>
            <a:r>
              <a:rPr lang="tr-TR" sz="2000" b="1" dirty="0"/>
              <a:t>meyve ve sebzeler </a:t>
            </a:r>
            <a:r>
              <a:rPr lang="tr-TR" sz="2000" dirty="0"/>
              <a:t>üzerinde çok yaygındır. Şekerleri fermente ederek </a:t>
            </a:r>
            <a:r>
              <a:rPr lang="tr-TR" sz="2000" b="1" dirty="0"/>
              <a:t>alkol ve CO2 </a:t>
            </a:r>
            <a:r>
              <a:rPr lang="tr-TR" sz="2000" dirty="0"/>
              <a:t>oluşturur. En önemli türü </a:t>
            </a:r>
            <a:r>
              <a:rPr lang="tr-TR" sz="2000" b="1" dirty="0" err="1"/>
              <a:t>S.cerevisiae</a:t>
            </a:r>
            <a:r>
              <a:rPr lang="tr-TR" sz="2000" i="1" dirty="0" err="1"/>
              <a:t>’</a:t>
            </a:r>
            <a:r>
              <a:rPr lang="tr-TR" sz="2000" dirty="0" err="1"/>
              <a:t>dir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u="sng" dirty="0" err="1" smtClean="0"/>
              <a:t>Zygosacchoromyces</a:t>
            </a:r>
            <a:r>
              <a:rPr lang="tr-TR" sz="2000" b="1" dirty="0"/>
              <a:t>: </a:t>
            </a:r>
            <a:r>
              <a:rPr lang="tr-TR" sz="2000" dirty="0" err="1"/>
              <a:t>Osmofilik</a:t>
            </a:r>
            <a:r>
              <a:rPr lang="tr-TR" sz="2000" dirty="0"/>
              <a:t> bir maya cinsidir. </a:t>
            </a:r>
            <a:r>
              <a:rPr lang="tr-TR" sz="2000" b="1" dirty="0"/>
              <a:t>Şekerleri</a:t>
            </a:r>
            <a:r>
              <a:rPr lang="tr-TR" sz="2000" dirty="0"/>
              <a:t> kuvvetli fermente eder. </a:t>
            </a:r>
            <a:r>
              <a:rPr lang="tr-TR" sz="2000" b="1" dirty="0"/>
              <a:t>Reçel, marmelat, bal, melas ve şurup </a:t>
            </a:r>
            <a:r>
              <a:rPr lang="tr-TR" sz="2000" dirty="0"/>
              <a:t>gibi şeker </a:t>
            </a:r>
            <a:r>
              <a:rPr lang="tr-TR" sz="2000" dirty="0" smtClean="0"/>
              <a:t>oranı yüksek </a:t>
            </a:r>
            <a:r>
              <a:rPr lang="tr-TR" sz="2000" dirty="0"/>
              <a:t>gıdaların bozulmasına neden olur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err="1" smtClean="0"/>
              <a:t>Debaromyces</a:t>
            </a:r>
            <a:r>
              <a:rPr lang="tr-TR" sz="2000" b="1" dirty="0"/>
              <a:t>: </a:t>
            </a:r>
            <a:r>
              <a:rPr lang="tr-TR" sz="2000" b="1" dirty="0" smtClean="0"/>
              <a:t>Süt </a:t>
            </a:r>
            <a:r>
              <a:rPr lang="tr-TR" sz="2000" b="1" dirty="0"/>
              <a:t>ve süt ürünlerinde en yaygın bulunan maya cinsidir</a:t>
            </a:r>
            <a:r>
              <a:rPr lang="tr-TR" sz="2000" dirty="0"/>
              <a:t>. </a:t>
            </a:r>
            <a:r>
              <a:rPr lang="tr-TR" sz="2000" b="1" dirty="0"/>
              <a:t>Salamura ve peynirlerin yüzeyinde </a:t>
            </a:r>
            <a:r>
              <a:rPr lang="tr-TR" sz="2000" dirty="0"/>
              <a:t>kolayca gelişir, yoğurtta bozulmalara neden olur. Salamura </a:t>
            </a:r>
            <a:r>
              <a:rPr lang="tr-TR" sz="2000" dirty="0" smtClean="0"/>
              <a:t>edilmiş veya tuzlanmış </a:t>
            </a:r>
            <a:r>
              <a:rPr lang="tr-TR" sz="2000" b="1" dirty="0" smtClean="0"/>
              <a:t>et </a:t>
            </a:r>
            <a:r>
              <a:rPr lang="tr-TR" sz="2000" b="1" dirty="0"/>
              <a:t>ve süt ürünlerinde, meyve suyu </a:t>
            </a:r>
            <a:r>
              <a:rPr lang="tr-TR" sz="2000" dirty="0"/>
              <a:t>konsantrelerinde bozulma etkenidir.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548680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b="1" dirty="0" err="1" smtClean="0"/>
              <a:t>Brettanomyces</a:t>
            </a:r>
            <a:r>
              <a:rPr lang="tr-TR" sz="2000" b="1" dirty="0"/>
              <a:t>: </a:t>
            </a:r>
            <a:r>
              <a:rPr lang="tr-TR" sz="2000" b="1" dirty="0" smtClean="0"/>
              <a:t>Turşularda </a:t>
            </a:r>
            <a:r>
              <a:rPr lang="tr-TR" sz="2000" dirty="0"/>
              <a:t>bozulmaya neden olur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u="sng" dirty="0" smtClean="0"/>
              <a:t>Candida</a:t>
            </a:r>
            <a:r>
              <a:rPr lang="tr-TR" sz="2000" b="1" dirty="0"/>
              <a:t>: </a:t>
            </a:r>
            <a:r>
              <a:rPr lang="tr-TR" sz="2000" dirty="0"/>
              <a:t>Hücreleri pigment içermez ve isminin </a:t>
            </a:r>
            <a:r>
              <a:rPr lang="tr-TR" sz="2000" dirty="0" smtClean="0"/>
              <a:t>anlamı ‘</a:t>
            </a:r>
            <a:r>
              <a:rPr lang="tr-TR" sz="2000" b="1" dirty="0"/>
              <a:t>parlayan </a:t>
            </a:r>
            <a:r>
              <a:rPr lang="tr-TR" sz="2000" b="1" dirty="0" err="1"/>
              <a:t>beyaz</a:t>
            </a:r>
            <a:r>
              <a:rPr lang="tr-TR" sz="2000" dirty="0" err="1"/>
              <a:t>’dır</a:t>
            </a:r>
            <a:r>
              <a:rPr lang="tr-TR" sz="2000" dirty="0"/>
              <a:t>. Bu cinsin üyeleri </a:t>
            </a:r>
            <a:r>
              <a:rPr lang="tr-TR" sz="2000" b="1" dirty="0"/>
              <a:t>kefir, kakao, ve meyve sularının fermantasyonunda </a:t>
            </a:r>
            <a:r>
              <a:rPr lang="tr-TR" sz="2000" dirty="0"/>
              <a:t>rol oynar.</a:t>
            </a:r>
          </a:p>
          <a:p>
            <a:r>
              <a:rPr lang="tr-TR" sz="2000" b="1" dirty="0"/>
              <a:t>Suni bal üretiminde </a:t>
            </a:r>
            <a:r>
              <a:rPr lang="tr-TR" sz="2000" dirty="0"/>
              <a:t>kullanılır. Bu cinsin </a:t>
            </a:r>
            <a:r>
              <a:rPr lang="tr-TR" sz="2000" dirty="0" smtClean="0"/>
              <a:t>bazı üyeleri </a:t>
            </a:r>
            <a:r>
              <a:rPr lang="tr-TR" sz="2000" dirty="0"/>
              <a:t>taze kıyma, kanatlı etleri gibi ürünlerde yaygın olarak bulunur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u="sng" dirty="0" smtClean="0"/>
              <a:t>Rhodotorula</a:t>
            </a:r>
            <a:r>
              <a:rPr lang="tr-TR" sz="2000" b="1" dirty="0"/>
              <a:t>: </a:t>
            </a:r>
            <a:r>
              <a:rPr lang="tr-TR" sz="2000" dirty="0" smtClean="0"/>
              <a:t>Doğada </a:t>
            </a:r>
            <a:r>
              <a:rPr lang="tr-TR" sz="2000" dirty="0"/>
              <a:t>çok yaygın olan bu mayalar hava ve toz ile bulaştıkları için </a:t>
            </a:r>
            <a:r>
              <a:rPr lang="tr-TR" sz="2000" b="1" dirty="0"/>
              <a:t>laboratuvardaki en büyük kontaminasyon kaynağıdır. </a:t>
            </a:r>
            <a:r>
              <a:rPr lang="tr-TR" sz="2000" b="1" dirty="0" smtClean="0"/>
              <a:t>Tereyağının</a:t>
            </a:r>
            <a:r>
              <a:rPr lang="tr-TR" sz="2000" dirty="0" smtClean="0"/>
              <a:t> </a:t>
            </a:r>
            <a:r>
              <a:rPr lang="tr-TR" sz="2000" dirty="0"/>
              <a:t>yüzeyinde gelişir.</a:t>
            </a:r>
          </a:p>
          <a:p>
            <a:r>
              <a:rPr lang="tr-TR" sz="20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Hifler</a:t>
            </a:r>
            <a:r>
              <a:rPr lang="tr-TR" sz="2000" dirty="0"/>
              <a:t> gelişme şekline göre ikiye ayrılır: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Gıda </a:t>
            </a:r>
            <a:r>
              <a:rPr lang="tr-TR" sz="2000" dirty="0"/>
              <a:t>maddesi yüzeyinde gelişip yayılan ve içine nüfuz ederek küflerin ortama tutunmalarını ve gelişmeleri için gerekli besin maddelerinin alınmasını sağlayan hiflere </a:t>
            </a:r>
            <a:r>
              <a:rPr lang="tr-TR" sz="2000" b="1" dirty="0" err="1"/>
              <a:t>vejatatif</a:t>
            </a:r>
            <a:r>
              <a:rPr lang="tr-TR" sz="2000" b="1" dirty="0"/>
              <a:t> </a:t>
            </a:r>
            <a:r>
              <a:rPr lang="tr-TR" sz="2000" b="1" dirty="0" err="1"/>
              <a:t>hif</a:t>
            </a:r>
            <a:r>
              <a:rPr lang="tr-TR" sz="2000" b="1" dirty="0"/>
              <a:t> </a:t>
            </a:r>
            <a:r>
              <a:rPr lang="tr-TR" sz="2000" dirty="0"/>
              <a:t>(beslenme </a:t>
            </a:r>
            <a:r>
              <a:rPr lang="tr-TR" sz="2000" dirty="0" err="1"/>
              <a:t>hifi</a:t>
            </a:r>
            <a:r>
              <a:rPr lang="tr-TR" sz="2000" dirty="0"/>
              <a:t>) denir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Besiyerinin </a:t>
            </a:r>
            <a:r>
              <a:rPr lang="tr-TR" sz="2000" dirty="0"/>
              <a:t>üstünde kalan(havaya doğru uzayan) ve çoğunlukla küflerin üreme </a:t>
            </a:r>
            <a:r>
              <a:rPr lang="tr-TR" sz="2000" dirty="0" err="1"/>
              <a:t>organelleri</a:t>
            </a:r>
            <a:r>
              <a:rPr lang="tr-TR" sz="2000" dirty="0"/>
              <a:t> olan sporları taşıyan hiflere ise </a:t>
            </a:r>
            <a:r>
              <a:rPr lang="tr-TR" sz="2000" b="1" dirty="0"/>
              <a:t>förtil </a:t>
            </a:r>
            <a:r>
              <a:rPr lang="tr-TR" sz="2000" b="1" dirty="0" err="1"/>
              <a:t>hif</a:t>
            </a:r>
            <a:r>
              <a:rPr lang="tr-TR" sz="2000" b="1" dirty="0"/>
              <a:t> </a:t>
            </a:r>
            <a:r>
              <a:rPr lang="tr-TR" sz="2000" dirty="0"/>
              <a:t>(hava </a:t>
            </a:r>
            <a:r>
              <a:rPr lang="tr-TR" sz="2000" dirty="0" err="1"/>
              <a:t>hifi</a:t>
            </a:r>
            <a:r>
              <a:rPr lang="tr-TR" sz="2000" dirty="0"/>
              <a:t>) denir.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924944"/>
            <a:ext cx="504056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1403648" y="54452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Şekil: </a:t>
            </a:r>
            <a:r>
              <a:rPr lang="tr-TR" dirty="0" err="1"/>
              <a:t>Hif</a:t>
            </a:r>
            <a:r>
              <a:rPr lang="tr-TR" dirty="0"/>
              <a:t> çeşitleri</a:t>
            </a:r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Hücrelerin uç uca gelerek oluşturdukları </a:t>
            </a:r>
            <a:r>
              <a:rPr lang="tr-TR" sz="2000" dirty="0" err="1"/>
              <a:t>hif</a:t>
            </a:r>
            <a:r>
              <a:rPr lang="tr-TR" sz="2000" dirty="0"/>
              <a:t>, hücrelerin birbirine temas ettiği yerlerde eğer hücre zarları erimemiş ve hücreler bu </a:t>
            </a:r>
            <a:r>
              <a:rPr lang="tr-TR" sz="2000" b="1" dirty="0"/>
              <a:t>zarlarla </a:t>
            </a:r>
            <a:r>
              <a:rPr lang="tr-TR" sz="2000" dirty="0"/>
              <a:t>ayrılmışsa buna </a:t>
            </a:r>
            <a:r>
              <a:rPr lang="tr-TR" sz="2000" b="1" dirty="0"/>
              <a:t>bölmeli (septa) </a:t>
            </a:r>
            <a:r>
              <a:rPr lang="tr-TR" sz="2000" b="1" dirty="0" err="1"/>
              <a:t>hif</a:t>
            </a:r>
            <a:r>
              <a:rPr lang="tr-TR" sz="2000" dirty="0"/>
              <a:t>, ayrılmamış ve düz bir boru şeklini almışsa buna da </a:t>
            </a:r>
            <a:r>
              <a:rPr lang="tr-TR" sz="2000" b="1" dirty="0" err="1"/>
              <a:t>bölmesiz</a:t>
            </a:r>
            <a:r>
              <a:rPr lang="tr-TR" sz="2000" b="1" dirty="0"/>
              <a:t> (</a:t>
            </a:r>
            <a:r>
              <a:rPr lang="tr-TR" sz="2000" b="1" dirty="0" err="1"/>
              <a:t>septasız</a:t>
            </a:r>
            <a:r>
              <a:rPr lang="tr-TR" sz="2000" b="1" dirty="0"/>
              <a:t>) </a:t>
            </a:r>
            <a:r>
              <a:rPr lang="tr-TR" sz="2000" b="1" dirty="0" err="1"/>
              <a:t>hif</a:t>
            </a:r>
            <a:r>
              <a:rPr lang="tr-TR" sz="2000" b="1" dirty="0"/>
              <a:t> </a:t>
            </a:r>
            <a:r>
              <a:rPr lang="tr-TR" sz="2000" dirty="0"/>
              <a:t>denir.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32856"/>
            <a:ext cx="63367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Küflerin mikroskobik özelliklerinden tür ve cinslerinin tanımlanmasında yararlanılır. Küf hücresinde yer alan </a:t>
            </a:r>
            <a:r>
              <a:rPr lang="tr-TR" sz="2000" b="1" dirty="0"/>
              <a:t>yapıların</a:t>
            </a:r>
            <a:r>
              <a:rPr lang="tr-TR" sz="2000" dirty="0"/>
              <a:t> görülmesi </a:t>
            </a:r>
            <a:r>
              <a:rPr lang="tr-TR" sz="2000" b="1" dirty="0"/>
              <a:t>özel boyama </a:t>
            </a:r>
            <a:r>
              <a:rPr lang="tr-TR" sz="2000" dirty="0"/>
              <a:t>yöntemleriyle mümkün olmaktadır.</a:t>
            </a:r>
          </a:p>
          <a:p>
            <a:r>
              <a:rPr lang="tr-TR" sz="2000" dirty="0" smtClean="0"/>
              <a:t>Şekil </a:t>
            </a:r>
            <a:r>
              <a:rPr lang="tr-TR" sz="2000" dirty="0"/>
              <a:t>: Morfolojilerine göre bazı küfler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096" y="1628800"/>
            <a:ext cx="813690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21268"/>
            <a:ext cx="7596336" cy="313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196753"/>
            <a:ext cx="828092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Küflerin </a:t>
            </a:r>
            <a:r>
              <a:rPr lang="tr-TR" sz="2000" b="1" dirty="0" smtClean="0"/>
              <a:t>İsimlendirilmeleri</a:t>
            </a:r>
          </a:p>
          <a:p>
            <a:endParaRPr lang="tr-TR" sz="2000" dirty="0"/>
          </a:p>
          <a:p>
            <a:r>
              <a:rPr lang="tr-TR" sz="2000" dirty="0"/>
              <a:t>Küflerin isimlendirilmesinde her organizma iki isimle tanımlanır.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Cins </a:t>
            </a:r>
            <a:r>
              <a:rPr lang="tr-TR" sz="2000" dirty="0"/>
              <a:t>ismi büyük harfle yazılır, tür ismi küçük harfle yazılır.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Örneğin</a:t>
            </a:r>
            <a:r>
              <a:rPr lang="tr-TR" sz="2000" dirty="0"/>
              <a:t>; Aspergillus </a:t>
            </a:r>
            <a:r>
              <a:rPr lang="tr-TR" sz="2000" dirty="0" err="1"/>
              <a:t>niger</a:t>
            </a:r>
            <a:r>
              <a:rPr lang="tr-TR" sz="2000" dirty="0"/>
              <a:t>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332656"/>
            <a:ext cx="87849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Küflerin Gelişmesine Etki Eden </a:t>
            </a:r>
            <a:r>
              <a:rPr lang="tr-TR" sz="2000" b="1" dirty="0" smtClean="0"/>
              <a:t>Faktörler</a:t>
            </a:r>
          </a:p>
          <a:p>
            <a:endParaRPr lang="tr-TR" sz="2000" dirty="0"/>
          </a:p>
          <a:p>
            <a:r>
              <a:rPr lang="tr-TR" sz="2000" dirty="0"/>
              <a:t>Bunlar </a:t>
            </a:r>
            <a:r>
              <a:rPr lang="tr-TR" sz="2000" b="1" dirty="0"/>
              <a:t>su aktivitesi, sıcaklık, pH, oksijen ve ışık </a:t>
            </a:r>
            <a:r>
              <a:rPr lang="tr-TR" sz="2000" dirty="0"/>
              <a:t>olarak belirtilebilir.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/>
          </a:p>
          <a:p>
            <a:r>
              <a:rPr lang="tr-TR" sz="2000" b="1" dirty="0"/>
              <a:t>1.</a:t>
            </a:r>
            <a:r>
              <a:rPr lang="tr-TR" sz="2000" dirty="0"/>
              <a:t>  </a:t>
            </a:r>
            <a:r>
              <a:rPr lang="tr-TR" sz="2000" b="1" dirty="0"/>
              <a:t>Su aktivitesi: </a:t>
            </a:r>
            <a:r>
              <a:rPr lang="tr-TR" sz="2000" dirty="0"/>
              <a:t>Bakteriler mayalardan, mayalar ise küflerden daha yüksek su aktivitesine gereksinim duyarlar. Ancak bazı küflerin minimum su aktivitesi değeri bazı mayaların minimum su aktivitesi değerinden daha yüksek olabilir.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Bozulma </a:t>
            </a:r>
            <a:r>
              <a:rPr lang="tr-TR" sz="2000" dirty="0"/>
              <a:t>etmeni küflerin gelişebildiği </a:t>
            </a:r>
            <a:r>
              <a:rPr lang="tr-TR" sz="2000" b="1" dirty="0"/>
              <a:t>minimum su aktivitesi 0,80’dir.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Küfler </a:t>
            </a:r>
            <a:r>
              <a:rPr lang="tr-TR" sz="2000" dirty="0"/>
              <a:t>nem oranının </a:t>
            </a:r>
            <a:r>
              <a:rPr lang="tr-TR" sz="2000" b="1" dirty="0"/>
              <a:t>% 10-13’ün </a:t>
            </a:r>
            <a:r>
              <a:rPr lang="tr-TR" sz="2000" dirty="0"/>
              <a:t>altına düştüğü ortamlarda üreyemez</a:t>
            </a:r>
            <a:r>
              <a:rPr lang="tr-T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r>
              <a:rPr lang="tr-TR" sz="2000" b="1" dirty="0"/>
              <a:t>2. Sıcaklık</a:t>
            </a: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Küfler</a:t>
            </a:r>
            <a:r>
              <a:rPr lang="tr-TR" sz="2000" dirty="0"/>
              <a:t>, bakterilere kıyasla daha geniş sıcaklık aralıklarında gelişebilmektedir.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En </a:t>
            </a:r>
            <a:r>
              <a:rPr lang="tr-TR" sz="2000" dirty="0"/>
              <a:t>düşük gelişme sıcaklığı </a:t>
            </a:r>
            <a:r>
              <a:rPr lang="tr-TR" sz="2000" b="1" dirty="0"/>
              <a:t>8ºC olarak verilse de 0ºC </a:t>
            </a:r>
            <a:r>
              <a:rPr lang="tr-TR" sz="2000" dirty="0"/>
              <a:t>gelişen küfler özellikle </a:t>
            </a:r>
            <a:r>
              <a:rPr lang="tr-TR" sz="2000" b="1" dirty="0"/>
              <a:t>buzdolabında saklanan yumurta, et, meyve ve sebze </a:t>
            </a:r>
            <a:r>
              <a:rPr lang="tr-TR" sz="2000" dirty="0"/>
              <a:t>gibi gıdalarda gelişerek bozulmalara neden olabilmektedir.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/>
              <a:t>O</a:t>
            </a:r>
            <a:r>
              <a:rPr lang="tr-TR" sz="2000" dirty="0" smtClean="0"/>
              <a:t>ptimum </a:t>
            </a:r>
            <a:r>
              <a:rPr lang="tr-TR" sz="2000" dirty="0"/>
              <a:t>sıcaklık derecesi </a:t>
            </a:r>
            <a:r>
              <a:rPr lang="tr-TR" sz="2000" b="1" dirty="0"/>
              <a:t>25-30ºC</a:t>
            </a:r>
            <a:r>
              <a:rPr lang="tr-TR" sz="2000" dirty="0"/>
              <a:t> arasındadır. Bunun için gıdalar oda sıcaklığında saklanmamalıdır.</a:t>
            </a:r>
          </a:p>
          <a:p>
            <a:endParaRPr lang="tr-T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tr-TR" sz="2000" dirty="0">
              <a:ea typeface="Calibri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3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2240</Words>
  <Application>Microsoft Office PowerPoint</Application>
  <PresentationFormat>Ekran Gösterisi (4:3)</PresentationFormat>
  <Paragraphs>386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Mikroorganizma ve Mikrobiyoloji</dc:title>
  <dc:creator>saü</dc:creator>
  <cp:lastModifiedBy>Musa KAR</cp:lastModifiedBy>
  <cp:revision>81</cp:revision>
  <dcterms:created xsi:type="dcterms:W3CDTF">2014-09-15T10:42:23Z</dcterms:created>
  <dcterms:modified xsi:type="dcterms:W3CDTF">2019-12-03T12:03:52Z</dcterms:modified>
</cp:coreProperties>
</file>