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1.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12.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13.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14.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15.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16.xml" ContentType="application/vnd.openxmlformats-officedocument.presentationml.notesSlide+xml"/>
  <Override PartName="/ppt/tags/tag435.xml" ContentType="application/vnd.openxmlformats-officedocument.presentationml.tags+xml"/>
  <Override PartName="/ppt/notesSlides/notesSlide17.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notesSlides/notesSlide18.xml" ContentType="application/vnd.openxmlformats-officedocument.presentationml.notesSlide+xml"/>
  <Override PartName="/ppt/tags/tag438.xml" ContentType="application/vnd.openxmlformats-officedocument.presentationml.tags+xml"/>
  <Override PartName="/ppt/notesSlides/notesSlide19.xml" ContentType="application/vnd.openxmlformats-officedocument.presentationml.notesSlide+xml"/>
  <Override PartName="/ppt/tags/tag439.xml" ContentType="application/vnd.openxmlformats-officedocument.presentationml.tags+xml"/>
  <Override PartName="/ppt/notesSlides/notesSlide20.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21.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22.xml" ContentType="application/vnd.openxmlformats-officedocument.presentationml.notesSlide+xml"/>
  <Override PartName="/ppt/tags/tag456.xml" ContentType="application/vnd.openxmlformats-officedocument.presentationml.tags+xml"/>
  <Override PartName="/ppt/notesSlides/notesSlide23.xml" ContentType="application/vnd.openxmlformats-officedocument.presentationml.notesSlide+xml"/>
  <Override PartName="/ppt/tags/tag457.xml" ContentType="application/vnd.openxmlformats-officedocument.presentationml.tags+xml"/>
  <Override PartName="/ppt/tags/tag458.xml" ContentType="application/vnd.openxmlformats-officedocument.presentationml.tags+xml"/>
  <Override PartName="/ppt/notesSlides/notesSlide24.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25.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5DF4C-98DC-4772-AB48-9EB4C3973E8D}" type="datetimeFigureOut">
              <a:rPr lang="tr-TR" smtClean="0"/>
              <a:t>31.05.2022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50F73-3B18-44E9-822D-0DEFBF9648C5}" type="slidenum">
              <a:rPr lang="tr-TR" smtClean="0"/>
              <a:t>‹#›</a:t>
            </a:fld>
            <a:endParaRPr lang="tr-TR"/>
          </a:p>
        </p:txBody>
      </p:sp>
    </p:spTree>
    <p:extLst>
      <p:ext uri="{BB962C8B-B14F-4D97-AF65-F5344CB8AC3E}">
        <p14:creationId xmlns:p14="http://schemas.microsoft.com/office/powerpoint/2010/main" val="356901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D6BAA2-8C5A-4B2D-A4FB-8BF38F40590A}" type="slidenum">
              <a:rPr lang="tr-TR" altLang="tr-TR"/>
              <a:pPr eaLnBrk="1" hangingPunct="1"/>
              <a:t>5</a:t>
            </a:fld>
            <a:endParaRPr lang="tr-TR" altLang="tr-TR"/>
          </a:p>
        </p:txBody>
      </p:sp>
    </p:spTree>
    <p:extLst>
      <p:ext uri="{BB962C8B-B14F-4D97-AF65-F5344CB8AC3E}">
        <p14:creationId xmlns:p14="http://schemas.microsoft.com/office/powerpoint/2010/main" val="242864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9FD18E-B868-4BF7-87C5-7CF55B863682}" type="slidenum">
              <a:rPr lang="tr-TR" altLang="tr-TR"/>
              <a:pPr eaLnBrk="1" hangingPunct="1"/>
              <a:t>28</a:t>
            </a:fld>
            <a:endParaRPr lang="tr-TR" altLang="tr-TR"/>
          </a:p>
        </p:txBody>
      </p:sp>
    </p:spTree>
    <p:extLst>
      <p:ext uri="{BB962C8B-B14F-4D97-AF65-F5344CB8AC3E}">
        <p14:creationId xmlns:p14="http://schemas.microsoft.com/office/powerpoint/2010/main" val="368213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40163" y="9431338"/>
            <a:ext cx="2936875" cy="496887"/>
          </a:xfrm>
          <a:prstGeom prst="rect">
            <a:avLst/>
          </a:prstGeom>
          <a:noFill/>
          <a:ln w="9525">
            <a:noFill/>
            <a:miter lim="800000"/>
            <a:headEnd/>
            <a:tailEnd/>
          </a:ln>
        </p:spPr>
        <p:txBody>
          <a:bodyPr anchor="b"/>
          <a:lstStyle/>
          <a:p>
            <a:pPr algn="r"/>
            <a:fld id="{18A2DFD2-9542-474E-A59F-B3656C2EA01A}" type="slidenum">
              <a:rPr lang="tr-TR" sz="1200"/>
              <a:pPr algn="r"/>
              <a:t>31</a:t>
            </a:fld>
            <a:endParaRPr lang="tr-TR" sz="1200"/>
          </a:p>
        </p:txBody>
      </p:sp>
      <p:sp>
        <p:nvSpPr>
          <p:cNvPr id="297987" name="Rectangle 2"/>
          <p:cNvSpPr>
            <a:spLocks noGrp="1" noRot="1" noChangeAspect="1" noChangeArrowheads="1" noTextEdit="1"/>
          </p:cNvSpPr>
          <p:nvPr>
            <p:ph type="sldImg"/>
          </p:nvPr>
        </p:nvSpPr>
        <p:spPr>
          <a:xfrm>
            <a:off x="144463" y="771525"/>
            <a:ext cx="6489700" cy="3651250"/>
          </a:xfrm>
          <a:ln/>
        </p:spPr>
      </p:sp>
      <p:sp>
        <p:nvSpPr>
          <p:cNvPr id="297988"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393492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D8C06C2-C6F5-491D-B64A-0144E3283EF0}" type="slidenum">
              <a:rPr lang="tr-TR" smtClean="0">
                <a:latin typeface="Arial" charset="0"/>
              </a:rPr>
              <a:pPr/>
              <a:t>34</a:t>
            </a:fld>
            <a:endParaRPr lang="tr-TR" smtClean="0">
              <a:latin typeface="Arial" charset="0"/>
            </a:endParaRPr>
          </a:p>
        </p:txBody>
      </p:sp>
      <p:sp>
        <p:nvSpPr>
          <p:cNvPr id="264195" name="Rectangle 2"/>
          <p:cNvSpPr>
            <a:spLocks noGrp="1" noRot="1" noChangeAspect="1" noChangeArrowheads="1" noTextEdit="1"/>
          </p:cNvSpPr>
          <p:nvPr>
            <p:ph type="sldImg"/>
          </p:nvPr>
        </p:nvSpPr>
        <p:spPr>
          <a:xfrm>
            <a:off x="144463" y="771525"/>
            <a:ext cx="6489700" cy="3651250"/>
          </a:xfrm>
          <a:ln/>
        </p:spPr>
      </p:sp>
      <p:sp>
        <p:nvSpPr>
          <p:cNvPr id="264196" name="Rectangle 3"/>
          <p:cNvSpPr>
            <a:spLocks noGrp="1" noChangeArrowheads="1"/>
          </p:cNvSpPr>
          <p:nvPr>
            <p:ph type="body" idx="1"/>
          </p:nvPr>
        </p:nvSpPr>
        <p:spPr>
          <a:xfrm>
            <a:off x="903288" y="4716463"/>
            <a:ext cx="4972050" cy="4468812"/>
          </a:xfrm>
          <a:noFill/>
          <a:ln/>
        </p:spPr>
        <p:txBody>
          <a:bodyPr/>
          <a:lstStyle/>
          <a:p>
            <a:pPr eaLnBrk="1" hangingPunct="1">
              <a:spcBef>
                <a:spcPts val="1200"/>
              </a:spcBef>
            </a:pPr>
            <a:endParaRPr lang="tr-TR" smtClean="0">
              <a:latin typeface="Arial" charset="0"/>
            </a:endParaRPr>
          </a:p>
        </p:txBody>
      </p:sp>
    </p:spTree>
    <p:extLst>
      <p:ext uri="{BB962C8B-B14F-4D97-AF65-F5344CB8AC3E}">
        <p14:creationId xmlns:p14="http://schemas.microsoft.com/office/powerpoint/2010/main" val="16662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041B604D-1BEF-4F43-A98F-24A6C4FA6019}" type="slidenum">
              <a:rPr lang="tr-TR" smtClean="0">
                <a:latin typeface="Arial" charset="0"/>
              </a:rPr>
              <a:pPr/>
              <a:t>35</a:t>
            </a:fld>
            <a:endParaRPr lang="tr-TR" smtClean="0">
              <a:latin typeface="Arial" charset="0"/>
            </a:endParaRPr>
          </a:p>
        </p:txBody>
      </p:sp>
      <p:sp>
        <p:nvSpPr>
          <p:cNvPr id="265219" name="Rectangle 2"/>
          <p:cNvSpPr>
            <a:spLocks noGrp="1" noRot="1" noChangeAspect="1" noChangeArrowheads="1" noTextEdit="1"/>
          </p:cNvSpPr>
          <p:nvPr>
            <p:ph type="sldImg"/>
          </p:nvPr>
        </p:nvSpPr>
        <p:spPr>
          <a:xfrm>
            <a:off x="144463" y="771525"/>
            <a:ext cx="6489700" cy="3651250"/>
          </a:xfrm>
          <a:ln/>
        </p:spPr>
      </p:sp>
      <p:sp>
        <p:nvSpPr>
          <p:cNvPr id="265220"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62625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44463" y="771525"/>
            <a:ext cx="6489700" cy="3651250"/>
          </a:xfrm>
          <a:ln/>
        </p:spPr>
      </p:sp>
      <p:sp>
        <p:nvSpPr>
          <p:cNvPr id="267267" name="Rectangle 3"/>
          <p:cNvSpPr>
            <a:spLocks noGrp="1" noChangeArrowheads="1"/>
          </p:cNvSpPr>
          <p:nvPr>
            <p:ph type="body" idx="1"/>
          </p:nvPr>
        </p:nvSpPr>
        <p:spPr>
          <a:xfrm>
            <a:off x="903288" y="4716463"/>
            <a:ext cx="4972050" cy="4468812"/>
          </a:xfrm>
          <a:noFill/>
          <a:ln/>
        </p:spPr>
        <p:txBody>
          <a:bodyPr/>
          <a:lstStyle/>
          <a:p>
            <a:pPr eaLnBrk="1" hangingPunct="1">
              <a:spcBef>
                <a:spcPts val="1200"/>
              </a:spcBef>
            </a:pPr>
            <a:endParaRPr lang="tr-TR" smtClean="0">
              <a:latin typeface="Arial" charset="0"/>
            </a:endParaRPr>
          </a:p>
        </p:txBody>
      </p:sp>
    </p:spTree>
    <p:extLst>
      <p:ext uri="{BB962C8B-B14F-4D97-AF65-F5344CB8AC3E}">
        <p14:creationId xmlns:p14="http://schemas.microsoft.com/office/powerpoint/2010/main" val="208753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D0FF25D1-90F3-4467-B700-9C28E6F06D5E}" type="slidenum">
              <a:rPr lang="tr-TR" smtClean="0">
                <a:latin typeface="Arial" charset="0"/>
              </a:rPr>
              <a:pPr/>
              <a:t>37</a:t>
            </a:fld>
            <a:endParaRPr lang="tr-TR" smtClean="0">
              <a:latin typeface="Arial" charset="0"/>
            </a:endParaRPr>
          </a:p>
        </p:txBody>
      </p:sp>
      <p:sp>
        <p:nvSpPr>
          <p:cNvPr id="272387" name="Rectangle 2"/>
          <p:cNvSpPr>
            <a:spLocks noGrp="1" noRot="1" noChangeAspect="1" noChangeArrowheads="1" noTextEdit="1"/>
          </p:cNvSpPr>
          <p:nvPr>
            <p:ph type="sldImg"/>
          </p:nvPr>
        </p:nvSpPr>
        <p:spPr>
          <a:xfrm>
            <a:off x="144463" y="771525"/>
            <a:ext cx="6489700" cy="3651250"/>
          </a:xfrm>
          <a:ln/>
        </p:spPr>
      </p:sp>
      <p:sp>
        <p:nvSpPr>
          <p:cNvPr id="272388"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321672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F898D58E-A935-47A3-AE28-B5F0CF9084A4}" type="slidenum">
              <a:rPr lang="tr-TR" smtClean="0">
                <a:latin typeface="Arial" charset="0"/>
              </a:rPr>
              <a:pPr/>
              <a:t>38</a:t>
            </a:fld>
            <a:endParaRPr lang="tr-TR" smtClean="0">
              <a:latin typeface="Arial" charset="0"/>
            </a:endParaRPr>
          </a:p>
        </p:txBody>
      </p:sp>
      <p:sp>
        <p:nvSpPr>
          <p:cNvPr id="273411" name="Rectangle 2"/>
          <p:cNvSpPr>
            <a:spLocks noGrp="1" noRot="1" noChangeAspect="1" noChangeArrowheads="1" noTextEdit="1"/>
          </p:cNvSpPr>
          <p:nvPr>
            <p:ph type="sldImg"/>
          </p:nvPr>
        </p:nvSpPr>
        <p:spPr>
          <a:xfrm>
            <a:off x="144463" y="771525"/>
            <a:ext cx="6489700" cy="3651250"/>
          </a:xfrm>
          <a:ln/>
        </p:spPr>
      </p:sp>
      <p:sp>
        <p:nvSpPr>
          <p:cNvPr id="273412"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22104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B620CAFF-05F3-41FD-B06F-698331CBCE3A}" type="slidenum">
              <a:rPr lang="tr-TR" smtClean="0">
                <a:latin typeface="Arial" charset="0"/>
              </a:rPr>
              <a:pPr/>
              <a:t>39</a:t>
            </a:fld>
            <a:endParaRPr lang="tr-TR" smtClean="0">
              <a:latin typeface="Arial" charset="0"/>
            </a:endParaRPr>
          </a:p>
        </p:txBody>
      </p:sp>
      <p:sp>
        <p:nvSpPr>
          <p:cNvPr id="274435" name="Rectangle 2"/>
          <p:cNvSpPr>
            <a:spLocks noGrp="1" noRot="1" noChangeAspect="1" noChangeArrowheads="1" noTextEdit="1"/>
          </p:cNvSpPr>
          <p:nvPr>
            <p:ph type="sldImg"/>
          </p:nvPr>
        </p:nvSpPr>
        <p:spPr>
          <a:xfrm>
            <a:off x="144463" y="771525"/>
            <a:ext cx="6489700" cy="3651250"/>
          </a:xfrm>
          <a:ln/>
        </p:spPr>
      </p:sp>
      <p:sp>
        <p:nvSpPr>
          <p:cNvPr id="274436"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174834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A894D030-2B82-414C-945C-92BBD232BB62}" type="slidenum">
              <a:rPr lang="tr-TR" smtClean="0">
                <a:latin typeface="Arial" charset="0"/>
              </a:rPr>
              <a:pPr/>
              <a:t>40</a:t>
            </a:fld>
            <a:endParaRPr lang="tr-TR" smtClean="0">
              <a:latin typeface="Arial" charset="0"/>
            </a:endParaRPr>
          </a:p>
        </p:txBody>
      </p:sp>
      <p:sp>
        <p:nvSpPr>
          <p:cNvPr id="276483" name="Rectangle 2"/>
          <p:cNvSpPr>
            <a:spLocks noGrp="1" noRot="1" noChangeAspect="1" noChangeArrowheads="1" noTextEdit="1"/>
          </p:cNvSpPr>
          <p:nvPr>
            <p:ph type="sldImg"/>
          </p:nvPr>
        </p:nvSpPr>
        <p:spPr>
          <a:xfrm>
            <a:off x="144463" y="771525"/>
            <a:ext cx="6489700" cy="3651250"/>
          </a:xfrm>
          <a:ln/>
        </p:spPr>
      </p:sp>
      <p:sp>
        <p:nvSpPr>
          <p:cNvPr id="276484"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117517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AB0E5E8C-029D-4B31-8B1A-7B5DB943BBDB}" type="slidenum">
              <a:rPr lang="tr-TR" smtClean="0">
                <a:latin typeface="Arial" charset="0"/>
              </a:rPr>
              <a:pPr/>
              <a:t>41</a:t>
            </a:fld>
            <a:endParaRPr lang="tr-TR" smtClean="0">
              <a:latin typeface="Arial" charset="0"/>
            </a:endParaRPr>
          </a:p>
        </p:txBody>
      </p:sp>
      <p:sp>
        <p:nvSpPr>
          <p:cNvPr id="266243" name="Rectangle 2"/>
          <p:cNvSpPr>
            <a:spLocks noGrp="1" noRot="1" noChangeAspect="1" noChangeArrowheads="1" noTextEdit="1"/>
          </p:cNvSpPr>
          <p:nvPr>
            <p:ph type="sldImg"/>
          </p:nvPr>
        </p:nvSpPr>
        <p:spPr>
          <a:xfrm>
            <a:off x="144463" y="771525"/>
            <a:ext cx="6489700" cy="3651250"/>
          </a:xfrm>
          <a:ln/>
        </p:spPr>
      </p:sp>
      <p:sp>
        <p:nvSpPr>
          <p:cNvPr id="266244"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47567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CC5EDB-14F6-4D06-AD03-6249992330E4}" type="slidenum">
              <a:rPr lang="tr-TR" altLang="tr-TR"/>
              <a:pPr eaLnBrk="1" hangingPunct="1"/>
              <a:t>6</a:t>
            </a:fld>
            <a:endParaRPr lang="tr-TR" altLang="tr-TR"/>
          </a:p>
        </p:txBody>
      </p:sp>
    </p:spTree>
    <p:extLst>
      <p:ext uri="{BB962C8B-B14F-4D97-AF65-F5344CB8AC3E}">
        <p14:creationId xmlns:p14="http://schemas.microsoft.com/office/powerpoint/2010/main" val="60255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1D216452-D633-4C36-9285-0B418C97876A}" type="slidenum">
              <a:rPr lang="tr-TR" smtClean="0">
                <a:latin typeface="Arial" charset="0"/>
              </a:rPr>
              <a:pPr/>
              <a:t>42</a:t>
            </a:fld>
            <a:endParaRPr lang="tr-TR" smtClean="0">
              <a:latin typeface="Arial" charset="0"/>
            </a:endParaRPr>
          </a:p>
        </p:txBody>
      </p:sp>
      <p:sp>
        <p:nvSpPr>
          <p:cNvPr id="270339" name="Rectangle 2"/>
          <p:cNvSpPr>
            <a:spLocks noGrp="1" noRot="1" noChangeAspect="1" noChangeArrowheads="1" noTextEdit="1"/>
          </p:cNvSpPr>
          <p:nvPr>
            <p:ph type="sldImg"/>
          </p:nvPr>
        </p:nvSpPr>
        <p:spPr>
          <a:xfrm>
            <a:off x="144463" y="771525"/>
            <a:ext cx="6489700" cy="3651250"/>
          </a:xfrm>
          <a:ln/>
        </p:spPr>
      </p:sp>
      <p:sp>
        <p:nvSpPr>
          <p:cNvPr id="270340"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348014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FA757B15-C54A-4A8F-A5D0-9CE75B2B14D2}" type="slidenum">
              <a:rPr lang="tr-TR" smtClean="0">
                <a:latin typeface="Arial" charset="0"/>
              </a:rPr>
              <a:pPr/>
              <a:t>43</a:t>
            </a:fld>
            <a:endParaRPr lang="tr-TR" smtClean="0">
              <a:latin typeface="Arial" charset="0"/>
            </a:endParaRPr>
          </a:p>
        </p:txBody>
      </p:sp>
      <p:sp>
        <p:nvSpPr>
          <p:cNvPr id="277507" name="Rectangle 2"/>
          <p:cNvSpPr>
            <a:spLocks noGrp="1" noRot="1" noChangeAspect="1" noChangeArrowheads="1" noTextEdit="1"/>
          </p:cNvSpPr>
          <p:nvPr>
            <p:ph type="sldImg"/>
          </p:nvPr>
        </p:nvSpPr>
        <p:spPr>
          <a:xfrm>
            <a:off x="144463" y="771525"/>
            <a:ext cx="6489700" cy="3651250"/>
          </a:xfrm>
          <a:ln/>
        </p:spPr>
      </p:sp>
      <p:sp>
        <p:nvSpPr>
          <p:cNvPr id="277508"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2307745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87C3E181-2126-49EC-9102-AA8C2A46BFB8}" type="slidenum">
              <a:rPr lang="tr-TR" smtClean="0">
                <a:latin typeface="Arial" charset="0"/>
              </a:rPr>
              <a:pPr/>
              <a:t>44</a:t>
            </a:fld>
            <a:endParaRPr lang="tr-TR" smtClean="0">
              <a:latin typeface="Arial" charset="0"/>
            </a:endParaRPr>
          </a:p>
        </p:txBody>
      </p:sp>
      <p:sp>
        <p:nvSpPr>
          <p:cNvPr id="278531" name="Rectangle 2"/>
          <p:cNvSpPr>
            <a:spLocks noGrp="1" noRot="1" noChangeAspect="1" noChangeArrowheads="1" noTextEdit="1"/>
          </p:cNvSpPr>
          <p:nvPr>
            <p:ph type="sldImg"/>
          </p:nvPr>
        </p:nvSpPr>
        <p:spPr>
          <a:xfrm>
            <a:off x="144463" y="771525"/>
            <a:ext cx="6489700" cy="3651250"/>
          </a:xfrm>
          <a:ln/>
        </p:spPr>
      </p:sp>
      <p:sp>
        <p:nvSpPr>
          <p:cNvPr id="278532" name="Rectangle 3"/>
          <p:cNvSpPr>
            <a:spLocks noGrp="1" noChangeArrowheads="1"/>
          </p:cNvSpPr>
          <p:nvPr>
            <p:ph type="body" idx="1"/>
          </p:nvPr>
        </p:nvSpPr>
        <p:spPr>
          <a:xfrm>
            <a:off x="903288" y="4716463"/>
            <a:ext cx="4972050" cy="4468812"/>
          </a:xfrm>
          <a:noFill/>
          <a:ln/>
        </p:spPr>
        <p:txBody>
          <a:bodyPr/>
          <a:lstStyle/>
          <a:p>
            <a:pPr eaLnBrk="1" hangingPunct="1">
              <a:spcBef>
                <a:spcPts val="1200"/>
              </a:spcBef>
            </a:pPr>
            <a:endParaRPr lang="tr-TR" smtClean="0">
              <a:latin typeface="Arial" charset="0"/>
            </a:endParaRPr>
          </a:p>
        </p:txBody>
      </p:sp>
    </p:spTree>
    <p:extLst>
      <p:ext uri="{BB962C8B-B14F-4D97-AF65-F5344CB8AC3E}">
        <p14:creationId xmlns:p14="http://schemas.microsoft.com/office/powerpoint/2010/main" val="2853703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564E801C-A1EC-4898-A587-577CC1B78307}" type="slidenum">
              <a:rPr lang="tr-TR" smtClean="0">
                <a:latin typeface="Arial" charset="0"/>
              </a:rPr>
              <a:pPr/>
              <a:t>45</a:t>
            </a:fld>
            <a:endParaRPr lang="tr-TR" smtClean="0">
              <a:latin typeface="Arial" charset="0"/>
            </a:endParaRPr>
          </a:p>
        </p:txBody>
      </p:sp>
      <p:sp>
        <p:nvSpPr>
          <p:cNvPr id="279555" name="Rectangle 2"/>
          <p:cNvSpPr>
            <a:spLocks noGrp="1" noRot="1" noChangeAspect="1" noChangeArrowheads="1" noTextEdit="1"/>
          </p:cNvSpPr>
          <p:nvPr>
            <p:ph type="sldImg"/>
          </p:nvPr>
        </p:nvSpPr>
        <p:spPr>
          <a:xfrm>
            <a:off x="144463" y="771525"/>
            <a:ext cx="6489700" cy="3651250"/>
          </a:xfrm>
          <a:ln/>
        </p:spPr>
      </p:sp>
      <p:sp>
        <p:nvSpPr>
          <p:cNvPr id="279556"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44848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564E801C-A1EC-4898-A587-577CC1B78307}" type="slidenum">
              <a:rPr lang="tr-TR" smtClean="0">
                <a:latin typeface="Arial" charset="0"/>
              </a:rPr>
              <a:pPr/>
              <a:t>46</a:t>
            </a:fld>
            <a:endParaRPr lang="tr-TR" smtClean="0">
              <a:latin typeface="Arial" charset="0"/>
            </a:endParaRPr>
          </a:p>
        </p:txBody>
      </p:sp>
      <p:sp>
        <p:nvSpPr>
          <p:cNvPr id="279555" name="Rectangle 2"/>
          <p:cNvSpPr>
            <a:spLocks noGrp="1" noRot="1" noChangeAspect="1" noChangeArrowheads="1" noTextEdit="1"/>
          </p:cNvSpPr>
          <p:nvPr>
            <p:ph type="sldImg"/>
          </p:nvPr>
        </p:nvSpPr>
        <p:spPr>
          <a:xfrm>
            <a:off x="144463" y="771525"/>
            <a:ext cx="6489700" cy="3651250"/>
          </a:xfrm>
          <a:ln/>
        </p:spPr>
      </p:sp>
      <p:sp>
        <p:nvSpPr>
          <p:cNvPr id="279556"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305398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FB0A113F-1B62-42B9-933F-9B112F3379A5}" type="slidenum">
              <a:rPr lang="tr-TR" smtClean="0">
                <a:latin typeface="Arial" charset="0"/>
              </a:rPr>
              <a:pPr/>
              <a:t>47</a:t>
            </a:fld>
            <a:endParaRPr lang="tr-TR" smtClean="0">
              <a:latin typeface="Arial" charset="0"/>
            </a:endParaRPr>
          </a:p>
        </p:txBody>
      </p:sp>
      <p:sp>
        <p:nvSpPr>
          <p:cNvPr id="282627" name="Rectangle 2"/>
          <p:cNvSpPr>
            <a:spLocks noGrp="1" noRot="1" noChangeAspect="1" noChangeArrowheads="1" noTextEdit="1"/>
          </p:cNvSpPr>
          <p:nvPr>
            <p:ph type="sldImg"/>
          </p:nvPr>
        </p:nvSpPr>
        <p:spPr>
          <a:xfrm>
            <a:off x="144463" y="771525"/>
            <a:ext cx="6489700" cy="3651250"/>
          </a:xfrm>
          <a:ln/>
        </p:spPr>
      </p:sp>
      <p:sp>
        <p:nvSpPr>
          <p:cNvPr id="282628" name="Rectangle 3"/>
          <p:cNvSpPr>
            <a:spLocks noGrp="1" noChangeArrowheads="1"/>
          </p:cNvSpPr>
          <p:nvPr>
            <p:ph type="body" idx="1"/>
          </p:nvPr>
        </p:nvSpPr>
        <p:spPr>
          <a:xfrm>
            <a:off x="903288" y="4716463"/>
            <a:ext cx="4972050" cy="4468812"/>
          </a:xfrm>
          <a:noFill/>
          <a:ln/>
        </p:spPr>
        <p:txBody>
          <a:bodyPr/>
          <a:lstStyle/>
          <a:p>
            <a:pPr eaLnBrk="1" hangingPunct="1">
              <a:spcBef>
                <a:spcPts val="1200"/>
              </a:spcBef>
            </a:pPr>
            <a:endParaRPr lang="tr-TR" smtClean="0">
              <a:latin typeface="Arial" charset="0"/>
            </a:endParaRPr>
          </a:p>
        </p:txBody>
      </p:sp>
    </p:spTree>
    <p:extLst>
      <p:ext uri="{BB962C8B-B14F-4D97-AF65-F5344CB8AC3E}">
        <p14:creationId xmlns:p14="http://schemas.microsoft.com/office/powerpoint/2010/main" val="3707451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9678418F-C694-40E1-97E9-EEF84303E13B}" type="slidenum">
              <a:rPr lang="tr-TR" smtClean="0">
                <a:latin typeface="Arial" charset="0"/>
              </a:rPr>
              <a:pPr/>
              <a:t>48</a:t>
            </a:fld>
            <a:endParaRPr lang="tr-TR" smtClean="0">
              <a:latin typeface="Arial" charset="0"/>
            </a:endParaRPr>
          </a:p>
        </p:txBody>
      </p:sp>
      <p:sp>
        <p:nvSpPr>
          <p:cNvPr id="283651" name="Rectangle 2"/>
          <p:cNvSpPr>
            <a:spLocks noGrp="1" noRot="1" noChangeAspect="1" noChangeArrowheads="1" noTextEdit="1"/>
          </p:cNvSpPr>
          <p:nvPr>
            <p:ph type="sldImg"/>
          </p:nvPr>
        </p:nvSpPr>
        <p:spPr>
          <a:xfrm>
            <a:off x="144463" y="771525"/>
            <a:ext cx="6489700" cy="3651250"/>
          </a:xfrm>
          <a:ln/>
        </p:spPr>
      </p:sp>
      <p:sp>
        <p:nvSpPr>
          <p:cNvPr id="283652" name="Rectangle 3"/>
          <p:cNvSpPr>
            <a:spLocks noGrp="1" noChangeArrowheads="1"/>
          </p:cNvSpPr>
          <p:nvPr>
            <p:ph type="body" idx="1"/>
          </p:nvPr>
        </p:nvSpPr>
        <p:spPr>
          <a:xfrm>
            <a:off x="903288" y="4716463"/>
            <a:ext cx="4972050" cy="4468812"/>
          </a:xfrm>
          <a:noFill/>
          <a:ln/>
        </p:spPr>
        <p:txBody>
          <a:bodyPr/>
          <a:lstStyle/>
          <a:p>
            <a:pPr eaLnBrk="1" hangingPunct="1">
              <a:spcBef>
                <a:spcPts val="1200"/>
              </a:spcBef>
            </a:pPr>
            <a:endParaRPr lang="tr-TR" smtClean="0">
              <a:latin typeface="Arial" charset="0"/>
            </a:endParaRPr>
          </a:p>
        </p:txBody>
      </p:sp>
    </p:spTree>
    <p:extLst>
      <p:ext uri="{BB962C8B-B14F-4D97-AF65-F5344CB8AC3E}">
        <p14:creationId xmlns:p14="http://schemas.microsoft.com/office/powerpoint/2010/main" val="209314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1F5F6F-58E2-4506-A058-94DB7FA78AFA}" type="slidenum">
              <a:rPr lang="tr-TR" altLang="tr-TR"/>
              <a:pPr eaLnBrk="1" hangingPunct="1"/>
              <a:t>49</a:t>
            </a:fld>
            <a:endParaRPr lang="tr-TR" altLang="tr-TR"/>
          </a:p>
        </p:txBody>
      </p:sp>
    </p:spTree>
    <p:extLst>
      <p:ext uri="{BB962C8B-B14F-4D97-AF65-F5344CB8AC3E}">
        <p14:creationId xmlns:p14="http://schemas.microsoft.com/office/powerpoint/2010/main" val="2730777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21EE88-0D89-432A-BAA1-CCE8AE700DCD}" type="slidenum">
              <a:rPr lang="tr-TR" altLang="tr-TR"/>
              <a:pPr eaLnBrk="1" hangingPunct="1"/>
              <a:t>50</a:t>
            </a:fld>
            <a:endParaRPr lang="tr-TR" altLang="tr-TR"/>
          </a:p>
        </p:txBody>
      </p:sp>
    </p:spTree>
    <p:extLst>
      <p:ext uri="{BB962C8B-B14F-4D97-AF65-F5344CB8AC3E}">
        <p14:creationId xmlns:p14="http://schemas.microsoft.com/office/powerpoint/2010/main" val="405995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FB7B0C-1D10-42FB-94E5-9EECB25E1492}" type="slidenum">
              <a:rPr lang="tr-TR" altLang="tr-TR"/>
              <a:pPr eaLnBrk="1" hangingPunct="1"/>
              <a:t>51</a:t>
            </a:fld>
            <a:endParaRPr lang="tr-TR" altLang="tr-TR"/>
          </a:p>
        </p:txBody>
      </p:sp>
    </p:spTree>
    <p:extLst>
      <p:ext uri="{BB962C8B-B14F-4D97-AF65-F5344CB8AC3E}">
        <p14:creationId xmlns:p14="http://schemas.microsoft.com/office/powerpoint/2010/main" val="71232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CB83B2-269A-4A82-8D05-647C92EA3B62}" type="slidenum">
              <a:rPr lang="tr-TR" altLang="tr-TR"/>
              <a:pPr eaLnBrk="1" hangingPunct="1"/>
              <a:t>8</a:t>
            </a:fld>
            <a:endParaRPr lang="tr-TR" altLang="tr-TR"/>
          </a:p>
        </p:txBody>
      </p:sp>
    </p:spTree>
    <p:extLst>
      <p:ext uri="{BB962C8B-B14F-4D97-AF65-F5344CB8AC3E}">
        <p14:creationId xmlns:p14="http://schemas.microsoft.com/office/powerpoint/2010/main" val="3102003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1511AE-B14A-4BBB-9638-47C17F26A857}" type="slidenum">
              <a:rPr lang="tr-TR" altLang="tr-TR"/>
              <a:pPr eaLnBrk="1" hangingPunct="1"/>
              <a:t>52</a:t>
            </a:fld>
            <a:endParaRPr lang="tr-TR" altLang="tr-TR"/>
          </a:p>
        </p:txBody>
      </p:sp>
    </p:spTree>
    <p:extLst>
      <p:ext uri="{BB962C8B-B14F-4D97-AF65-F5344CB8AC3E}">
        <p14:creationId xmlns:p14="http://schemas.microsoft.com/office/powerpoint/2010/main" val="975966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8274AF-A20F-49FE-9AD4-237E5502F70A}" type="slidenum">
              <a:rPr lang="tr-TR" altLang="tr-TR"/>
              <a:pPr eaLnBrk="1" hangingPunct="1"/>
              <a:t>53</a:t>
            </a:fld>
            <a:endParaRPr lang="tr-TR" altLang="tr-TR"/>
          </a:p>
        </p:txBody>
      </p:sp>
    </p:spTree>
    <p:extLst>
      <p:ext uri="{BB962C8B-B14F-4D97-AF65-F5344CB8AC3E}">
        <p14:creationId xmlns:p14="http://schemas.microsoft.com/office/powerpoint/2010/main" val="1839079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70830B-1529-4270-86E7-9A562EBED8C1}" type="slidenum">
              <a:rPr lang="tr-TR" altLang="tr-TR"/>
              <a:pPr eaLnBrk="1" hangingPunct="1"/>
              <a:t>54</a:t>
            </a:fld>
            <a:endParaRPr lang="tr-TR" altLang="tr-TR"/>
          </a:p>
        </p:txBody>
      </p:sp>
    </p:spTree>
    <p:extLst>
      <p:ext uri="{BB962C8B-B14F-4D97-AF65-F5344CB8AC3E}">
        <p14:creationId xmlns:p14="http://schemas.microsoft.com/office/powerpoint/2010/main" val="634398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81A936-E812-471D-93A7-1AE86113F0C0}" type="slidenum">
              <a:rPr lang="tr-TR" altLang="tr-TR"/>
              <a:pPr eaLnBrk="1" hangingPunct="1"/>
              <a:t>55</a:t>
            </a:fld>
            <a:endParaRPr lang="tr-TR" altLang="tr-TR"/>
          </a:p>
        </p:txBody>
      </p:sp>
    </p:spTree>
    <p:extLst>
      <p:ext uri="{BB962C8B-B14F-4D97-AF65-F5344CB8AC3E}">
        <p14:creationId xmlns:p14="http://schemas.microsoft.com/office/powerpoint/2010/main" val="1584500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20E4CA-CD8C-4361-A7C6-E9BF508EC8B3}" type="slidenum">
              <a:rPr lang="tr-TR" altLang="tr-TR"/>
              <a:pPr eaLnBrk="1" hangingPunct="1"/>
              <a:t>56</a:t>
            </a:fld>
            <a:endParaRPr lang="tr-TR" altLang="tr-TR"/>
          </a:p>
        </p:txBody>
      </p:sp>
    </p:spTree>
    <p:extLst>
      <p:ext uri="{BB962C8B-B14F-4D97-AF65-F5344CB8AC3E}">
        <p14:creationId xmlns:p14="http://schemas.microsoft.com/office/powerpoint/2010/main" val="437995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5B3A92-7A44-418B-84C7-2363431276CC}" type="slidenum">
              <a:rPr lang="tr-TR" altLang="tr-TR"/>
              <a:pPr eaLnBrk="1" hangingPunct="1"/>
              <a:t>57</a:t>
            </a:fld>
            <a:endParaRPr lang="tr-TR" altLang="tr-TR"/>
          </a:p>
        </p:txBody>
      </p:sp>
    </p:spTree>
    <p:extLst>
      <p:ext uri="{BB962C8B-B14F-4D97-AF65-F5344CB8AC3E}">
        <p14:creationId xmlns:p14="http://schemas.microsoft.com/office/powerpoint/2010/main" val="2346441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B47AAD-BD0E-4286-88A1-8E39FB1C62C3}" type="slidenum">
              <a:rPr lang="tr-TR" altLang="tr-TR"/>
              <a:pPr eaLnBrk="1" hangingPunct="1"/>
              <a:t>58</a:t>
            </a:fld>
            <a:endParaRPr lang="tr-TR" altLang="tr-TR"/>
          </a:p>
        </p:txBody>
      </p:sp>
    </p:spTree>
    <p:extLst>
      <p:ext uri="{BB962C8B-B14F-4D97-AF65-F5344CB8AC3E}">
        <p14:creationId xmlns:p14="http://schemas.microsoft.com/office/powerpoint/2010/main" val="1664793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9416EB-7FC1-437B-A286-BCD517315B88}" type="slidenum">
              <a:rPr lang="tr-TR" altLang="tr-TR"/>
              <a:pPr eaLnBrk="1" hangingPunct="1"/>
              <a:t>59</a:t>
            </a:fld>
            <a:endParaRPr lang="tr-TR" altLang="tr-TR"/>
          </a:p>
        </p:txBody>
      </p:sp>
    </p:spTree>
    <p:extLst>
      <p:ext uri="{BB962C8B-B14F-4D97-AF65-F5344CB8AC3E}">
        <p14:creationId xmlns:p14="http://schemas.microsoft.com/office/powerpoint/2010/main" val="4054923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BD3712-9766-4191-AC08-2D87D996BF01}" type="slidenum">
              <a:rPr lang="tr-TR" altLang="tr-TR"/>
              <a:pPr eaLnBrk="1" hangingPunct="1"/>
              <a:t>60</a:t>
            </a:fld>
            <a:endParaRPr lang="tr-TR" altLang="tr-TR"/>
          </a:p>
        </p:txBody>
      </p:sp>
    </p:spTree>
    <p:extLst>
      <p:ext uri="{BB962C8B-B14F-4D97-AF65-F5344CB8AC3E}">
        <p14:creationId xmlns:p14="http://schemas.microsoft.com/office/powerpoint/2010/main" val="3263982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F78167-381A-43AA-86DC-8023D00CBDC2}" type="slidenum">
              <a:rPr lang="tr-TR" altLang="tr-TR"/>
              <a:pPr eaLnBrk="1" hangingPunct="1"/>
              <a:t>61</a:t>
            </a:fld>
            <a:endParaRPr lang="tr-TR" altLang="tr-TR"/>
          </a:p>
        </p:txBody>
      </p:sp>
    </p:spTree>
    <p:extLst>
      <p:ext uri="{BB962C8B-B14F-4D97-AF65-F5344CB8AC3E}">
        <p14:creationId xmlns:p14="http://schemas.microsoft.com/office/powerpoint/2010/main" val="116889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30DE346-73AD-4B56-B81F-6CA705964609}" type="slidenum">
              <a:rPr lang="tr-TR" smtClean="0">
                <a:latin typeface="Arial" charset="0"/>
              </a:rPr>
              <a:pPr/>
              <a:t>10</a:t>
            </a:fld>
            <a:endParaRPr lang="tr-TR" smtClean="0">
              <a:latin typeface="Arial" charset="0"/>
            </a:endParaRPr>
          </a:p>
        </p:txBody>
      </p:sp>
      <p:sp>
        <p:nvSpPr>
          <p:cNvPr id="206851" name="Rectangle 2"/>
          <p:cNvSpPr>
            <a:spLocks noGrp="1" noRot="1" noChangeAspect="1" noChangeArrowheads="1" noTextEdit="1"/>
          </p:cNvSpPr>
          <p:nvPr>
            <p:ph type="sldImg"/>
          </p:nvPr>
        </p:nvSpPr>
        <p:spPr>
          <a:xfrm>
            <a:off x="144463" y="771525"/>
            <a:ext cx="6489700" cy="3651250"/>
          </a:xfrm>
          <a:ln/>
        </p:spPr>
      </p:sp>
      <p:sp>
        <p:nvSpPr>
          <p:cNvPr id="206852"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1889221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51650F-C9DD-4586-A3CC-880B14462068}" type="slidenum">
              <a:rPr lang="tr-TR" altLang="tr-TR"/>
              <a:pPr eaLnBrk="1" hangingPunct="1"/>
              <a:t>62</a:t>
            </a:fld>
            <a:endParaRPr lang="tr-TR" altLang="tr-TR"/>
          </a:p>
        </p:txBody>
      </p:sp>
    </p:spTree>
    <p:extLst>
      <p:ext uri="{BB962C8B-B14F-4D97-AF65-F5344CB8AC3E}">
        <p14:creationId xmlns:p14="http://schemas.microsoft.com/office/powerpoint/2010/main" val="1866968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FE2D8E-096E-479C-A9EF-248B9C5FC3FE}" type="slidenum">
              <a:rPr lang="tr-TR" altLang="tr-TR"/>
              <a:pPr eaLnBrk="1" hangingPunct="1"/>
              <a:t>63</a:t>
            </a:fld>
            <a:endParaRPr lang="tr-TR" altLang="tr-TR"/>
          </a:p>
        </p:txBody>
      </p:sp>
    </p:spTree>
    <p:extLst>
      <p:ext uri="{BB962C8B-B14F-4D97-AF65-F5344CB8AC3E}">
        <p14:creationId xmlns:p14="http://schemas.microsoft.com/office/powerpoint/2010/main" val="274400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40163" y="9431338"/>
            <a:ext cx="2936875" cy="496887"/>
          </a:xfrm>
          <a:prstGeom prst="rect">
            <a:avLst/>
          </a:prstGeom>
          <a:noFill/>
          <a:ln w="9525">
            <a:noFill/>
            <a:miter lim="800000"/>
            <a:headEnd/>
            <a:tailEnd/>
          </a:ln>
        </p:spPr>
        <p:txBody>
          <a:bodyPr anchor="b"/>
          <a:lstStyle/>
          <a:p>
            <a:pPr algn="r"/>
            <a:fld id="{7B134143-9A96-4544-A014-0A3A5209A798}" type="slidenum">
              <a:rPr lang="tr-TR" sz="1200"/>
              <a:pPr algn="r"/>
              <a:t>11</a:t>
            </a:fld>
            <a:endParaRPr lang="tr-TR" sz="1200"/>
          </a:p>
        </p:txBody>
      </p:sp>
      <p:sp>
        <p:nvSpPr>
          <p:cNvPr id="210947" name="Rectangle 2"/>
          <p:cNvSpPr>
            <a:spLocks noGrp="1" noRot="1" noChangeAspect="1" noChangeArrowheads="1" noTextEdit="1"/>
          </p:cNvSpPr>
          <p:nvPr>
            <p:ph type="sldImg"/>
          </p:nvPr>
        </p:nvSpPr>
        <p:spPr>
          <a:xfrm>
            <a:off x="144463" y="771525"/>
            <a:ext cx="6489700" cy="3651250"/>
          </a:xfrm>
          <a:ln/>
        </p:spPr>
      </p:sp>
      <p:sp>
        <p:nvSpPr>
          <p:cNvPr id="210948" name="Rectangle 3"/>
          <p:cNvSpPr>
            <a:spLocks noGrp="1" noChangeArrowheads="1"/>
          </p:cNvSpPr>
          <p:nvPr>
            <p:ph type="body" idx="1"/>
          </p:nvPr>
        </p:nvSpPr>
        <p:spPr>
          <a:xfrm>
            <a:off x="903288" y="4716463"/>
            <a:ext cx="4972050" cy="4468812"/>
          </a:xfrm>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121452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4D37BD3E-CB62-4FE7-A25B-E75AE6E817B3}" type="slidenum">
              <a:rPr lang="tr-TR" altLang="tr-TR" sz="1200"/>
              <a:pPr/>
              <a:t>17</a:t>
            </a:fld>
            <a:endParaRPr lang="tr-TR" altLang="tr-TR" sz="1200"/>
          </a:p>
        </p:txBody>
      </p:sp>
      <p:sp>
        <p:nvSpPr>
          <p:cNvPr id="44035" name="Rectangle 2"/>
          <p:cNvSpPr>
            <a:spLocks noGrp="1" noRot="1" noChangeAspect="1" noChangeArrowheads="1" noTextEdit="1"/>
          </p:cNvSpPr>
          <p:nvPr>
            <p:ph type="sldImg"/>
          </p:nvPr>
        </p:nvSpPr>
        <p:spPr>
          <a:xfrm>
            <a:off x="542925" y="754063"/>
            <a:ext cx="6691313" cy="3765550"/>
          </a:xfrm>
          <a:ln/>
        </p:spPr>
      </p:sp>
      <p:sp>
        <p:nvSpPr>
          <p:cNvPr id="44036" name="Rectangle 3"/>
          <p:cNvSpPr>
            <a:spLocks noGrp="1" noChangeArrowheads="1"/>
          </p:cNvSpPr>
          <p:nvPr>
            <p:ph type="body" idx="1"/>
          </p:nvPr>
        </p:nvSpPr>
        <p:spPr>
          <a:xfrm>
            <a:off x="1036638" y="4770438"/>
            <a:ext cx="5702300" cy="451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59360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C05FC6-826B-46E5-9418-9FC212723373}" type="slidenum">
              <a:rPr lang="tr-TR" altLang="tr-TR"/>
              <a:pPr eaLnBrk="1" hangingPunct="1"/>
              <a:t>25</a:t>
            </a:fld>
            <a:endParaRPr lang="tr-TR" altLang="tr-TR"/>
          </a:p>
        </p:txBody>
      </p:sp>
    </p:spTree>
    <p:extLst>
      <p:ext uri="{BB962C8B-B14F-4D97-AF65-F5344CB8AC3E}">
        <p14:creationId xmlns:p14="http://schemas.microsoft.com/office/powerpoint/2010/main" val="22347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5AEDA4-431E-43A8-B49B-17896DC86481}" type="slidenum">
              <a:rPr lang="tr-TR" altLang="tr-TR"/>
              <a:pPr eaLnBrk="1" hangingPunct="1"/>
              <a:t>26</a:t>
            </a:fld>
            <a:endParaRPr lang="tr-TR" altLang="tr-TR"/>
          </a:p>
        </p:txBody>
      </p:sp>
    </p:spTree>
    <p:extLst>
      <p:ext uri="{BB962C8B-B14F-4D97-AF65-F5344CB8AC3E}">
        <p14:creationId xmlns:p14="http://schemas.microsoft.com/office/powerpoint/2010/main" val="29808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993FEC-F933-4201-901B-A95748D529ED}" type="slidenum">
              <a:rPr lang="tr-TR" altLang="tr-TR"/>
              <a:pPr eaLnBrk="1" hangingPunct="1"/>
              <a:t>27</a:t>
            </a:fld>
            <a:endParaRPr lang="tr-TR" altLang="tr-TR"/>
          </a:p>
        </p:txBody>
      </p:sp>
    </p:spTree>
    <p:extLst>
      <p:ext uri="{BB962C8B-B14F-4D97-AF65-F5344CB8AC3E}">
        <p14:creationId xmlns:p14="http://schemas.microsoft.com/office/powerpoint/2010/main" val="75255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8E6FD99-8133-4D28-A895-04928D50743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162504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E6FD99-8133-4D28-A895-04928D50743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236038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E6FD99-8133-4D28-A895-04928D50743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427075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381000"/>
            <a:ext cx="10363200" cy="1143000"/>
          </a:xfrm>
          <a:prstGeom prst="rect">
            <a:avLst/>
          </a:prstGeom>
        </p:spPr>
        <p:txBody>
          <a:bodyPr/>
          <a:lstStyle/>
          <a:p>
            <a:r>
              <a:rPr lang="en-US" smtClean="0"/>
              <a:t>Click to edit Master title style</a:t>
            </a:r>
            <a:endParaRPr lang="tr-TR"/>
          </a:p>
        </p:txBody>
      </p:sp>
      <p:sp>
        <p:nvSpPr>
          <p:cNvPr id="3" name="Text Placeholder 2"/>
          <p:cNvSpPr>
            <a:spLocks noGrp="1"/>
          </p:cNvSpPr>
          <p:nvPr>
            <p:ph type="body" sz="half" idx="1"/>
            <p:custDataLst>
              <p:tags r:id="rId2"/>
            </p:custDataLst>
          </p:nvPr>
        </p:nvSpPr>
        <p:spPr>
          <a:xfrm>
            <a:off x="914400" y="1981200"/>
            <a:ext cx="508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6197600" y="1981200"/>
            <a:ext cx="5080000" cy="4114800"/>
          </a:xfrm>
          <a:prstGeom prst="rect">
            <a:avLst/>
          </a:prstGeom>
        </p:spPr>
        <p:txBody>
          <a:bodyPr/>
          <a:lstStyle/>
          <a:p>
            <a:pPr lvl="0"/>
            <a:endParaRPr lang="tr-TR" noProof="0"/>
          </a:p>
        </p:txBody>
      </p:sp>
      <p:sp>
        <p:nvSpPr>
          <p:cNvPr id="5" name="Date Placeholder 4"/>
          <p:cNvSpPr>
            <a:spLocks noGrp="1"/>
          </p:cNvSpPr>
          <p:nvPr>
            <p:ph type="dt" sz="half" idx="10"/>
            <p:custDataLst>
              <p:tags r:id="rId3"/>
            </p:custDataLst>
          </p:nvPr>
        </p:nvSpPr>
        <p:spPr>
          <a:xfrm>
            <a:off x="914400" y="6248400"/>
            <a:ext cx="2540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custDataLst>
              <p:tags r:id="rId4"/>
            </p:custDataLst>
          </p:nvPr>
        </p:nvSpPr>
        <p:spPr>
          <a:xfrm>
            <a:off x="3962400" y="6248400"/>
            <a:ext cx="53848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custDataLst>
              <p:tags r:id="rId5"/>
            </p:custDataLst>
          </p:nvPr>
        </p:nvSpPr>
        <p:spPr>
          <a:xfrm>
            <a:off x="10058400" y="6324600"/>
            <a:ext cx="2133600" cy="533400"/>
          </a:xfrm>
          <a:prstGeom prst="rect">
            <a:avLst/>
          </a:prstGeom>
        </p:spPr>
        <p:txBody>
          <a:bodyPr/>
          <a:lstStyle>
            <a:lvl1pPr>
              <a:defRPr>
                <a:latin typeface="Arial" charset="0"/>
              </a:defRPr>
            </a:lvl1pPr>
          </a:lstStyle>
          <a:p>
            <a:pPr>
              <a:defRPr/>
            </a:pPr>
            <a:fld id="{63C7F586-E746-4105-97A3-0EDAE36076CF}" type="slidenum">
              <a:rPr lang="en-US"/>
              <a:pPr>
                <a:defRPr/>
              </a:pPr>
              <a:t>‹#›</a:t>
            </a:fld>
            <a:endParaRPr lang="en-US"/>
          </a:p>
        </p:txBody>
      </p:sp>
    </p:spTree>
    <p:extLst>
      <p:ext uri="{BB962C8B-B14F-4D97-AF65-F5344CB8AC3E}">
        <p14:creationId xmlns:p14="http://schemas.microsoft.com/office/powerpoint/2010/main" val="179873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fld id="{0508A3E2-B690-4CCF-B8B2-BF19B10BD55C}" type="slidenum">
              <a:rPr lang="tr-TR" altLang="tr-TR"/>
              <a:pPr/>
              <a:t>‹#›</a:t>
            </a:fld>
            <a:endParaRPr lang="tr-TR" altLang="tr-TR"/>
          </a:p>
        </p:txBody>
      </p:sp>
    </p:spTree>
    <p:extLst>
      <p:ext uri="{BB962C8B-B14F-4D97-AF65-F5344CB8AC3E}">
        <p14:creationId xmlns:p14="http://schemas.microsoft.com/office/powerpoint/2010/main" val="42153873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E6FD99-8133-4D28-A895-04928D50743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423107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8E6FD99-8133-4D28-A895-04928D50743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194133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8E6FD99-8133-4D28-A895-04928D507434}" type="datetimeFigureOut">
              <a:rPr lang="tr-TR" smtClean="0"/>
              <a:t>31.05.2022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105279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8E6FD99-8133-4D28-A895-04928D507434}" type="datetimeFigureOut">
              <a:rPr lang="tr-TR" smtClean="0"/>
              <a:t>31.05.2022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284368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8E6FD99-8133-4D28-A895-04928D507434}" type="datetimeFigureOut">
              <a:rPr lang="tr-TR" smtClean="0"/>
              <a:t>31.05.2022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293575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8E6FD99-8133-4D28-A895-04928D507434}" type="datetimeFigureOut">
              <a:rPr lang="tr-TR" smtClean="0"/>
              <a:t>31.05.2022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289718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8E6FD99-8133-4D28-A895-04928D507434}" type="datetimeFigureOut">
              <a:rPr lang="tr-TR" smtClean="0"/>
              <a:t>31.05.2022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376405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8E6FD99-8133-4D28-A895-04928D507434}" type="datetimeFigureOut">
              <a:rPr lang="tr-TR" smtClean="0"/>
              <a:t>31.05.2022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8D6A9A-A40E-4DAD-B4E7-4B110153F8FA}" type="slidenum">
              <a:rPr lang="tr-TR" smtClean="0"/>
              <a:t>‹#›</a:t>
            </a:fld>
            <a:endParaRPr lang="tr-TR"/>
          </a:p>
        </p:txBody>
      </p:sp>
    </p:spTree>
    <p:extLst>
      <p:ext uri="{BB962C8B-B14F-4D97-AF65-F5344CB8AC3E}">
        <p14:creationId xmlns:p14="http://schemas.microsoft.com/office/powerpoint/2010/main" val="388571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6FD99-8133-4D28-A895-04928D507434}" type="datetimeFigureOut">
              <a:rPr lang="tr-TR" smtClean="0"/>
              <a:t>31.05.2022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D6A9A-A40E-4DAD-B4E7-4B110153F8FA}" type="slidenum">
              <a:rPr lang="tr-TR" smtClean="0"/>
              <a:t>‹#›</a:t>
            </a:fld>
            <a:endParaRPr lang="tr-TR"/>
          </a:p>
        </p:txBody>
      </p:sp>
    </p:spTree>
    <p:extLst>
      <p:ext uri="{BB962C8B-B14F-4D97-AF65-F5344CB8AC3E}">
        <p14:creationId xmlns:p14="http://schemas.microsoft.com/office/powerpoint/2010/main" val="219573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tags" Target="../tags/tag123.xml"/><Relationship Id="rId299" Type="http://schemas.openxmlformats.org/officeDocument/2006/relationships/tags" Target="../tags/tag305.xml"/><Relationship Id="rId303" Type="http://schemas.openxmlformats.org/officeDocument/2006/relationships/tags" Target="../tags/tag309.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324" Type="http://schemas.openxmlformats.org/officeDocument/2006/relationships/tags" Target="../tags/tag330.xml"/><Relationship Id="rId345" Type="http://schemas.openxmlformats.org/officeDocument/2006/relationships/tags" Target="../tags/tag351.xml"/><Relationship Id="rId366" Type="http://schemas.openxmlformats.org/officeDocument/2006/relationships/tags" Target="../tags/tag372.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226" Type="http://schemas.openxmlformats.org/officeDocument/2006/relationships/tags" Target="../tags/tag232.xml"/><Relationship Id="rId247" Type="http://schemas.openxmlformats.org/officeDocument/2006/relationships/tags" Target="../tags/tag253.xml"/><Relationship Id="rId107" Type="http://schemas.openxmlformats.org/officeDocument/2006/relationships/tags" Target="../tags/tag113.xml"/><Relationship Id="rId268" Type="http://schemas.openxmlformats.org/officeDocument/2006/relationships/tags" Target="../tags/tag274.xml"/><Relationship Id="rId289" Type="http://schemas.openxmlformats.org/officeDocument/2006/relationships/tags" Target="../tags/tag295.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314" Type="http://schemas.openxmlformats.org/officeDocument/2006/relationships/tags" Target="../tags/tag320.xml"/><Relationship Id="rId335" Type="http://schemas.openxmlformats.org/officeDocument/2006/relationships/tags" Target="../tags/tag341.xml"/><Relationship Id="rId356" Type="http://schemas.openxmlformats.org/officeDocument/2006/relationships/tags" Target="../tags/tag362.xml"/><Relationship Id="rId377" Type="http://schemas.openxmlformats.org/officeDocument/2006/relationships/tags" Target="../tags/tag383.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37" Type="http://schemas.openxmlformats.org/officeDocument/2006/relationships/tags" Target="../tags/tag243.xml"/><Relationship Id="rId258" Type="http://schemas.openxmlformats.org/officeDocument/2006/relationships/tags" Target="../tags/tag264.xml"/><Relationship Id="rId279" Type="http://schemas.openxmlformats.org/officeDocument/2006/relationships/tags" Target="../tags/tag285.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290" Type="http://schemas.openxmlformats.org/officeDocument/2006/relationships/tags" Target="../tags/tag296.xml"/><Relationship Id="rId304" Type="http://schemas.openxmlformats.org/officeDocument/2006/relationships/tags" Target="../tags/tag310.xml"/><Relationship Id="rId325" Type="http://schemas.openxmlformats.org/officeDocument/2006/relationships/tags" Target="../tags/tag331.xml"/><Relationship Id="rId346" Type="http://schemas.openxmlformats.org/officeDocument/2006/relationships/tags" Target="../tags/tag352.xml"/><Relationship Id="rId367" Type="http://schemas.openxmlformats.org/officeDocument/2006/relationships/tags" Target="../tags/tag373.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tags" Target="../tags/tag233.xml"/><Relationship Id="rId248" Type="http://schemas.openxmlformats.org/officeDocument/2006/relationships/tags" Target="../tags/tag254.xml"/><Relationship Id="rId269" Type="http://schemas.openxmlformats.org/officeDocument/2006/relationships/tags" Target="../tags/tag275.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280" Type="http://schemas.openxmlformats.org/officeDocument/2006/relationships/tags" Target="../tags/tag286.xml"/><Relationship Id="rId315" Type="http://schemas.openxmlformats.org/officeDocument/2006/relationships/tags" Target="../tags/tag321.xml"/><Relationship Id="rId336" Type="http://schemas.openxmlformats.org/officeDocument/2006/relationships/tags" Target="../tags/tag342.xml"/><Relationship Id="rId357" Type="http://schemas.openxmlformats.org/officeDocument/2006/relationships/tags" Target="../tags/tag363.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378" Type="http://schemas.openxmlformats.org/officeDocument/2006/relationships/tags" Target="../tags/tag384.xml"/><Relationship Id="rId6" Type="http://schemas.openxmlformats.org/officeDocument/2006/relationships/tags" Target="../tags/tag12.xml"/><Relationship Id="rId238" Type="http://schemas.openxmlformats.org/officeDocument/2006/relationships/tags" Target="../tags/tag244.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270" Type="http://schemas.openxmlformats.org/officeDocument/2006/relationships/tags" Target="../tags/tag276.xml"/><Relationship Id="rId291" Type="http://schemas.openxmlformats.org/officeDocument/2006/relationships/tags" Target="../tags/tag297.xml"/><Relationship Id="rId305" Type="http://schemas.openxmlformats.org/officeDocument/2006/relationships/tags" Target="../tags/tag311.xml"/><Relationship Id="rId326" Type="http://schemas.openxmlformats.org/officeDocument/2006/relationships/tags" Target="../tags/tag332.xml"/><Relationship Id="rId347" Type="http://schemas.openxmlformats.org/officeDocument/2006/relationships/tags" Target="../tags/tag353.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368" Type="http://schemas.openxmlformats.org/officeDocument/2006/relationships/tags" Target="../tags/tag374.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281" Type="http://schemas.openxmlformats.org/officeDocument/2006/relationships/tags" Target="../tags/tag287.xml"/><Relationship Id="rId316" Type="http://schemas.openxmlformats.org/officeDocument/2006/relationships/tags" Target="../tags/tag322.xml"/><Relationship Id="rId337" Type="http://schemas.openxmlformats.org/officeDocument/2006/relationships/tags" Target="../tags/tag343.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358" Type="http://schemas.openxmlformats.org/officeDocument/2006/relationships/tags" Target="../tags/tag364.xml"/><Relationship Id="rId379" Type="http://schemas.openxmlformats.org/officeDocument/2006/relationships/slideLayout" Target="../slideLayouts/slideLayout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71" Type="http://schemas.openxmlformats.org/officeDocument/2006/relationships/tags" Target="../tags/tag277.xml"/><Relationship Id="rId292" Type="http://schemas.openxmlformats.org/officeDocument/2006/relationships/tags" Target="../tags/tag298.xml"/><Relationship Id="rId306" Type="http://schemas.openxmlformats.org/officeDocument/2006/relationships/tags" Target="../tags/tag312.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327" Type="http://schemas.openxmlformats.org/officeDocument/2006/relationships/tags" Target="../tags/tag333.xml"/><Relationship Id="rId348" Type="http://schemas.openxmlformats.org/officeDocument/2006/relationships/tags" Target="../tags/tag354.xml"/><Relationship Id="rId369" Type="http://schemas.openxmlformats.org/officeDocument/2006/relationships/tags" Target="../tags/tag375.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380" Type="http://schemas.openxmlformats.org/officeDocument/2006/relationships/notesSlide" Target="../notesSlides/notesSlide5.xml"/><Relationship Id="rId240" Type="http://schemas.openxmlformats.org/officeDocument/2006/relationships/tags" Target="../tags/tag246.xml"/><Relationship Id="rId261" Type="http://schemas.openxmlformats.org/officeDocument/2006/relationships/tags" Target="../tags/tag267.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282" Type="http://schemas.openxmlformats.org/officeDocument/2006/relationships/tags" Target="../tags/tag288.xml"/><Relationship Id="rId317" Type="http://schemas.openxmlformats.org/officeDocument/2006/relationships/tags" Target="../tags/tag323.xml"/><Relationship Id="rId338" Type="http://schemas.openxmlformats.org/officeDocument/2006/relationships/tags" Target="../tags/tag344.xml"/><Relationship Id="rId359" Type="http://schemas.openxmlformats.org/officeDocument/2006/relationships/tags" Target="../tags/tag365.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370" Type="http://schemas.openxmlformats.org/officeDocument/2006/relationships/tags" Target="../tags/tag376.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272" Type="http://schemas.openxmlformats.org/officeDocument/2006/relationships/tags" Target="../tags/tag278.xml"/><Relationship Id="rId293" Type="http://schemas.openxmlformats.org/officeDocument/2006/relationships/tags" Target="../tags/tag299.xml"/><Relationship Id="rId307" Type="http://schemas.openxmlformats.org/officeDocument/2006/relationships/tags" Target="../tags/tag313.xml"/><Relationship Id="rId328" Type="http://schemas.openxmlformats.org/officeDocument/2006/relationships/tags" Target="../tags/tag334.xml"/><Relationship Id="rId349" Type="http://schemas.openxmlformats.org/officeDocument/2006/relationships/tags" Target="../tags/tag355.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360" Type="http://schemas.openxmlformats.org/officeDocument/2006/relationships/tags" Target="../tags/tag366.xml"/><Relationship Id="rId381" Type="http://schemas.openxmlformats.org/officeDocument/2006/relationships/image" Target="../media/image11.png"/><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tags" Target="../tags/tag268.xml"/><Relationship Id="rId283" Type="http://schemas.openxmlformats.org/officeDocument/2006/relationships/tags" Target="../tags/tag289.xml"/><Relationship Id="rId318" Type="http://schemas.openxmlformats.org/officeDocument/2006/relationships/tags" Target="../tags/tag324.xml"/><Relationship Id="rId339" Type="http://schemas.openxmlformats.org/officeDocument/2006/relationships/tags" Target="../tags/tag345.xml"/><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350" Type="http://schemas.openxmlformats.org/officeDocument/2006/relationships/tags" Target="../tags/tag356.xml"/><Relationship Id="rId371" Type="http://schemas.openxmlformats.org/officeDocument/2006/relationships/tags" Target="../tags/tag377.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273" Type="http://schemas.openxmlformats.org/officeDocument/2006/relationships/tags" Target="../tags/tag279.xml"/><Relationship Id="rId294" Type="http://schemas.openxmlformats.org/officeDocument/2006/relationships/tags" Target="../tags/tag300.xml"/><Relationship Id="rId308" Type="http://schemas.openxmlformats.org/officeDocument/2006/relationships/tags" Target="../tags/tag314.xml"/><Relationship Id="rId329" Type="http://schemas.openxmlformats.org/officeDocument/2006/relationships/tags" Target="../tags/tag335.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340" Type="http://schemas.openxmlformats.org/officeDocument/2006/relationships/tags" Target="../tags/tag346.xml"/><Relationship Id="rId361" Type="http://schemas.openxmlformats.org/officeDocument/2006/relationships/tags" Target="../tags/tag367.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tags" Target="../tags/tag269.xml"/><Relationship Id="rId284" Type="http://schemas.openxmlformats.org/officeDocument/2006/relationships/tags" Target="../tags/tag290.xml"/><Relationship Id="rId319" Type="http://schemas.openxmlformats.org/officeDocument/2006/relationships/tags" Target="../tags/tag325.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330" Type="http://schemas.openxmlformats.org/officeDocument/2006/relationships/tags" Target="../tags/tag336.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351" Type="http://schemas.openxmlformats.org/officeDocument/2006/relationships/tags" Target="../tags/tag357.xml"/><Relationship Id="rId372" Type="http://schemas.openxmlformats.org/officeDocument/2006/relationships/tags" Target="../tags/tag378.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4" Type="http://schemas.openxmlformats.org/officeDocument/2006/relationships/tags" Target="../tags/tag280.xml"/><Relationship Id="rId295" Type="http://schemas.openxmlformats.org/officeDocument/2006/relationships/tags" Target="../tags/tag301.xml"/><Relationship Id="rId309" Type="http://schemas.openxmlformats.org/officeDocument/2006/relationships/tags" Target="../tags/tag315.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320" Type="http://schemas.openxmlformats.org/officeDocument/2006/relationships/tags" Target="../tags/tag326.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341" Type="http://schemas.openxmlformats.org/officeDocument/2006/relationships/tags" Target="../tags/tag347.xml"/><Relationship Id="rId362" Type="http://schemas.openxmlformats.org/officeDocument/2006/relationships/tags" Target="../tags/tag368.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tags" Target="../tags/tag270.xml"/><Relationship Id="rId285" Type="http://schemas.openxmlformats.org/officeDocument/2006/relationships/tags" Target="../tags/tag29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310" Type="http://schemas.openxmlformats.org/officeDocument/2006/relationships/tags" Target="../tags/tag316.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331" Type="http://schemas.openxmlformats.org/officeDocument/2006/relationships/tags" Target="../tags/tag337.xml"/><Relationship Id="rId352" Type="http://schemas.openxmlformats.org/officeDocument/2006/relationships/tags" Target="../tags/tag358.xml"/><Relationship Id="rId373" Type="http://schemas.openxmlformats.org/officeDocument/2006/relationships/tags" Target="../tags/tag379.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275" Type="http://schemas.openxmlformats.org/officeDocument/2006/relationships/tags" Target="../tags/tag281.xml"/><Relationship Id="rId296" Type="http://schemas.openxmlformats.org/officeDocument/2006/relationships/tags" Target="../tags/tag302.xml"/><Relationship Id="rId300" Type="http://schemas.openxmlformats.org/officeDocument/2006/relationships/tags" Target="../tags/tag306.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321" Type="http://schemas.openxmlformats.org/officeDocument/2006/relationships/tags" Target="../tags/tag327.xml"/><Relationship Id="rId342" Type="http://schemas.openxmlformats.org/officeDocument/2006/relationships/tags" Target="../tags/tag348.xml"/><Relationship Id="rId363" Type="http://schemas.openxmlformats.org/officeDocument/2006/relationships/tags" Target="../tags/tag369.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tags" Target="../tags/tag271.xml"/><Relationship Id="rId286" Type="http://schemas.openxmlformats.org/officeDocument/2006/relationships/tags" Target="../tags/tag29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311" Type="http://schemas.openxmlformats.org/officeDocument/2006/relationships/tags" Target="../tags/tag317.xml"/><Relationship Id="rId332" Type="http://schemas.openxmlformats.org/officeDocument/2006/relationships/tags" Target="../tags/tag338.xml"/><Relationship Id="rId353" Type="http://schemas.openxmlformats.org/officeDocument/2006/relationships/tags" Target="../tags/tag359.xml"/><Relationship Id="rId374" Type="http://schemas.openxmlformats.org/officeDocument/2006/relationships/tags" Target="../tags/tag380.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276" Type="http://schemas.openxmlformats.org/officeDocument/2006/relationships/tags" Target="../tags/tag282.xml"/><Relationship Id="rId297" Type="http://schemas.openxmlformats.org/officeDocument/2006/relationships/tags" Target="../tags/tag303.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301" Type="http://schemas.openxmlformats.org/officeDocument/2006/relationships/tags" Target="../tags/tag307.xml"/><Relationship Id="rId322" Type="http://schemas.openxmlformats.org/officeDocument/2006/relationships/tags" Target="../tags/tag328.xml"/><Relationship Id="rId343" Type="http://schemas.openxmlformats.org/officeDocument/2006/relationships/tags" Target="../tags/tag349.xml"/><Relationship Id="rId364" Type="http://schemas.openxmlformats.org/officeDocument/2006/relationships/tags" Target="../tags/tag370.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266" Type="http://schemas.openxmlformats.org/officeDocument/2006/relationships/tags" Target="../tags/tag272.xml"/><Relationship Id="rId287" Type="http://schemas.openxmlformats.org/officeDocument/2006/relationships/tags" Target="../tags/tag293.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312" Type="http://schemas.openxmlformats.org/officeDocument/2006/relationships/tags" Target="../tags/tag318.xml"/><Relationship Id="rId333" Type="http://schemas.openxmlformats.org/officeDocument/2006/relationships/tags" Target="../tags/tag339.xml"/><Relationship Id="rId354" Type="http://schemas.openxmlformats.org/officeDocument/2006/relationships/tags" Target="../tags/tag360.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75" Type="http://schemas.openxmlformats.org/officeDocument/2006/relationships/tags" Target="../tags/tag381.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277" Type="http://schemas.openxmlformats.org/officeDocument/2006/relationships/tags" Target="../tags/tag283.xml"/><Relationship Id="rId298" Type="http://schemas.openxmlformats.org/officeDocument/2006/relationships/tags" Target="../tags/tag304.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302" Type="http://schemas.openxmlformats.org/officeDocument/2006/relationships/tags" Target="../tags/tag308.xml"/><Relationship Id="rId323" Type="http://schemas.openxmlformats.org/officeDocument/2006/relationships/tags" Target="../tags/tag329.xml"/><Relationship Id="rId344" Type="http://schemas.openxmlformats.org/officeDocument/2006/relationships/tags" Target="../tags/tag350.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365" Type="http://schemas.openxmlformats.org/officeDocument/2006/relationships/tags" Target="../tags/tag371.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267" Type="http://schemas.openxmlformats.org/officeDocument/2006/relationships/tags" Target="../tags/tag273.xml"/><Relationship Id="rId288" Type="http://schemas.openxmlformats.org/officeDocument/2006/relationships/tags" Target="../tags/tag294.xml"/><Relationship Id="rId106" Type="http://schemas.openxmlformats.org/officeDocument/2006/relationships/tags" Target="../tags/tag112.xml"/><Relationship Id="rId127" Type="http://schemas.openxmlformats.org/officeDocument/2006/relationships/tags" Target="../tags/tag133.xml"/><Relationship Id="rId313" Type="http://schemas.openxmlformats.org/officeDocument/2006/relationships/tags" Target="../tags/tag319.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334" Type="http://schemas.openxmlformats.org/officeDocument/2006/relationships/tags" Target="../tags/tag340.xml"/><Relationship Id="rId355" Type="http://schemas.openxmlformats.org/officeDocument/2006/relationships/tags" Target="../tags/tag361.xml"/><Relationship Id="rId376" Type="http://schemas.openxmlformats.org/officeDocument/2006/relationships/tags" Target="../tags/tag382.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278" Type="http://schemas.openxmlformats.org/officeDocument/2006/relationships/tags" Target="../tags/tag28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http://www.ccohs.ca/images/E-J01(2).gif" TargetMode="External"/><Relationship Id="rId7" Type="http://schemas.openxmlformats.org/officeDocument/2006/relationships/image" Target="http://www.ccohs.ca/images/E-J01(4).gif" TargetMode="External"/><Relationship Id="rId2" Type="http://schemas.openxmlformats.org/officeDocument/2006/relationships/image" Target="../media/image13.gif"/><Relationship Id="rId1" Type="http://schemas.openxmlformats.org/officeDocument/2006/relationships/slideLayout" Target="../slideLayouts/slideLayout8.xml"/><Relationship Id="rId6" Type="http://schemas.openxmlformats.org/officeDocument/2006/relationships/image" Target="../media/image15.gif"/><Relationship Id="rId5" Type="http://schemas.openxmlformats.org/officeDocument/2006/relationships/image" Target="http://www.ccohs.ca/images/E-J01(3).gif" TargetMode="Externa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iyolojidunyasi.com/Stres.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tr/imgres?imgurl=http://depo.resimlihaber.com/gal/60454d666060/60454d666060_0000_44841.jpg&amp;imgrefurl=http://www.resimlihaber.com/insan/20-yuzyilin-en-onemli-bilim-adami-albert-einstein_1666.html&amp;usg=___tQs5--aWgWtfNrmkIqUQb1ps98=&amp;h=460&amp;w=367&amp;sz=40&amp;hl=tr&amp;start=51&amp;um=1&amp;itbs=1&amp;tbnid=q14ib4nmKQ0o2M:&amp;tbnh=128&amp;tbnw=102&amp;prev=/images?q%3Dbilim%2Badam%C4%B1%2Bfoto%C4%9Fraflar%C4%B1%26start%3D36%26um%3D1%26hl%3Dtr%26sa%3DN%26rlz%3D1T4SNYK_enTR321%26ndsp%3D18%26tbs%3Disch: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images.google.com.tr/imgres?imgurl=http://erzincanyasam.files.wordpress.com/2009/05/hizli_tren_resimleri_fotograflari.jpg&amp;imgrefurl=http://www.gecmistebugun.com/index.php&amp;usg=__Ft3z1_1G7pzj0iePVyH024TKwXw=&amp;h=300&amp;w=400&amp;sz=26&amp;hl=tr&amp;start=50&amp;um=1&amp;itbs=1&amp;tbnid=yegU35UhBvtP7M:&amp;tbnh=93&amp;tbnw=124&amp;prev=/images?q%3Dbilim%2Badam%C4%B1%2Bfoto%C4%9Fraflar%C4%B1%26start%3D36%26um%3D1%26hl%3Dtr%26sa%3DN%26rlz%3D1T4SNYK_enTR321%26ndsp%3D18%26tbs%3Disch:1" TargetMode="Externa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6.xml"/><Relationship Id="rId1" Type="http://schemas.openxmlformats.org/officeDocument/2006/relationships/tags" Target="../tags/tag385.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0.xml"/><Relationship Id="rId1" Type="http://schemas.openxmlformats.org/officeDocument/2006/relationships/tags" Target="../tags/tag389.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91.xml"/></Relationships>
</file>

<file path=ppt/slides/_rels/slide34.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image" Target="../media/image28.png"/><Relationship Id="rId2" Type="http://schemas.openxmlformats.org/officeDocument/2006/relationships/tags" Target="../tags/tag393.xml"/><Relationship Id="rId16" Type="http://schemas.openxmlformats.org/officeDocument/2006/relationships/image" Target="../media/image27.png"/><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5" Type="http://schemas.openxmlformats.org/officeDocument/2006/relationships/tags" Target="../tags/tag396.xml"/><Relationship Id="rId15" Type="http://schemas.openxmlformats.org/officeDocument/2006/relationships/notesSlide" Target="../notesSlides/notesSlide12.xml"/><Relationship Id="rId10" Type="http://schemas.openxmlformats.org/officeDocument/2006/relationships/tags" Target="../tags/tag401.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07.xml"/><Relationship Id="rId7" Type="http://schemas.openxmlformats.org/officeDocument/2006/relationships/slideLayout" Target="../slideLayouts/slideLayout6.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10" Type="http://schemas.openxmlformats.org/officeDocument/2006/relationships/image" Target="../media/image30.png"/><Relationship Id="rId4" Type="http://schemas.openxmlformats.org/officeDocument/2006/relationships/tags" Target="../tags/tag408.xml"/><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13.xml"/><Relationship Id="rId7" Type="http://schemas.openxmlformats.org/officeDocument/2006/relationships/tags" Target="../tags/tag417.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image" Target="../media/image32.png"/><Relationship Id="rId5" Type="http://schemas.openxmlformats.org/officeDocument/2006/relationships/tags" Target="../tags/tag415.xml"/><Relationship Id="rId10" Type="http://schemas.openxmlformats.org/officeDocument/2006/relationships/image" Target="../media/image31.png"/><Relationship Id="rId4" Type="http://schemas.openxmlformats.org/officeDocument/2006/relationships/tags" Target="../tags/tag414.xml"/><Relationship Id="rId9"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notesSlide" Target="../notesSlides/notesSlide15.xml"/><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slideLayout" Target="../slideLayouts/slideLayout7.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5" Type="http://schemas.openxmlformats.org/officeDocument/2006/relationships/tags" Target="../tags/tag422.xml"/><Relationship Id="rId15" Type="http://schemas.openxmlformats.org/officeDocument/2006/relationships/image" Target="../media/image34.png"/><Relationship Id="rId10" Type="http://schemas.openxmlformats.org/officeDocument/2006/relationships/tags" Target="../tags/tag427.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431.xml"/><Relationship Id="rId7" Type="http://schemas.openxmlformats.org/officeDocument/2006/relationships/slideLayout" Target="../slideLayouts/slideLayout6.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5" Type="http://schemas.openxmlformats.org/officeDocument/2006/relationships/tags" Target="../tags/tag433.xml"/><Relationship Id="rId10" Type="http://schemas.openxmlformats.org/officeDocument/2006/relationships/image" Target="../media/image36.png"/><Relationship Id="rId4" Type="http://schemas.openxmlformats.org/officeDocument/2006/relationships/tags" Target="../tags/tag432.xml"/><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35.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tr/imgres?imgurl=http://www.teslamotor.com.tr/images/photos/023.jpg&amp;imgrefurl=http://www.teslamotor.com.tr/tr/fabrika.aspx&amp;usg=__QSHqaXvVf_SQOAd-ek7097qraE4=&amp;h=550&amp;w=413&amp;sz=29&amp;hl=tr&amp;start=177&amp;um=1&amp;itbs=1&amp;tbnid=ZEapGJPJUCIPtM:&amp;tbnh=133&amp;tbnw=100&amp;prev=/images?q%3Dfabrika%2Bfoto%C4%9Fraflar%C4%B1%26start%3D162%26um%3D1%26hl%3Dtr%26sa%3DN%26rlz%3D1T4SNYK_enTR321%26ndsp%3D18%26tbs%3Disch: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tr/imgres?imgurl=http://galeri.milliyet.com.tr/tamsayfa/20060203yurdum/foto/7.jpg&amp;imgrefurl=http://galeri.milliyet.com.tr/tamsayfa/20060203yurdum/default.asp?id%3D18&amp;usg=__h49wpXIRdO8xXKxme2n-W2RigWw=&amp;h=500&amp;w=343&amp;sz=40&amp;hl=tr&amp;start=179&amp;um=1&amp;itbs=1&amp;tbnid=Y5fYDLApcSZ7lM:&amp;tbnh=130&amp;tbnw=89&amp;prev=/images?q%3Dfabrika%2Bfoto%C4%9Fraflar%C4%B1%26start%3D162%26um%3D1%26hl%3Dtr%26sa%3DN%26rlz%3D1T4SNYK_enTR321%26ndsp%3D18%26tbs%3Disch:1"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7.xml"/><Relationship Id="rId1" Type="http://schemas.openxmlformats.org/officeDocument/2006/relationships/tags" Target="../tags/tag436.xml"/><Relationship Id="rId4"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38.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439.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image" Target="../media/image42.png"/><Relationship Id="rId3" Type="http://schemas.openxmlformats.org/officeDocument/2006/relationships/tags" Target="../tags/tag442.xml"/><Relationship Id="rId7" Type="http://schemas.openxmlformats.org/officeDocument/2006/relationships/tags" Target="../tags/tag446.xml"/><Relationship Id="rId12" Type="http://schemas.openxmlformats.org/officeDocument/2006/relationships/image" Target="../media/image41.png"/><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notesSlide" Target="../notesSlides/notesSlide21.xml"/><Relationship Id="rId5" Type="http://schemas.openxmlformats.org/officeDocument/2006/relationships/tags" Target="../tags/tag444.xml"/><Relationship Id="rId10" Type="http://schemas.openxmlformats.org/officeDocument/2006/relationships/slideLayout" Target="../slideLayouts/slideLayout7.xml"/><Relationship Id="rId4" Type="http://schemas.openxmlformats.org/officeDocument/2006/relationships/tags" Target="../tags/tag443.xml"/><Relationship Id="rId9" Type="http://schemas.openxmlformats.org/officeDocument/2006/relationships/tags" Target="../tags/tag448.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51.xml"/><Relationship Id="rId7" Type="http://schemas.openxmlformats.org/officeDocument/2006/relationships/tags" Target="../tags/tag455.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image" Target="../media/image44.png"/><Relationship Id="rId5" Type="http://schemas.openxmlformats.org/officeDocument/2006/relationships/tags" Target="../tags/tag453.xml"/><Relationship Id="rId10" Type="http://schemas.openxmlformats.org/officeDocument/2006/relationships/image" Target="../media/image43.png"/><Relationship Id="rId4" Type="http://schemas.openxmlformats.org/officeDocument/2006/relationships/tags" Target="../tags/tag452.xml"/><Relationship Id="rId9"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456.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8.xml"/><Relationship Id="rId1" Type="http://schemas.openxmlformats.org/officeDocument/2006/relationships/tags" Target="../tags/tag457.xml"/><Relationship Id="rId5" Type="http://schemas.openxmlformats.org/officeDocument/2006/relationships/image" Target="../media/image47.png"/><Relationship Id="rId4"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1.xml"/><Relationship Id="rId7" Type="http://schemas.openxmlformats.org/officeDocument/2006/relationships/tags" Target="../tags/tag465.xml"/><Relationship Id="rId2" Type="http://schemas.openxmlformats.org/officeDocument/2006/relationships/tags" Target="../tags/tag460.xml"/><Relationship Id="rId1" Type="http://schemas.openxmlformats.org/officeDocument/2006/relationships/tags" Target="../tags/tag459.xml"/><Relationship Id="rId6" Type="http://schemas.openxmlformats.org/officeDocument/2006/relationships/tags" Target="../tags/tag464.xml"/><Relationship Id="rId5" Type="http://schemas.openxmlformats.org/officeDocument/2006/relationships/tags" Target="../tags/tag463.xml"/><Relationship Id="rId10" Type="http://schemas.openxmlformats.org/officeDocument/2006/relationships/image" Target="../media/image48.png"/><Relationship Id="rId4" Type="http://schemas.openxmlformats.org/officeDocument/2006/relationships/tags" Target="../tags/tag462.xml"/><Relationship Id="rId9"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8" Type="http://schemas.openxmlformats.org/officeDocument/2006/relationships/tags" Target="../tags/tag473.xml"/><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image" Target="../media/image49.png"/><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notesSlide" Target="../notesSlides/notesSlide26.xml"/><Relationship Id="rId5" Type="http://schemas.openxmlformats.org/officeDocument/2006/relationships/tags" Target="../tags/tag470.xml"/><Relationship Id="rId10" Type="http://schemas.openxmlformats.org/officeDocument/2006/relationships/slideLayout" Target="../slideLayouts/slideLayout7.xml"/><Relationship Id="rId4" Type="http://schemas.openxmlformats.org/officeDocument/2006/relationships/tags" Target="../tags/tag469.xml"/><Relationship Id="rId9" Type="http://schemas.openxmlformats.org/officeDocument/2006/relationships/tags" Target="../tags/tag4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tr/imgres?imgurl=http://www.komikmekan.com/resim/resim/resimler/1024-20050922-18.jpg&amp;imgrefurl=http://www.komikmekan.com/resim/kategori.asp?kategori%3Dyurdum_insani%26sayfa%3D42&amp;usg=__p2KAsbb5sVwQr22t6EF2ttvITk8=&amp;h=299&amp;w=450&amp;sz=21&amp;hl=tr&amp;start=83&amp;um=1&amp;itbs=1&amp;tbnid=SMPoMIQhUR10zM:&amp;tbnh=84&amp;tbnw=127&amp;prev=/images?q%3Dyorgun%2Binsan%2Bfoto%C4%9Fraflar%C4%B1%26start%3D72%26um%3D1%26hl%3Dtr%26sa%3DN%26rlz%3D1T4SNYK_enTR321%26ndsp%3D18%26tbs%3Disch: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images.google.com.tr/imgres?imgurl=http://www.karadenizolay.com/resimler/giresun/tireboludacaylar/P1015544%20tirebolu.jpg&amp;imgrefurl=http://mkaycicek.bloggum.com/yazilar/2009/10/&amp;usg=__avRMtW3XWdIjeNwDPDWddrFimYI=&amp;h=906&amp;w=680&amp;sz=51&amp;hl=tr&amp;start=52&amp;um=1&amp;itbs=1&amp;tbnid=zoDuUi8cBckLBM:&amp;tbnh=147&amp;tbnw=110&amp;prev=/images?q%3Di%C5%9Fyeri%2Bmola%2Bfoto%C4%9Fraflar%C4%B1%26start%3D36%26um%3D1%26hl%3Dtr%26sa%3DN%26rlz%3D1T4SNYK_enTR321%26ndsp%3D18%26tbs%3Disch: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ERGONOMİ</a:t>
            </a:r>
            <a:endParaRPr lang="tr-TR" dirty="0"/>
          </a:p>
        </p:txBody>
      </p:sp>
      <p:pic>
        <p:nvPicPr>
          <p:cNvPr id="4" name="İçerik Yer Tutucusu 3"/>
          <p:cNvPicPr>
            <a:picLocks noGrp="1" noChangeAspect="1"/>
          </p:cNvPicPr>
          <p:nvPr>
            <p:ph idx="1"/>
          </p:nvPr>
        </p:nvPicPr>
        <p:blipFill>
          <a:blip r:embed="rId2"/>
          <a:stretch>
            <a:fillRect/>
          </a:stretch>
        </p:blipFill>
        <p:spPr>
          <a:xfrm>
            <a:off x="1970072" y="2348880"/>
            <a:ext cx="8470698" cy="3240360"/>
          </a:xfrm>
          <a:prstGeom prst="rect">
            <a:avLst/>
          </a:prstGeom>
        </p:spPr>
      </p:pic>
    </p:spTree>
    <p:extLst>
      <p:ext uri="{BB962C8B-B14F-4D97-AF65-F5344CB8AC3E}">
        <p14:creationId xmlns:p14="http://schemas.microsoft.com/office/powerpoint/2010/main" val="110336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itpr"/>
          <p:cNvPicPr>
            <a:picLocks noChangeAspect="1" noChangeArrowheads="1"/>
          </p:cNvPicPr>
          <p:nvPr/>
        </p:nvPicPr>
        <p:blipFill>
          <a:blip r:embed="rId4" cstate="print"/>
          <a:srcRect/>
          <a:stretch>
            <a:fillRect/>
          </a:stretch>
        </p:blipFill>
        <p:spPr bwMode="auto">
          <a:xfrm>
            <a:off x="2028825" y="1000109"/>
            <a:ext cx="3538538" cy="5148263"/>
          </a:xfrm>
          <a:prstGeom prst="rect">
            <a:avLst/>
          </a:prstGeom>
          <a:noFill/>
          <a:ln w="12700">
            <a:solidFill>
              <a:schemeClr val="tx1"/>
            </a:solidFill>
            <a:miter lim="800000"/>
            <a:headEnd/>
            <a:tailEnd/>
          </a:ln>
        </p:spPr>
      </p:pic>
      <p:pic>
        <p:nvPicPr>
          <p:cNvPr id="38915" name="Picture 3" descr="standfac"/>
          <p:cNvPicPr>
            <a:picLocks noChangeAspect="1" noChangeArrowheads="1"/>
          </p:cNvPicPr>
          <p:nvPr/>
        </p:nvPicPr>
        <p:blipFill>
          <a:blip r:embed="rId5" cstate="print"/>
          <a:srcRect/>
          <a:stretch>
            <a:fillRect/>
          </a:stretch>
        </p:blipFill>
        <p:spPr bwMode="auto">
          <a:xfrm>
            <a:off x="5754688" y="1000109"/>
            <a:ext cx="4445000" cy="5148263"/>
          </a:xfrm>
          <a:prstGeom prst="rect">
            <a:avLst/>
          </a:prstGeom>
          <a:noFill/>
          <a:ln w="12700">
            <a:solidFill>
              <a:schemeClr val="tx1"/>
            </a:solidFill>
            <a:miter lim="800000"/>
            <a:headEnd/>
            <a:tailEnd/>
          </a:ln>
        </p:spPr>
      </p:pic>
      <p:sp>
        <p:nvSpPr>
          <p:cNvPr id="5" name="Rectangle 4"/>
          <p:cNvSpPr>
            <a:spLocks noChangeArrowheads="1"/>
          </p:cNvSpPr>
          <p:nvPr>
            <p:custDataLst>
              <p:tags r:id="rId1"/>
            </p:custDataLst>
          </p:nvPr>
        </p:nvSpPr>
        <p:spPr bwMode="auto">
          <a:xfrm>
            <a:off x="8096282" y="38080"/>
            <a:ext cx="2500313" cy="461962"/>
          </a:xfrm>
          <a:prstGeom prst="rect">
            <a:avLst/>
          </a:prstGeom>
          <a:noFill/>
          <a:ln w="9525">
            <a:noFill/>
            <a:miter lim="800000"/>
            <a:headEnd/>
            <a:tailEnd/>
          </a:ln>
        </p:spPr>
        <p:txBody>
          <a:bodyPr wrap="none">
            <a:spAutoFit/>
          </a:bodyPr>
          <a:lstStyle/>
          <a:p>
            <a:r>
              <a:rPr lang="tr-TR" sz="2400" b="1">
                <a:solidFill>
                  <a:srgbClr val="000066"/>
                </a:solidFill>
                <a:latin typeface="Verdana" pitchFamily="34" charset="0"/>
              </a:rPr>
              <a:t>Antropometri</a:t>
            </a:r>
          </a:p>
        </p:txBody>
      </p:sp>
    </p:spTree>
    <p:extLst>
      <p:ext uri="{BB962C8B-B14F-4D97-AF65-F5344CB8AC3E}">
        <p14:creationId xmlns:p14="http://schemas.microsoft.com/office/powerpoint/2010/main" val="34026566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81923" name="Rectangle 2"/>
          <p:cNvSpPr>
            <a:spLocks noGrp="1" noChangeArrowheads="1"/>
          </p:cNvSpPr>
          <p:nvPr>
            <p:ph sz="half" idx="1"/>
          </p:nvPr>
        </p:nvSpPr>
        <p:spPr>
          <a:xfrm>
            <a:off x="1905000" y="1412875"/>
            <a:ext cx="4406900" cy="4757738"/>
          </a:xfrm>
        </p:spPr>
        <p:txBody>
          <a:bodyPr/>
          <a:lstStyle/>
          <a:p>
            <a:pPr marL="609600" indent="-609600">
              <a:buNone/>
            </a:pPr>
            <a:r>
              <a:rPr lang="tr-TR" altLang="tr-TR" sz="3200" b="1">
                <a:solidFill>
                  <a:srgbClr val="6600CC"/>
                </a:solidFill>
              </a:rPr>
              <a:t>	</a:t>
            </a:r>
            <a:r>
              <a:rPr lang="tr-TR" altLang="tr-TR" b="1" smtClean="0">
                <a:solidFill>
                  <a:srgbClr val="6600CC"/>
                </a:solidFill>
              </a:rPr>
              <a:t>	</a:t>
            </a:r>
            <a:r>
              <a:rPr lang="tr-TR" altLang="tr-TR" b="1" smtClean="0">
                <a:solidFill>
                  <a:srgbClr val="FF0000"/>
                </a:solidFill>
              </a:rPr>
              <a:t>VİBRASYON</a:t>
            </a:r>
          </a:p>
          <a:p>
            <a:pPr marL="609600" indent="-609600">
              <a:buNone/>
            </a:pPr>
            <a:r>
              <a:rPr lang="tr-TR" altLang="tr-TR" b="1" smtClean="0">
                <a:solidFill>
                  <a:srgbClr val="6600CC"/>
                </a:solidFill>
              </a:rPr>
              <a:t>	</a:t>
            </a:r>
            <a:r>
              <a:rPr lang="tr-TR" altLang="tr-TR" smtClean="0">
                <a:solidFill>
                  <a:srgbClr val="6600CC"/>
                </a:solidFill>
              </a:rPr>
              <a:t>Vibrasyonun,</a:t>
            </a:r>
          </a:p>
          <a:p>
            <a:pPr marL="609600" indent="-609600">
              <a:buNone/>
            </a:pPr>
            <a:r>
              <a:rPr lang="tr-TR" altLang="tr-TR" smtClean="0">
                <a:solidFill>
                  <a:srgbClr val="6600CC"/>
                </a:solidFill>
              </a:rPr>
              <a:t>	yumuşak doku üzerine</a:t>
            </a:r>
          </a:p>
          <a:p>
            <a:pPr marL="609600" indent="-609600">
              <a:buNone/>
            </a:pPr>
            <a:r>
              <a:rPr lang="tr-TR" altLang="tr-TR" smtClean="0">
                <a:solidFill>
                  <a:srgbClr val="6600CC"/>
                </a:solidFill>
              </a:rPr>
              <a:t>	doğrudan etki yaptığı     </a:t>
            </a:r>
          </a:p>
          <a:p>
            <a:pPr marL="609600" indent="-609600">
              <a:buNone/>
            </a:pPr>
            <a:r>
              <a:rPr lang="tr-TR" altLang="tr-TR" smtClean="0">
                <a:solidFill>
                  <a:srgbClr val="6600CC"/>
                </a:solidFill>
              </a:rPr>
              <a:t>	çalışanların çalışma </a:t>
            </a:r>
          </a:p>
          <a:p>
            <a:pPr marL="609600" indent="-609600">
              <a:buNone/>
            </a:pPr>
            <a:r>
              <a:rPr lang="tr-TR" altLang="tr-TR" smtClean="0">
                <a:solidFill>
                  <a:srgbClr val="6600CC"/>
                </a:solidFill>
              </a:rPr>
              <a:t>	materyalini tutma ve </a:t>
            </a:r>
          </a:p>
          <a:p>
            <a:pPr marL="609600" indent="-609600">
              <a:buNone/>
            </a:pPr>
            <a:r>
              <a:rPr lang="tr-TR" altLang="tr-TR" smtClean="0">
                <a:solidFill>
                  <a:srgbClr val="6600CC"/>
                </a:solidFill>
              </a:rPr>
              <a:t>	kullanma etkinliğini </a:t>
            </a:r>
          </a:p>
          <a:p>
            <a:pPr marL="609600" indent="-609600">
              <a:buNone/>
            </a:pPr>
            <a:r>
              <a:rPr lang="tr-TR" altLang="tr-TR" smtClean="0">
                <a:solidFill>
                  <a:srgbClr val="6600CC"/>
                </a:solidFill>
              </a:rPr>
              <a:t>	değiştirir. </a:t>
            </a:r>
          </a:p>
        </p:txBody>
      </p:sp>
      <p:pic>
        <p:nvPicPr>
          <p:cNvPr id="81924" name="Picture 3" descr="under1_irfanview_extract_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43201"/>
            <a:ext cx="21478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9045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c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6" y="3286125"/>
            <a:ext cx="26336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Başlık"/>
          <p:cNvSpPr>
            <a:spLocks noGrp="1"/>
          </p:cNvSpPr>
          <p:nvPr>
            <p:ph type="title"/>
          </p:nvPr>
        </p:nvSpPr>
        <p:spPr>
          <a:xfrm>
            <a:off x="2024063" y="1428750"/>
            <a:ext cx="8229600" cy="1428750"/>
          </a:xfrm>
        </p:spPr>
        <p:txBody>
          <a:bodyPr rtlCol="0">
            <a:normAutofit/>
          </a:bodyPr>
          <a:lstStyle/>
          <a:p>
            <a:pPr>
              <a:defRPr/>
            </a:pPr>
            <a:r>
              <a:rPr lang="tr-TR" sz="6000" b="1" dirty="0">
                <a:solidFill>
                  <a:srgbClr val="FF0000"/>
                </a:solidFill>
                <a:latin typeface="+mn-lt"/>
                <a:ea typeface="+mn-ea"/>
                <a:cs typeface="+mn-cs"/>
              </a:rPr>
              <a:t>ŞİMDİ  ÇAY  VAKTİ</a:t>
            </a:r>
          </a:p>
        </p:txBody>
      </p:sp>
    </p:spTree>
    <p:extLst>
      <p:ext uri="{BB962C8B-B14F-4D97-AF65-F5344CB8AC3E}">
        <p14:creationId xmlns:p14="http://schemas.microsoft.com/office/powerpoint/2010/main" val="6433415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Soru 1</a:t>
            </a:r>
            <a:endParaRPr lang="tr-TR" dirty="0"/>
          </a:p>
          <a:p>
            <a:r>
              <a:rPr lang="tr-TR" dirty="0"/>
              <a:t>Aşağıdakilerden hangisi ergonomik risk faktörlerinden değildir?</a:t>
            </a:r>
          </a:p>
          <a:p>
            <a:pPr lvl="0"/>
            <a:r>
              <a:rPr lang="tr-TR" dirty="0"/>
              <a:t>Fiziksel	b) Psikolojik	c) Sosyolojik	d) Çevresel</a:t>
            </a:r>
          </a:p>
          <a:p>
            <a:endParaRPr lang="tr-TR" dirty="0"/>
          </a:p>
        </p:txBody>
      </p:sp>
    </p:spTree>
    <p:extLst>
      <p:ext uri="{BB962C8B-B14F-4D97-AF65-F5344CB8AC3E}">
        <p14:creationId xmlns:p14="http://schemas.microsoft.com/office/powerpoint/2010/main" val="1083484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Ergonomik risk faktörleri 3 ana başlık altında incelenebilir:</a:t>
            </a:r>
          </a:p>
          <a:p>
            <a:r>
              <a:rPr lang="tr-TR" dirty="0"/>
              <a:t>Psikolojik faktörler: zihinsel yüklenme, </a:t>
            </a:r>
            <a:r>
              <a:rPr lang="tr-TR" dirty="0" err="1"/>
              <a:t>psikososyal</a:t>
            </a:r>
            <a:r>
              <a:rPr lang="tr-TR" dirty="0"/>
              <a:t> etkiler, </a:t>
            </a:r>
            <a:r>
              <a:rPr lang="tr-TR" dirty="0" err="1"/>
              <a:t>organizasyonel</a:t>
            </a:r>
            <a:r>
              <a:rPr lang="tr-TR" dirty="0"/>
              <a:t> etkiler</a:t>
            </a:r>
          </a:p>
          <a:p>
            <a:pPr lvl="1"/>
            <a:r>
              <a:rPr lang="tr-TR" dirty="0"/>
              <a:t>Çevresel faktörler: gürültü, sıcaklık ve nem, aydınlatma, titreşim, kimyasallar</a:t>
            </a:r>
          </a:p>
          <a:p>
            <a:pPr lvl="1"/>
            <a:r>
              <a:rPr lang="tr-TR" dirty="0"/>
              <a:t>Fiziksel faktörler: tekrarlama, uygunsuz duruşlar, statik duruşlar, aşırı güç, sıkışma</a:t>
            </a:r>
          </a:p>
          <a:p>
            <a:r>
              <a:rPr lang="tr-TR" b="1" dirty="0"/>
              <a:t>Cevap: c</a:t>
            </a:r>
          </a:p>
          <a:p>
            <a:r>
              <a:rPr lang="tr-TR" b="1" dirty="0"/>
              <a:t> </a:t>
            </a:r>
            <a:endParaRPr lang="tr-TR" sz="3200" dirty="0"/>
          </a:p>
          <a:p>
            <a:endParaRPr lang="tr-TR" dirty="0"/>
          </a:p>
        </p:txBody>
      </p:sp>
    </p:spTree>
    <p:extLst>
      <p:ext uri="{BB962C8B-B14F-4D97-AF65-F5344CB8AC3E}">
        <p14:creationId xmlns:p14="http://schemas.microsoft.com/office/powerpoint/2010/main" val="22018384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Ergonominin anlamı aşağıdakilerden hangisidir?</a:t>
            </a:r>
          </a:p>
          <a:p>
            <a:r>
              <a:rPr lang="tr-TR" dirty="0"/>
              <a:t>a) Çalışma gücü	b) İş yükü</a:t>
            </a:r>
          </a:p>
          <a:p>
            <a:r>
              <a:rPr lang="tr-TR" dirty="0"/>
              <a:t>c) İş sistemleri	d) İş bilimi</a:t>
            </a:r>
          </a:p>
          <a:p>
            <a:r>
              <a:rPr lang="tr-TR" dirty="0"/>
              <a:t> </a:t>
            </a:r>
          </a:p>
          <a:p>
            <a:endParaRPr lang="tr-TR" dirty="0"/>
          </a:p>
        </p:txBody>
      </p:sp>
    </p:spTree>
    <p:extLst>
      <p:ext uri="{BB962C8B-B14F-4D97-AF65-F5344CB8AC3E}">
        <p14:creationId xmlns:p14="http://schemas.microsoft.com/office/powerpoint/2010/main" val="23600052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Yunanca </a:t>
            </a:r>
            <a:r>
              <a:rPr lang="tr-TR" dirty="0" err="1"/>
              <a:t>ergon</a:t>
            </a:r>
            <a:r>
              <a:rPr lang="tr-TR" dirty="0"/>
              <a:t> (iş çalışma) ve </a:t>
            </a:r>
            <a:r>
              <a:rPr lang="tr-TR" dirty="0" err="1"/>
              <a:t>nomos</a:t>
            </a:r>
            <a:r>
              <a:rPr lang="tr-TR" dirty="0"/>
              <a:t> (yasa) sözcüklerin birleştirilmesiyle ergonomi sözcüğü elde edilmiştir. Günümüzde ise "iş bilimi" olarak bilinmektedir.</a:t>
            </a:r>
          </a:p>
          <a:p>
            <a:r>
              <a:rPr lang="tr-TR" b="1" dirty="0"/>
              <a:t>Cevap: d</a:t>
            </a:r>
          </a:p>
          <a:p>
            <a:endParaRPr lang="tr-TR" dirty="0"/>
          </a:p>
        </p:txBody>
      </p:sp>
    </p:spTree>
    <p:extLst>
      <p:ext uri="{BB962C8B-B14F-4D97-AF65-F5344CB8AC3E}">
        <p14:creationId xmlns:p14="http://schemas.microsoft.com/office/powerpoint/2010/main" val="1074429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Ergonomi ile ilgili aşağıdaki ifadelerden hangisi yanlıştır?</a:t>
            </a:r>
          </a:p>
          <a:p>
            <a:pPr lvl="0"/>
            <a:r>
              <a:rPr lang="tr-TR" dirty="0"/>
              <a:t>Ergonomi, İnsan ile kullandığı donanım ve çalışma ortamı arasındaki ilişkileri bilimsel olarak inceleyerek uygulama alanına aktaran disiplinler arası bir bilim dalıdır.</a:t>
            </a:r>
          </a:p>
          <a:p>
            <a:pPr lvl="0"/>
            <a:r>
              <a:rPr lang="tr-TR" dirty="0"/>
              <a:t>İnsan mühendisliği" veya "işbilim" olarak da bilinen ergonomi;  insan, makine ve işin birbirleriyle en iyi şekilde uyumlaştırılması amacıyla, insanın fizyolojik, biyolojik, anatomik ve diğer  özelliklerini inceler.</a:t>
            </a:r>
          </a:p>
          <a:p>
            <a:pPr lvl="0"/>
            <a:r>
              <a:rPr lang="tr-TR" dirty="0"/>
              <a:t>Ergonomi, işyeri şartlarını ve iş taleplerini üretim kapasitelerine uygun hale getirme bilimidir.</a:t>
            </a:r>
          </a:p>
          <a:p>
            <a:pPr lvl="0"/>
            <a:r>
              <a:rPr lang="tr-TR" dirty="0"/>
              <a:t>Ergonomi prensipleri çalışan ve işyeri arasındaki uyumu artırmak için kullanılır.</a:t>
            </a:r>
          </a:p>
          <a:p>
            <a:endParaRPr lang="tr-TR" dirty="0"/>
          </a:p>
        </p:txBody>
      </p:sp>
    </p:spTree>
    <p:extLst>
      <p:ext uri="{BB962C8B-B14F-4D97-AF65-F5344CB8AC3E}">
        <p14:creationId xmlns:p14="http://schemas.microsoft.com/office/powerpoint/2010/main" val="25883837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Ergonomi işyeri şartlarını ve iş taleplerini çalışanların kapasitelerine uygun hale getirme bilimidir.</a:t>
            </a:r>
          </a:p>
          <a:p>
            <a:r>
              <a:rPr lang="tr-TR" b="1" dirty="0"/>
              <a:t>Cevap: c</a:t>
            </a:r>
          </a:p>
          <a:p>
            <a:endParaRPr lang="tr-TR" dirty="0"/>
          </a:p>
        </p:txBody>
      </p:sp>
    </p:spTree>
    <p:extLst>
      <p:ext uri="{BB962C8B-B14F-4D97-AF65-F5344CB8AC3E}">
        <p14:creationId xmlns:p14="http://schemas.microsoft.com/office/powerpoint/2010/main" val="14241788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Aşağıdakilerden hangisi ergonominin etkileşimini incelediği ve bu etkileşmeyle ortaya çıkan fiziksel ve </a:t>
            </a:r>
            <a:r>
              <a:rPr lang="tr-TR" dirty="0" err="1"/>
              <a:t>psikososyal</a:t>
            </a:r>
            <a:r>
              <a:rPr lang="tr-TR" dirty="0"/>
              <a:t> sorunların azaltılması ve engellenmesi için çalıştığı öğelerden biri değildir?</a:t>
            </a:r>
          </a:p>
          <a:p>
            <a:r>
              <a:rPr lang="tr-TR" dirty="0"/>
              <a:t>a) Enerji ihtiyacı	b) Araç-gereç</a:t>
            </a:r>
          </a:p>
          <a:p>
            <a:r>
              <a:rPr lang="tr-TR" dirty="0"/>
              <a:t>c) Çevresel koşullar	d) İnsan</a:t>
            </a:r>
          </a:p>
          <a:p>
            <a:endParaRPr lang="tr-TR" dirty="0"/>
          </a:p>
        </p:txBody>
      </p:sp>
    </p:spTree>
    <p:extLst>
      <p:ext uri="{BB962C8B-B14F-4D97-AF65-F5344CB8AC3E}">
        <p14:creationId xmlns:p14="http://schemas.microsoft.com/office/powerpoint/2010/main" val="42828061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Ergonomi,  insan, araç-gereç  ve çevre  koşullarının  etkileşimini  inceleyen  ve bu etkileşmeyle ortaya çıkan fiziksel ve </a:t>
            </a:r>
            <a:r>
              <a:rPr lang="tr-TR" dirty="0" err="1"/>
              <a:t>psikososyal</a:t>
            </a:r>
            <a:r>
              <a:rPr lang="tr-TR" dirty="0"/>
              <a:t> sorunların azaltılması ve engellenmesi için  çalışan bir bilim dalıdır.</a:t>
            </a:r>
          </a:p>
          <a:p>
            <a:r>
              <a:rPr lang="tr-TR" b="1" dirty="0"/>
              <a:t>Cevap: a</a:t>
            </a:r>
          </a:p>
          <a:p>
            <a:endParaRPr lang="tr-TR" dirty="0"/>
          </a:p>
        </p:txBody>
      </p:sp>
    </p:spTree>
    <p:extLst>
      <p:ext uri="{BB962C8B-B14F-4D97-AF65-F5344CB8AC3E}">
        <p14:creationId xmlns:p14="http://schemas.microsoft.com/office/powerpoint/2010/main" val="16714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Image11"/>
          <p:cNvPicPr>
            <a:picLocks noChangeAspect="1" noChangeArrowheads="1"/>
          </p:cNvPicPr>
          <p:nvPr/>
        </p:nvPicPr>
        <p:blipFill>
          <a:blip r:embed="rId381" cstate="print"/>
          <a:srcRect/>
          <a:stretch>
            <a:fillRect/>
          </a:stretch>
        </p:blipFill>
        <p:spPr bwMode="auto">
          <a:xfrm>
            <a:off x="1631505" y="908721"/>
            <a:ext cx="5391503" cy="5368925"/>
          </a:xfrm>
          <a:prstGeom prst="rect">
            <a:avLst/>
          </a:prstGeom>
          <a:noFill/>
          <a:ln w="9525">
            <a:solidFill>
              <a:srgbClr val="000066"/>
            </a:solidFill>
            <a:miter lim="800000"/>
            <a:headEnd/>
            <a:tailEnd/>
          </a:ln>
        </p:spPr>
      </p:pic>
      <p:grpSp>
        <p:nvGrpSpPr>
          <p:cNvPr id="4" name="Group 3"/>
          <p:cNvGrpSpPr>
            <a:grpSpLocks/>
          </p:cNvGrpSpPr>
          <p:nvPr/>
        </p:nvGrpSpPr>
        <p:grpSpPr bwMode="auto">
          <a:xfrm>
            <a:off x="7156450" y="1196752"/>
            <a:ext cx="3332039" cy="4918822"/>
            <a:chOff x="1545" y="1078"/>
            <a:chExt cx="2836" cy="3025"/>
          </a:xfrm>
        </p:grpSpPr>
        <p:grpSp>
          <p:nvGrpSpPr>
            <p:cNvPr id="5" name="Group 5"/>
            <p:cNvGrpSpPr>
              <a:grpSpLocks/>
            </p:cNvGrpSpPr>
            <p:nvPr/>
          </p:nvGrpSpPr>
          <p:grpSpPr bwMode="auto">
            <a:xfrm>
              <a:off x="1554" y="1078"/>
              <a:ext cx="2720" cy="3025"/>
              <a:chOff x="1554" y="1078"/>
              <a:chExt cx="2720" cy="3025"/>
            </a:xfrm>
          </p:grpSpPr>
          <p:sp>
            <p:nvSpPr>
              <p:cNvPr id="184" name="Freeform 6"/>
              <p:cNvSpPr>
                <a:spLocks/>
              </p:cNvSpPr>
              <p:nvPr>
                <p:custDataLst>
                  <p:tags r:id="rId179"/>
                </p:custDataLst>
              </p:nvPr>
            </p:nvSpPr>
            <p:spPr bwMode="auto">
              <a:xfrm>
                <a:off x="2777" y="2305"/>
                <a:ext cx="272" cy="101"/>
              </a:xfrm>
              <a:custGeom>
                <a:avLst/>
                <a:gdLst>
                  <a:gd name="T0" fmla="*/ 269 w 272"/>
                  <a:gd name="T1" fmla="*/ 85 h 101"/>
                  <a:gd name="T2" fmla="*/ 272 w 272"/>
                  <a:gd name="T3" fmla="*/ 85 h 101"/>
                  <a:gd name="T4" fmla="*/ 6 w 272"/>
                  <a:gd name="T5" fmla="*/ 0 h 101"/>
                  <a:gd name="T6" fmla="*/ 0 w 272"/>
                  <a:gd name="T7" fmla="*/ 16 h 101"/>
                  <a:gd name="T8" fmla="*/ 267 w 272"/>
                  <a:gd name="T9" fmla="*/ 100 h 101"/>
                  <a:gd name="T10" fmla="*/ 269 w 272"/>
                  <a:gd name="T11" fmla="*/ 101 h 101"/>
                  <a:gd name="T12" fmla="*/ 269 w 272"/>
                  <a:gd name="T13" fmla="*/ 85 h 101"/>
                  <a:gd name="T14" fmla="*/ 0 60000 65536"/>
                  <a:gd name="T15" fmla="*/ 0 60000 65536"/>
                  <a:gd name="T16" fmla="*/ 0 60000 65536"/>
                  <a:gd name="T17" fmla="*/ 0 60000 65536"/>
                  <a:gd name="T18" fmla="*/ 0 60000 65536"/>
                  <a:gd name="T19" fmla="*/ 0 60000 65536"/>
                  <a:gd name="T20" fmla="*/ 0 60000 65536"/>
                  <a:gd name="T21" fmla="*/ 0 w 272"/>
                  <a:gd name="T22" fmla="*/ 0 h 101"/>
                  <a:gd name="T23" fmla="*/ 272 w 272"/>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101">
                    <a:moveTo>
                      <a:pt x="269" y="85"/>
                    </a:moveTo>
                    <a:lnTo>
                      <a:pt x="272" y="85"/>
                    </a:lnTo>
                    <a:lnTo>
                      <a:pt x="6" y="0"/>
                    </a:lnTo>
                    <a:lnTo>
                      <a:pt x="0" y="16"/>
                    </a:lnTo>
                    <a:lnTo>
                      <a:pt x="267" y="100"/>
                    </a:lnTo>
                    <a:lnTo>
                      <a:pt x="269" y="101"/>
                    </a:lnTo>
                    <a:lnTo>
                      <a:pt x="269"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5" name="Freeform 7"/>
              <p:cNvSpPr>
                <a:spLocks/>
              </p:cNvSpPr>
              <p:nvPr>
                <p:custDataLst>
                  <p:tags r:id="rId180"/>
                </p:custDataLst>
              </p:nvPr>
            </p:nvSpPr>
            <p:spPr bwMode="auto">
              <a:xfrm>
                <a:off x="3046" y="2390"/>
                <a:ext cx="63" cy="16"/>
              </a:xfrm>
              <a:custGeom>
                <a:avLst/>
                <a:gdLst>
                  <a:gd name="T0" fmla="*/ 45 w 63"/>
                  <a:gd name="T1" fmla="*/ 8 h 16"/>
                  <a:gd name="T2" fmla="*/ 53 w 63"/>
                  <a:gd name="T3" fmla="*/ 0 h 16"/>
                  <a:gd name="T4" fmla="*/ 0 w 63"/>
                  <a:gd name="T5" fmla="*/ 0 h 16"/>
                  <a:gd name="T6" fmla="*/ 0 w 63"/>
                  <a:gd name="T7" fmla="*/ 16 h 16"/>
                  <a:gd name="T8" fmla="*/ 53 w 63"/>
                  <a:gd name="T9" fmla="*/ 16 h 16"/>
                  <a:gd name="T10" fmla="*/ 62 w 63"/>
                  <a:gd name="T11" fmla="*/ 7 h 16"/>
                  <a:gd name="T12" fmla="*/ 53 w 63"/>
                  <a:gd name="T13" fmla="*/ 16 h 16"/>
                  <a:gd name="T14" fmla="*/ 63 w 63"/>
                  <a:gd name="T15" fmla="*/ 16 h 16"/>
                  <a:gd name="T16" fmla="*/ 62 w 63"/>
                  <a:gd name="T17" fmla="*/ 7 h 16"/>
                  <a:gd name="T18" fmla="*/ 45 w 63"/>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6"/>
                  <a:gd name="T32" fmla="*/ 63 w 6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6">
                    <a:moveTo>
                      <a:pt x="45" y="8"/>
                    </a:moveTo>
                    <a:lnTo>
                      <a:pt x="53" y="0"/>
                    </a:lnTo>
                    <a:lnTo>
                      <a:pt x="0" y="0"/>
                    </a:lnTo>
                    <a:lnTo>
                      <a:pt x="0" y="16"/>
                    </a:lnTo>
                    <a:lnTo>
                      <a:pt x="53" y="16"/>
                    </a:lnTo>
                    <a:lnTo>
                      <a:pt x="62" y="7"/>
                    </a:lnTo>
                    <a:lnTo>
                      <a:pt x="53" y="16"/>
                    </a:lnTo>
                    <a:lnTo>
                      <a:pt x="63" y="16"/>
                    </a:lnTo>
                    <a:lnTo>
                      <a:pt x="62" y="7"/>
                    </a:lnTo>
                    <a:lnTo>
                      <a:pt x="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6" name="Freeform 8"/>
              <p:cNvSpPr>
                <a:spLocks/>
              </p:cNvSpPr>
              <p:nvPr>
                <p:custDataLst>
                  <p:tags r:id="rId181"/>
                </p:custDataLst>
              </p:nvPr>
            </p:nvSpPr>
            <p:spPr bwMode="auto">
              <a:xfrm>
                <a:off x="3090" y="2360"/>
                <a:ext cx="18" cy="38"/>
              </a:xfrm>
              <a:custGeom>
                <a:avLst/>
                <a:gdLst>
                  <a:gd name="T0" fmla="*/ 5 w 18"/>
                  <a:gd name="T1" fmla="*/ 16 h 38"/>
                  <a:gd name="T2" fmla="*/ 0 w 18"/>
                  <a:gd name="T3" fmla="*/ 9 h 38"/>
                  <a:gd name="T4" fmla="*/ 1 w 18"/>
                  <a:gd name="T5" fmla="*/ 38 h 38"/>
                  <a:gd name="T6" fmla="*/ 18 w 18"/>
                  <a:gd name="T7" fmla="*/ 37 h 38"/>
                  <a:gd name="T8" fmla="*/ 16 w 18"/>
                  <a:gd name="T9" fmla="*/ 7 h 38"/>
                  <a:gd name="T10" fmla="*/ 11 w 18"/>
                  <a:gd name="T11" fmla="*/ 0 h 38"/>
                  <a:gd name="T12" fmla="*/ 16 w 18"/>
                  <a:gd name="T13" fmla="*/ 7 h 38"/>
                  <a:gd name="T14" fmla="*/ 16 w 18"/>
                  <a:gd name="T15" fmla="*/ 2 h 38"/>
                  <a:gd name="T16" fmla="*/ 11 w 18"/>
                  <a:gd name="T17" fmla="*/ 0 h 38"/>
                  <a:gd name="T18" fmla="*/ 5 w 18"/>
                  <a:gd name="T19" fmla="*/ 1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8"/>
                  <a:gd name="T32" fmla="*/ 18 w 1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8">
                    <a:moveTo>
                      <a:pt x="5" y="16"/>
                    </a:moveTo>
                    <a:lnTo>
                      <a:pt x="0" y="9"/>
                    </a:lnTo>
                    <a:lnTo>
                      <a:pt x="1" y="38"/>
                    </a:lnTo>
                    <a:lnTo>
                      <a:pt x="18" y="37"/>
                    </a:lnTo>
                    <a:lnTo>
                      <a:pt x="16" y="7"/>
                    </a:lnTo>
                    <a:lnTo>
                      <a:pt x="11" y="0"/>
                    </a:lnTo>
                    <a:lnTo>
                      <a:pt x="16" y="7"/>
                    </a:lnTo>
                    <a:lnTo>
                      <a:pt x="16" y="2"/>
                    </a:lnTo>
                    <a:lnTo>
                      <a:pt x="11" y="0"/>
                    </a:lnTo>
                    <a:lnTo>
                      <a:pt x="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7" name="Freeform 9"/>
              <p:cNvSpPr>
                <a:spLocks/>
              </p:cNvSpPr>
              <p:nvPr>
                <p:custDataLst>
                  <p:tags r:id="rId182"/>
                </p:custDataLst>
              </p:nvPr>
            </p:nvSpPr>
            <p:spPr bwMode="auto">
              <a:xfrm>
                <a:off x="3039" y="2344"/>
                <a:ext cx="62" cy="32"/>
              </a:xfrm>
              <a:custGeom>
                <a:avLst/>
                <a:gdLst>
                  <a:gd name="T0" fmla="*/ 0 w 62"/>
                  <a:gd name="T1" fmla="*/ 8 h 32"/>
                  <a:gd name="T2" fmla="*/ 7 w 62"/>
                  <a:gd name="T3" fmla="*/ 16 h 32"/>
                  <a:gd name="T4" fmla="*/ 56 w 62"/>
                  <a:gd name="T5" fmla="*/ 32 h 32"/>
                  <a:gd name="T6" fmla="*/ 62 w 62"/>
                  <a:gd name="T7" fmla="*/ 16 h 32"/>
                  <a:gd name="T8" fmla="*/ 11 w 62"/>
                  <a:gd name="T9" fmla="*/ 0 h 32"/>
                  <a:gd name="T10" fmla="*/ 18 w 62"/>
                  <a:gd name="T11" fmla="*/ 10 h 32"/>
                  <a:gd name="T12" fmla="*/ 0 w 62"/>
                  <a:gd name="T13" fmla="*/ 8 h 32"/>
                  <a:gd name="T14" fmla="*/ 0 w 62"/>
                  <a:gd name="T15" fmla="*/ 14 h 32"/>
                  <a:gd name="T16" fmla="*/ 7 w 62"/>
                  <a:gd name="T17" fmla="*/ 16 h 32"/>
                  <a:gd name="T18" fmla="*/ 0 w 62"/>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2"/>
                  <a:gd name="T32" fmla="*/ 62 w 6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2">
                    <a:moveTo>
                      <a:pt x="0" y="8"/>
                    </a:moveTo>
                    <a:lnTo>
                      <a:pt x="7" y="16"/>
                    </a:lnTo>
                    <a:lnTo>
                      <a:pt x="56" y="32"/>
                    </a:lnTo>
                    <a:lnTo>
                      <a:pt x="62" y="16"/>
                    </a:lnTo>
                    <a:lnTo>
                      <a:pt x="11" y="0"/>
                    </a:lnTo>
                    <a:lnTo>
                      <a:pt x="18" y="10"/>
                    </a:lnTo>
                    <a:lnTo>
                      <a:pt x="0" y="8"/>
                    </a:lnTo>
                    <a:lnTo>
                      <a:pt x="0" y="14"/>
                    </a:lnTo>
                    <a:lnTo>
                      <a:pt x="7" y="1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8" name="Freeform 10"/>
              <p:cNvSpPr>
                <a:spLocks/>
              </p:cNvSpPr>
              <p:nvPr>
                <p:custDataLst>
                  <p:tags r:id="rId183"/>
                </p:custDataLst>
              </p:nvPr>
            </p:nvSpPr>
            <p:spPr bwMode="auto">
              <a:xfrm>
                <a:off x="3039" y="2328"/>
                <a:ext cx="20" cy="26"/>
              </a:xfrm>
              <a:custGeom>
                <a:avLst/>
                <a:gdLst>
                  <a:gd name="T0" fmla="*/ 9 w 20"/>
                  <a:gd name="T1" fmla="*/ 17 h 26"/>
                  <a:gd name="T2" fmla="*/ 2 w 20"/>
                  <a:gd name="T3" fmla="*/ 9 h 26"/>
                  <a:gd name="T4" fmla="*/ 0 w 20"/>
                  <a:gd name="T5" fmla="*/ 24 h 26"/>
                  <a:gd name="T6" fmla="*/ 18 w 20"/>
                  <a:gd name="T7" fmla="*/ 26 h 26"/>
                  <a:gd name="T8" fmla="*/ 20 w 20"/>
                  <a:gd name="T9" fmla="*/ 10 h 26"/>
                  <a:gd name="T10" fmla="*/ 13 w 20"/>
                  <a:gd name="T11" fmla="*/ 0 h 26"/>
                  <a:gd name="T12" fmla="*/ 20 w 20"/>
                  <a:gd name="T13" fmla="*/ 10 h 26"/>
                  <a:gd name="T14" fmla="*/ 20 w 20"/>
                  <a:gd name="T15" fmla="*/ 3 h 26"/>
                  <a:gd name="T16" fmla="*/ 13 w 20"/>
                  <a:gd name="T17" fmla="*/ 0 h 26"/>
                  <a:gd name="T18" fmla="*/ 9 w 20"/>
                  <a:gd name="T19" fmla="*/ 1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6"/>
                  <a:gd name="T32" fmla="*/ 20 w 20"/>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6">
                    <a:moveTo>
                      <a:pt x="9" y="17"/>
                    </a:moveTo>
                    <a:lnTo>
                      <a:pt x="2" y="9"/>
                    </a:lnTo>
                    <a:lnTo>
                      <a:pt x="0" y="24"/>
                    </a:lnTo>
                    <a:lnTo>
                      <a:pt x="18" y="26"/>
                    </a:lnTo>
                    <a:lnTo>
                      <a:pt x="20" y="10"/>
                    </a:lnTo>
                    <a:lnTo>
                      <a:pt x="13" y="0"/>
                    </a:lnTo>
                    <a:lnTo>
                      <a:pt x="20" y="10"/>
                    </a:lnTo>
                    <a:lnTo>
                      <a:pt x="20" y="3"/>
                    </a:lnTo>
                    <a:lnTo>
                      <a:pt x="13" y="0"/>
                    </a:lnTo>
                    <a:lnTo>
                      <a:pt x="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9" name="Freeform 11"/>
              <p:cNvSpPr>
                <a:spLocks/>
              </p:cNvSpPr>
              <p:nvPr>
                <p:custDataLst>
                  <p:tags r:id="rId184"/>
                </p:custDataLst>
              </p:nvPr>
            </p:nvSpPr>
            <p:spPr bwMode="auto">
              <a:xfrm>
                <a:off x="3024" y="2321"/>
                <a:ext cx="28" cy="24"/>
              </a:xfrm>
              <a:custGeom>
                <a:avLst/>
                <a:gdLst>
                  <a:gd name="T0" fmla="*/ 14 w 28"/>
                  <a:gd name="T1" fmla="*/ 16 h 24"/>
                  <a:gd name="T2" fmla="*/ 6 w 28"/>
                  <a:gd name="T3" fmla="*/ 19 h 24"/>
                  <a:gd name="T4" fmla="*/ 24 w 28"/>
                  <a:gd name="T5" fmla="*/ 24 h 24"/>
                  <a:gd name="T6" fmla="*/ 28 w 28"/>
                  <a:gd name="T7" fmla="*/ 7 h 24"/>
                  <a:gd name="T8" fmla="*/ 10 w 28"/>
                  <a:gd name="T9" fmla="*/ 2 h 24"/>
                  <a:gd name="T10" fmla="*/ 0 w 28"/>
                  <a:gd name="T11" fmla="*/ 6 h 24"/>
                  <a:gd name="T12" fmla="*/ 10 w 28"/>
                  <a:gd name="T13" fmla="*/ 2 h 24"/>
                  <a:gd name="T14" fmla="*/ 4 w 28"/>
                  <a:gd name="T15" fmla="*/ 0 h 24"/>
                  <a:gd name="T16" fmla="*/ 0 w 28"/>
                  <a:gd name="T17" fmla="*/ 6 h 24"/>
                  <a:gd name="T18" fmla="*/ 14 w 28"/>
                  <a:gd name="T19" fmla="*/ 1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4"/>
                  <a:gd name="T32" fmla="*/ 28 w 2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4">
                    <a:moveTo>
                      <a:pt x="14" y="16"/>
                    </a:moveTo>
                    <a:lnTo>
                      <a:pt x="6" y="19"/>
                    </a:lnTo>
                    <a:lnTo>
                      <a:pt x="24" y="24"/>
                    </a:lnTo>
                    <a:lnTo>
                      <a:pt x="28" y="7"/>
                    </a:lnTo>
                    <a:lnTo>
                      <a:pt x="10" y="2"/>
                    </a:lnTo>
                    <a:lnTo>
                      <a:pt x="0" y="6"/>
                    </a:lnTo>
                    <a:lnTo>
                      <a:pt x="10" y="2"/>
                    </a:lnTo>
                    <a:lnTo>
                      <a:pt x="4" y="0"/>
                    </a:lnTo>
                    <a:lnTo>
                      <a:pt x="0" y="6"/>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0" name="Freeform 12"/>
              <p:cNvSpPr>
                <a:spLocks/>
              </p:cNvSpPr>
              <p:nvPr>
                <p:custDataLst>
                  <p:tags r:id="rId185"/>
                </p:custDataLst>
              </p:nvPr>
            </p:nvSpPr>
            <p:spPr bwMode="auto">
              <a:xfrm>
                <a:off x="3016" y="2327"/>
                <a:ext cx="22" cy="27"/>
              </a:xfrm>
              <a:custGeom>
                <a:avLst/>
                <a:gdLst>
                  <a:gd name="T0" fmla="*/ 5 w 22"/>
                  <a:gd name="T1" fmla="*/ 25 h 27"/>
                  <a:gd name="T2" fmla="*/ 15 w 22"/>
                  <a:gd name="T3" fmla="*/ 21 h 27"/>
                  <a:gd name="T4" fmla="*/ 22 w 22"/>
                  <a:gd name="T5" fmla="*/ 10 h 27"/>
                  <a:gd name="T6" fmla="*/ 8 w 22"/>
                  <a:gd name="T7" fmla="*/ 0 h 27"/>
                  <a:gd name="T8" fmla="*/ 0 w 22"/>
                  <a:gd name="T9" fmla="*/ 11 h 27"/>
                  <a:gd name="T10" fmla="*/ 9 w 22"/>
                  <a:gd name="T11" fmla="*/ 8 h 27"/>
                  <a:gd name="T12" fmla="*/ 5 w 22"/>
                  <a:gd name="T13" fmla="*/ 25 h 27"/>
                  <a:gd name="T14" fmla="*/ 11 w 22"/>
                  <a:gd name="T15" fmla="*/ 27 h 27"/>
                  <a:gd name="T16" fmla="*/ 15 w 22"/>
                  <a:gd name="T17" fmla="*/ 21 h 27"/>
                  <a:gd name="T18" fmla="*/ 5 w 22"/>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5" y="25"/>
                    </a:moveTo>
                    <a:lnTo>
                      <a:pt x="15" y="21"/>
                    </a:lnTo>
                    <a:lnTo>
                      <a:pt x="22" y="10"/>
                    </a:lnTo>
                    <a:lnTo>
                      <a:pt x="8" y="0"/>
                    </a:lnTo>
                    <a:lnTo>
                      <a:pt x="0" y="11"/>
                    </a:lnTo>
                    <a:lnTo>
                      <a:pt x="9" y="8"/>
                    </a:lnTo>
                    <a:lnTo>
                      <a:pt x="5" y="25"/>
                    </a:lnTo>
                    <a:lnTo>
                      <a:pt x="11" y="27"/>
                    </a:lnTo>
                    <a:lnTo>
                      <a:pt x="15" y="21"/>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1" name="Freeform 13"/>
              <p:cNvSpPr>
                <a:spLocks/>
              </p:cNvSpPr>
              <p:nvPr>
                <p:custDataLst>
                  <p:tags r:id="rId186"/>
                </p:custDataLst>
              </p:nvPr>
            </p:nvSpPr>
            <p:spPr bwMode="auto">
              <a:xfrm>
                <a:off x="3003" y="2333"/>
                <a:ext cx="22" cy="19"/>
              </a:xfrm>
              <a:custGeom>
                <a:avLst/>
                <a:gdLst>
                  <a:gd name="T0" fmla="*/ 1 w 22"/>
                  <a:gd name="T1" fmla="*/ 7 h 19"/>
                  <a:gd name="T2" fmla="*/ 7 w 22"/>
                  <a:gd name="T3" fmla="*/ 16 h 19"/>
                  <a:gd name="T4" fmla="*/ 18 w 22"/>
                  <a:gd name="T5" fmla="*/ 19 h 19"/>
                  <a:gd name="T6" fmla="*/ 22 w 22"/>
                  <a:gd name="T7" fmla="*/ 2 h 19"/>
                  <a:gd name="T8" fmla="*/ 13 w 22"/>
                  <a:gd name="T9" fmla="*/ 0 h 19"/>
                  <a:gd name="T10" fmla="*/ 18 w 22"/>
                  <a:gd name="T11" fmla="*/ 8 h 19"/>
                  <a:gd name="T12" fmla="*/ 1 w 22"/>
                  <a:gd name="T13" fmla="*/ 7 h 19"/>
                  <a:gd name="T14" fmla="*/ 0 w 22"/>
                  <a:gd name="T15" fmla="*/ 14 h 19"/>
                  <a:gd name="T16" fmla="*/ 7 w 22"/>
                  <a:gd name="T17" fmla="*/ 16 h 19"/>
                  <a:gd name="T18" fmla="*/ 1 w 22"/>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9"/>
                  <a:gd name="T32" fmla="*/ 22 w 2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9">
                    <a:moveTo>
                      <a:pt x="1" y="7"/>
                    </a:moveTo>
                    <a:lnTo>
                      <a:pt x="7" y="16"/>
                    </a:lnTo>
                    <a:lnTo>
                      <a:pt x="18" y="19"/>
                    </a:lnTo>
                    <a:lnTo>
                      <a:pt x="22" y="2"/>
                    </a:lnTo>
                    <a:lnTo>
                      <a:pt x="13" y="0"/>
                    </a:lnTo>
                    <a:lnTo>
                      <a:pt x="18" y="8"/>
                    </a:lnTo>
                    <a:lnTo>
                      <a:pt x="1" y="7"/>
                    </a:lnTo>
                    <a:lnTo>
                      <a:pt x="0" y="14"/>
                    </a:lnTo>
                    <a:lnTo>
                      <a:pt x="7" y="16"/>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2" name="Freeform 14"/>
              <p:cNvSpPr>
                <a:spLocks/>
              </p:cNvSpPr>
              <p:nvPr>
                <p:custDataLst>
                  <p:tags r:id="rId187"/>
                </p:custDataLst>
              </p:nvPr>
            </p:nvSpPr>
            <p:spPr bwMode="auto">
              <a:xfrm>
                <a:off x="3004" y="2319"/>
                <a:ext cx="20" cy="22"/>
              </a:xfrm>
              <a:custGeom>
                <a:avLst/>
                <a:gdLst>
                  <a:gd name="T0" fmla="*/ 7 w 20"/>
                  <a:gd name="T1" fmla="*/ 16 h 22"/>
                  <a:gd name="T2" fmla="*/ 2 w 20"/>
                  <a:gd name="T3" fmla="*/ 8 h 22"/>
                  <a:gd name="T4" fmla="*/ 0 w 20"/>
                  <a:gd name="T5" fmla="*/ 21 h 22"/>
                  <a:gd name="T6" fmla="*/ 17 w 20"/>
                  <a:gd name="T7" fmla="*/ 22 h 22"/>
                  <a:gd name="T8" fmla="*/ 19 w 20"/>
                  <a:gd name="T9" fmla="*/ 9 h 22"/>
                  <a:gd name="T10" fmla="*/ 13 w 20"/>
                  <a:gd name="T11" fmla="*/ 0 h 22"/>
                  <a:gd name="T12" fmla="*/ 19 w 20"/>
                  <a:gd name="T13" fmla="*/ 9 h 22"/>
                  <a:gd name="T14" fmla="*/ 20 w 20"/>
                  <a:gd name="T15" fmla="*/ 2 h 22"/>
                  <a:gd name="T16" fmla="*/ 13 w 20"/>
                  <a:gd name="T17" fmla="*/ 0 h 22"/>
                  <a:gd name="T18" fmla="*/ 7 w 20"/>
                  <a:gd name="T19" fmla="*/ 1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2"/>
                  <a:gd name="T32" fmla="*/ 20 w 2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2">
                    <a:moveTo>
                      <a:pt x="7" y="16"/>
                    </a:moveTo>
                    <a:lnTo>
                      <a:pt x="2" y="8"/>
                    </a:lnTo>
                    <a:lnTo>
                      <a:pt x="0" y="21"/>
                    </a:lnTo>
                    <a:lnTo>
                      <a:pt x="17" y="22"/>
                    </a:lnTo>
                    <a:lnTo>
                      <a:pt x="19" y="9"/>
                    </a:lnTo>
                    <a:lnTo>
                      <a:pt x="13" y="0"/>
                    </a:lnTo>
                    <a:lnTo>
                      <a:pt x="19" y="9"/>
                    </a:lnTo>
                    <a:lnTo>
                      <a:pt x="20" y="2"/>
                    </a:lnTo>
                    <a:lnTo>
                      <a:pt x="13" y="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3" name="Freeform 15"/>
              <p:cNvSpPr>
                <a:spLocks/>
              </p:cNvSpPr>
              <p:nvPr>
                <p:custDataLst>
                  <p:tags r:id="rId188"/>
                </p:custDataLst>
              </p:nvPr>
            </p:nvSpPr>
            <p:spPr bwMode="auto">
              <a:xfrm>
                <a:off x="2989" y="2312"/>
                <a:ext cx="28" cy="23"/>
              </a:xfrm>
              <a:custGeom>
                <a:avLst/>
                <a:gdLst>
                  <a:gd name="T0" fmla="*/ 13 w 28"/>
                  <a:gd name="T1" fmla="*/ 14 h 23"/>
                  <a:gd name="T2" fmla="*/ 4 w 28"/>
                  <a:gd name="T3" fmla="*/ 18 h 23"/>
                  <a:gd name="T4" fmla="*/ 22 w 28"/>
                  <a:gd name="T5" fmla="*/ 23 h 23"/>
                  <a:gd name="T6" fmla="*/ 28 w 28"/>
                  <a:gd name="T7" fmla="*/ 7 h 23"/>
                  <a:gd name="T8" fmla="*/ 8 w 28"/>
                  <a:gd name="T9" fmla="*/ 1 h 23"/>
                  <a:gd name="T10" fmla="*/ 0 w 28"/>
                  <a:gd name="T11" fmla="*/ 4 h 23"/>
                  <a:gd name="T12" fmla="*/ 8 w 28"/>
                  <a:gd name="T13" fmla="*/ 1 h 23"/>
                  <a:gd name="T14" fmla="*/ 3 w 28"/>
                  <a:gd name="T15" fmla="*/ 0 h 23"/>
                  <a:gd name="T16" fmla="*/ 0 w 28"/>
                  <a:gd name="T17" fmla="*/ 4 h 23"/>
                  <a:gd name="T18" fmla="*/ 13 w 28"/>
                  <a:gd name="T19" fmla="*/ 14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3"/>
                  <a:gd name="T32" fmla="*/ 28 w 2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3">
                    <a:moveTo>
                      <a:pt x="13" y="14"/>
                    </a:moveTo>
                    <a:lnTo>
                      <a:pt x="4" y="18"/>
                    </a:lnTo>
                    <a:lnTo>
                      <a:pt x="22" y="23"/>
                    </a:lnTo>
                    <a:lnTo>
                      <a:pt x="28" y="7"/>
                    </a:lnTo>
                    <a:lnTo>
                      <a:pt x="8" y="1"/>
                    </a:lnTo>
                    <a:lnTo>
                      <a:pt x="0" y="4"/>
                    </a:lnTo>
                    <a:lnTo>
                      <a:pt x="8" y="1"/>
                    </a:lnTo>
                    <a:lnTo>
                      <a:pt x="3" y="0"/>
                    </a:lnTo>
                    <a:lnTo>
                      <a:pt x="0" y="4"/>
                    </a:lnTo>
                    <a:lnTo>
                      <a:pt x="1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4" name="Freeform 16"/>
              <p:cNvSpPr>
                <a:spLocks/>
              </p:cNvSpPr>
              <p:nvPr>
                <p:custDataLst>
                  <p:tags r:id="rId189"/>
                </p:custDataLst>
              </p:nvPr>
            </p:nvSpPr>
            <p:spPr bwMode="auto">
              <a:xfrm>
                <a:off x="2981" y="2316"/>
                <a:ext cx="21" cy="26"/>
              </a:xfrm>
              <a:custGeom>
                <a:avLst/>
                <a:gdLst>
                  <a:gd name="T0" fmla="*/ 4 w 21"/>
                  <a:gd name="T1" fmla="*/ 25 h 26"/>
                  <a:gd name="T2" fmla="*/ 12 w 21"/>
                  <a:gd name="T3" fmla="*/ 22 h 26"/>
                  <a:gd name="T4" fmla="*/ 21 w 21"/>
                  <a:gd name="T5" fmla="*/ 10 h 26"/>
                  <a:gd name="T6" fmla="*/ 8 w 21"/>
                  <a:gd name="T7" fmla="*/ 0 h 26"/>
                  <a:gd name="T8" fmla="*/ 0 w 21"/>
                  <a:gd name="T9" fmla="*/ 12 h 26"/>
                  <a:gd name="T10" fmla="*/ 8 w 21"/>
                  <a:gd name="T11" fmla="*/ 8 h 26"/>
                  <a:gd name="T12" fmla="*/ 4 w 21"/>
                  <a:gd name="T13" fmla="*/ 25 h 26"/>
                  <a:gd name="T14" fmla="*/ 10 w 21"/>
                  <a:gd name="T15" fmla="*/ 26 h 26"/>
                  <a:gd name="T16" fmla="*/ 12 w 21"/>
                  <a:gd name="T17" fmla="*/ 22 h 26"/>
                  <a:gd name="T18" fmla="*/ 4 w 21"/>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6"/>
                  <a:gd name="T32" fmla="*/ 21 w 2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6">
                    <a:moveTo>
                      <a:pt x="4" y="25"/>
                    </a:moveTo>
                    <a:lnTo>
                      <a:pt x="12" y="22"/>
                    </a:lnTo>
                    <a:lnTo>
                      <a:pt x="21" y="10"/>
                    </a:lnTo>
                    <a:lnTo>
                      <a:pt x="8" y="0"/>
                    </a:lnTo>
                    <a:lnTo>
                      <a:pt x="0" y="12"/>
                    </a:lnTo>
                    <a:lnTo>
                      <a:pt x="8" y="8"/>
                    </a:lnTo>
                    <a:lnTo>
                      <a:pt x="4" y="25"/>
                    </a:lnTo>
                    <a:lnTo>
                      <a:pt x="10" y="26"/>
                    </a:lnTo>
                    <a:lnTo>
                      <a:pt x="12" y="22"/>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5" name="Freeform 17"/>
              <p:cNvSpPr>
                <a:spLocks/>
              </p:cNvSpPr>
              <p:nvPr>
                <p:custDataLst>
                  <p:tags r:id="rId190"/>
                </p:custDataLst>
              </p:nvPr>
            </p:nvSpPr>
            <p:spPr bwMode="auto">
              <a:xfrm>
                <a:off x="2968" y="2321"/>
                <a:ext cx="21" cy="20"/>
              </a:xfrm>
              <a:custGeom>
                <a:avLst/>
                <a:gdLst>
                  <a:gd name="T0" fmla="*/ 0 w 21"/>
                  <a:gd name="T1" fmla="*/ 9 h 20"/>
                  <a:gd name="T2" fmla="*/ 7 w 21"/>
                  <a:gd name="T3" fmla="*/ 17 h 20"/>
                  <a:gd name="T4" fmla="*/ 17 w 21"/>
                  <a:gd name="T5" fmla="*/ 20 h 20"/>
                  <a:gd name="T6" fmla="*/ 21 w 21"/>
                  <a:gd name="T7" fmla="*/ 3 h 20"/>
                  <a:gd name="T8" fmla="*/ 11 w 21"/>
                  <a:gd name="T9" fmla="*/ 0 h 20"/>
                  <a:gd name="T10" fmla="*/ 17 w 21"/>
                  <a:gd name="T11" fmla="*/ 10 h 20"/>
                  <a:gd name="T12" fmla="*/ 0 w 21"/>
                  <a:gd name="T13" fmla="*/ 9 h 20"/>
                  <a:gd name="T14" fmla="*/ 0 w 21"/>
                  <a:gd name="T15" fmla="*/ 16 h 20"/>
                  <a:gd name="T16" fmla="*/ 7 w 21"/>
                  <a:gd name="T17" fmla="*/ 17 h 20"/>
                  <a:gd name="T18" fmla="*/ 0 w 21"/>
                  <a:gd name="T19" fmla="*/ 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0" y="9"/>
                    </a:moveTo>
                    <a:lnTo>
                      <a:pt x="7" y="17"/>
                    </a:lnTo>
                    <a:lnTo>
                      <a:pt x="17" y="20"/>
                    </a:lnTo>
                    <a:lnTo>
                      <a:pt x="21" y="3"/>
                    </a:lnTo>
                    <a:lnTo>
                      <a:pt x="11" y="0"/>
                    </a:lnTo>
                    <a:lnTo>
                      <a:pt x="17" y="10"/>
                    </a:lnTo>
                    <a:lnTo>
                      <a:pt x="0" y="9"/>
                    </a:lnTo>
                    <a:lnTo>
                      <a:pt x="0" y="16"/>
                    </a:lnTo>
                    <a:lnTo>
                      <a:pt x="7" y="1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6" name="Freeform 18"/>
              <p:cNvSpPr>
                <a:spLocks/>
              </p:cNvSpPr>
              <p:nvPr>
                <p:custDataLst>
                  <p:tags r:id="rId191"/>
                </p:custDataLst>
              </p:nvPr>
            </p:nvSpPr>
            <p:spPr bwMode="auto">
              <a:xfrm>
                <a:off x="2968" y="2308"/>
                <a:ext cx="18" cy="23"/>
              </a:xfrm>
              <a:custGeom>
                <a:avLst/>
                <a:gdLst>
                  <a:gd name="T0" fmla="*/ 7 w 18"/>
                  <a:gd name="T1" fmla="*/ 16 h 23"/>
                  <a:gd name="T2" fmla="*/ 2 w 18"/>
                  <a:gd name="T3" fmla="*/ 8 h 23"/>
                  <a:gd name="T4" fmla="*/ 0 w 18"/>
                  <a:gd name="T5" fmla="*/ 22 h 23"/>
                  <a:gd name="T6" fmla="*/ 17 w 18"/>
                  <a:gd name="T7" fmla="*/ 23 h 23"/>
                  <a:gd name="T8" fmla="*/ 18 w 18"/>
                  <a:gd name="T9" fmla="*/ 8 h 23"/>
                  <a:gd name="T10" fmla="*/ 13 w 18"/>
                  <a:gd name="T11" fmla="*/ 0 h 23"/>
                  <a:gd name="T12" fmla="*/ 18 w 18"/>
                  <a:gd name="T13" fmla="*/ 8 h 23"/>
                  <a:gd name="T14" fmla="*/ 18 w 18"/>
                  <a:gd name="T15" fmla="*/ 2 h 23"/>
                  <a:gd name="T16" fmla="*/ 13 w 18"/>
                  <a:gd name="T17" fmla="*/ 0 h 23"/>
                  <a:gd name="T18" fmla="*/ 7 w 18"/>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3"/>
                  <a:gd name="T32" fmla="*/ 18 w 1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3">
                    <a:moveTo>
                      <a:pt x="7" y="16"/>
                    </a:moveTo>
                    <a:lnTo>
                      <a:pt x="2" y="8"/>
                    </a:lnTo>
                    <a:lnTo>
                      <a:pt x="0" y="22"/>
                    </a:lnTo>
                    <a:lnTo>
                      <a:pt x="17" y="23"/>
                    </a:lnTo>
                    <a:lnTo>
                      <a:pt x="18" y="8"/>
                    </a:lnTo>
                    <a:lnTo>
                      <a:pt x="13" y="0"/>
                    </a:lnTo>
                    <a:lnTo>
                      <a:pt x="18" y="8"/>
                    </a:lnTo>
                    <a:lnTo>
                      <a:pt x="18" y="2"/>
                    </a:lnTo>
                    <a:lnTo>
                      <a:pt x="13" y="0"/>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7" name="Freeform 19"/>
              <p:cNvSpPr>
                <a:spLocks/>
              </p:cNvSpPr>
              <p:nvPr>
                <p:custDataLst>
                  <p:tags r:id="rId192"/>
                </p:custDataLst>
              </p:nvPr>
            </p:nvSpPr>
            <p:spPr bwMode="auto">
              <a:xfrm>
                <a:off x="2953" y="2301"/>
                <a:ext cx="28" cy="23"/>
              </a:xfrm>
              <a:custGeom>
                <a:avLst/>
                <a:gdLst>
                  <a:gd name="T0" fmla="*/ 14 w 28"/>
                  <a:gd name="T1" fmla="*/ 13 h 23"/>
                  <a:gd name="T2" fmla="*/ 4 w 28"/>
                  <a:gd name="T3" fmla="*/ 16 h 23"/>
                  <a:gd name="T4" fmla="*/ 22 w 28"/>
                  <a:gd name="T5" fmla="*/ 23 h 23"/>
                  <a:gd name="T6" fmla="*/ 28 w 28"/>
                  <a:gd name="T7" fmla="*/ 7 h 23"/>
                  <a:gd name="T8" fmla="*/ 10 w 28"/>
                  <a:gd name="T9" fmla="*/ 1 h 23"/>
                  <a:gd name="T10" fmla="*/ 0 w 28"/>
                  <a:gd name="T11" fmla="*/ 4 h 23"/>
                  <a:gd name="T12" fmla="*/ 10 w 28"/>
                  <a:gd name="T13" fmla="*/ 1 h 23"/>
                  <a:gd name="T14" fmla="*/ 4 w 28"/>
                  <a:gd name="T15" fmla="*/ 0 h 23"/>
                  <a:gd name="T16" fmla="*/ 0 w 28"/>
                  <a:gd name="T17" fmla="*/ 4 h 23"/>
                  <a:gd name="T18" fmla="*/ 14 w 28"/>
                  <a:gd name="T19" fmla="*/ 1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3"/>
                  <a:gd name="T32" fmla="*/ 28 w 2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3">
                    <a:moveTo>
                      <a:pt x="14" y="13"/>
                    </a:moveTo>
                    <a:lnTo>
                      <a:pt x="4" y="16"/>
                    </a:lnTo>
                    <a:lnTo>
                      <a:pt x="22" y="23"/>
                    </a:lnTo>
                    <a:lnTo>
                      <a:pt x="28" y="7"/>
                    </a:lnTo>
                    <a:lnTo>
                      <a:pt x="10" y="1"/>
                    </a:lnTo>
                    <a:lnTo>
                      <a:pt x="0" y="4"/>
                    </a:lnTo>
                    <a:lnTo>
                      <a:pt x="10" y="1"/>
                    </a:lnTo>
                    <a:lnTo>
                      <a:pt x="4" y="0"/>
                    </a:lnTo>
                    <a:lnTo>
                      <a:pt x="0" y="4"/>
                    </a:lnTo>
                    <a:lnTo>
                      <a:pt x="1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8" name="Freeform 20"/>
              <p:cNvSpPr>
                <a:spLocks/>
              </p:cNvSpPr>
              <p:nvPr>
                <p:custDataLst>
                  <p:tags r:id="rId193"/>
                </p:custDataLst>
              </p:nvPr>
            </p:nvSpPr>
            <p:spPr bwMode="auto">
              <a:xfrm>
                <a:off x="2944" y="2305"/>
                <a:ext cx="23" cy="26"/>
              </a:xfrm>
              <a:custGeom>
                <a:avLst/>
                <a:gdLst>
                  <a:gd name="T0" fmla="*/ 5 w 23"/>
                  <a:gd name="T1" fmla="*/ 25 h 26"/>
                  <a:gd name="T2" fmla="*/ 13 w 23"/>
                  <a:gd name="T3" fmla="*/ 22 h 26"/>
                  <a:gd name="T4" fmla="*/ 23 w 23"/>
                  <a:gd name="T5" fmla="*/ 9 h 26"/>
                  <a:gd name="T6" fmla="*/ 9 w 23"/>
                  <a:gd name="T7" fmla="*/ 0 h 26"/>
                  <a:gd name="T8" fmla="*/ 0 w 23"/>
                  <a:gd name="T9" fmla="*/ 11 h 26"/>
                  <a:gd name="T10" fmla="*/ 9 w 23"/>
                  <a:gd name="T11" fmla="*/ 8 h 26"/>
                  <a:gd name="T12" fmla="*/ 5 w 23"/>
                  <a:gd name="T13" fmla="*/ 25 h 26"/>
                  <a:gd name="T14" fmla="*/ 10 w 23"/>
                  <a:gd name="T15" fmla="*/ 26 h 26"/>
                  <a:gd name="T16" fmla="*/ 13 w 23"/>
                  <a:gd name="T17" fmla="*/ 22 h 26"/>
                  <a:gd name="T18" fmla="*/ 5 w 23"/>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6"/>
                  <a:gd name="T32" fmla="*/ 23 w 2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6">
                    <a:moveTo>
                      <a:pt x="5" y="25"/>
                    </a:moveTo>
                    <a:lnTo>
                      <a:pt x="13" y="22"/>
                    </a:lnTo>
                    <a:lnTo>
                      <a:pt x="23" y="9"/>
                    </a:lnTo>
                    <a:lnTo>
                      <a:pt x="9" y="0"/>
                    </a:lnTo>
                    <a:lnTo>
                      <a:pt x="0" y="11"/>
                    </a:lnTo>
                    <a:lnTo>
                      <a:pt x="9" y="8"/>
                    </a:lnTo>
                    <a:lnTo>
                      <a:pt x="5" y="25"/>
                    </a:lnTo>
                    <a:lnTo>
                      <a:pt x="10" y="26"/>
                    </a:lnTo>
                    <a:lnTo>
                      <a:pt x="13" y="22"/>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9" name="Freeform 21"/>
              <p:cNvSpPr>
                <a:spLocks/>
              </p:cNvSpPr>
              <p:nvPr>
                <p:custDataLst>
                  <p:tags r:id="rId194"/>
                </p:custDataLst>
              </p:nvPr>
            </p:nvSpPr>
            <p:spPr bwMode="auto">
              <a:xfrm>
                <a:off x="2933" y="2310"/>
                <a:ext cx="20" cy="20"/>
              </a:xfrm>
              <a:custGeom>
                <a:avLst/>
                <a:gdLst>
                  <a:gd name="T0" fmla="*/ 0 w 20"/>
                  <a:gd name="T1" fmla="*/ 10 h 20"/>
                  <a:gd name="T2" fmla="*/ 6 w 20"/>
                  <a:gd name="T3" fmla="*/ 17 h 20"/>
                  <a:gd name="T4" fmla="*/ 16 w 20"/>
                  <a:gd name="T5" fmla="*/ 20 h 20"/>
                  <a:gd name="T6" fmla="*/ 20 w 20"/>
                  <a:gd name="T7" fmla="*/ 3 h 20"/>
                  <a:gd name="T8" fmla="*/ 10 w 20"/>
                  <a:gd name="T9" fmla="*/ 0 h 20"/>
                  <a:gd name="T10" fmla="*/ 17 w 20"/>
                  <a:gd name="T11" fmla="*/ 9 h 20"/>
                  <a:gd name="T12" fmla="*/ 0 w 20"/>
                  <a:gd name="T13" fmla="*/ 10 h 20"/>
                  <a:gd name="T14" fmla="*/ 0 w 20"/>
                  <a:gd name="T15" fmla="*/ 16 h 20"/>
                  <a:gd name="T16" fmla="*/ 6 w 20"/>
                  <a:gd name="T17" fmla="*/ 17 h 20"/>
                  <a:gd name="T18" fmla="*/ 0 w 20"/>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0" y="10"/>
                    </a:moveTo>
                    <a:lnTo>
                      <a:pt x="6" y="17"/>
                    </a:lnTo>
                    <a:lnTo>
                      <a:pt x="16" y="20"/>
                    </a:lnTo>
                    <a:lnTo>
                      <a:pt x="20" y="3"/>
                    </a:lnTo>
                    <a:lnTo>
                      <a:pt x="10" y="0"/>
                    </a:lnTo>
                    <a:lnTo>
                      <a:pt x="17" y="9"/>
                    </a:lnTo>
                    <a:lnTo>
                      <a:pt x="0" y="10"/>
                    </a:lnTo>
                    <a:lnTo>
                      <a:pt x="0" y="16"/>
                    </a:lnTo>
                    <a:lnTo>
                      <a:pt x="6"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0" name="Freeform 22"/>
              <p:cNvSpPr>
                <a:spLocks/>
              </p:cNvSpPr>
              <p:nvPr>
                <p:custDataLst>
                  <p:tags r:id="rId195"/>
                </p:custDataLst>
              </p:nvPr>
            </p:nvSpPr>
            <p:spPr bwMode="auto">
              <a:xfrm>
                <a:off x="2932" y="2296"/>
                <a:ext cx="18" cy="24"/>
              </a:xfrm>
              <a:custGeom>
                <a:avLst/>
                <a:gdLst>
                  <a:gd name="T0" fmla="*/ 6 w 18"/>
                  <a:gd name="T1" fmla="*/ 16 h 24"/>
                  <a:gd name="T2" fmla="*/ 0 w 18"/>
                  <a:gd name="T3" fmla="*/ 9 h 24"/>
                  <a:gd name="T4" fmla="*/ 1 w 18"/>
                  <a:gd name="T5" fmla="*/ 24 h 24"/>
                  <a:gd name="T6" fmla="*/ 18 w 18"/>
                  <a:gd name="T7" fmla="*/ 23 h 24"/>
                  <a:gd name="T8" fmla="*/ 17 w 18"/>
                  <a:gd name="T9" fmla="*/ 7 h 24"/>
                  <a:gd name="T10" fmla="*/ 11 w 18"/>
                  <a:gd name="T11" fmla="*/ 0 h 24"/>
                  <a:gd name="T12" fmla="*/ 17 w 18"/>
                  <a:gd name="T13" fmla="*/ 7 h 24"/>
                  <a:gd name="T14" fmla="*/ 15 w 18"/>
                  <a:gd name="T15" fmla="*/ 2 h 24"/>
                  <a:gd name="T16" fmla="*/ 11 w 18"/>
                  <a:gd name="T17" fmla="*/ 0 h 24"/>
                  <a:gd name="T18" fmla="*/ 6 w 18"/>
                  <a:gd name="T19" fmla="*/ 1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6" y="16"/>
                    </a:moveTo>
                    <a:lnTo>
                      <a:pt x="0" y="9"/>
                    </a:lnTo>
                    <a:lnTo>
                      <a:pt x="1" y="24"/>
                    </a:lnTo>
                    <a:lnTo>
                      <a:pt x="18" y="23"/>
                    </a:lnTo>
                    <a:lnTo>
                      <a:pt x="17" y="7"/>
                    </a:lnTo>
                    <a:lnTo>
                      <a:pt x="11" y="0"/>
                    </a:lnTo>
                    <a:lnTo>
                      <a:pt x="17" y="7"/>
                    </a:lnTo>
                    <a:lnTo>
                      <a:pt x="15" y="2"/>
                    </a:lnTo>
                    <a:lnTo>
                      <a:pt x="11" y="0"/>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1" name="Freeform 23"/>
              <p:cNvSpPr>
                <a:spLocks/>
              </p:cNvSpPr>
              <p:nvPr>
                <p:custDataLst>
                  <p:tags r:id="rId196"/>
                </p:custDataLst>
              </p:nvPr>
            </p:nvSpPr>
            <p:spPr bwMode="auto">
              <a:xfrm>
                <a:off x="2918" y="2289"/>
                <a:ext cx="25" cy="23"/>
              </a:xfrm>
              <a:custGeom>
                <a:avLst/>
                <a:gdLst>
                  <a:gd name="T0" fmla="*/ 11 w 25"/>
                  <a:gd name="T1" fmla="*/ 16 h 23"/>
                  <a:gd name="T2" fmla="*/ 3 w 25"/>
                  <a:gd name="T3" fmla="*/ 17 h 23"/>
                  <a:gd name="T4" fmla="*/ 20 w 25"/>
                  <a:gd name="T5" fmla="*/ 23 h 23"/>
                  <a:gd name="T6" fmla="*/ 25 w 25"/>
                  <a:gd name="T7" fmla="*/ 7 h 23"/>
                  <a:gd name="T8" fmla="*/ 8 w 25"/>
                  <a:gd name="T9" fmla="*/ 2 h 23"/>
                  <a:gd name="T10" fmla="*/ 0 w 25"/>
                  <a:gd name="T11" fmla="*/ 3 h 23"/>
                  <a:gd name="T12" fmla="*/ 8 w 25"/>
                  <a:gd name="T13" fmla="*/ 2 h 23"/>
                  <a:gd name="T14" fmla="*/ 4 w 25"/>
                  <a:gd name="T15" fmla="*/ 0 h 23"/>
                  <a:gd name="T16" fmla="*/ 0 w 25"/>
                  <a:gd name="T17" fmla="*/ 3 h 23"/>
                  <a:gd name="T18" fmla="*/ 11 w 25"/>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3"/>
                  <a:gd name="T32" fmla="*/ 25 w 2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3">
                    <a:moveTo>
                      <a:pt x="11" y="16"/>
                    </a:moveTo>
                    <a:lnTo>
                      <a:pt x="3" y="17"/>
                    </a:lnTo>
                    <a:lnTo>
                      <a:pt x="20" y="23"/>
                    </a:lnTo>
                    <a:lnTo>
                      <a:pt x="25" y="7"/>
                    </a:lnTo>
                    <a:lnTo>
                      <a:pt x="8" y="2"/>
                    </a:lnTo>
                    <a:lnTo>
                      <a:pt x="0" y="3"/>
                    </a:lnTo>
                    <a:lnTo>
                      <a:pt x="8" y="2"/>
                    </a:lnTo>
                    <a:lnTo>
                      <a:pt x="4" y="0"/>
                    </a:lnTo>
                    <a:lnTo>
                      <a:pt x="0" y="3"/>
                    </a:lnTo>
                    <a:lnTo>
                      <a:pt x="1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2" name="Freeform 24"/>
              <p:cNvSpPr>
                <a:spLocks/>
              </p:cNvSpPr>
              <p:nvPr>
                <p:custDataLst>
                  <p:tags r:id="rId197"/>
                </p:custDataLst>
              </p:nvPr>
            </p:nvSpPr>
            <p:spPr bwMode="auto">
              <a:xfrm>
                <a:off x="2905" y="2292"/>
                <a:ext cx="24" cy="27"/>
              </a:xfrm>
              <a:custGeom>
                <a:avLst/>
                <a:gdLst>
                  <a:gd name="T0" fmla="*/ 5 w 24"/>
                  <a:gd name="T1" fmla="*/ 27 h 27"/>
                  <a:gd name="T2" fmla="*/ 12 w 24"/>
                  <a:gd name="T3" fmla="*/ 24 h 27"/>
                  <a:gd name="T4" fmla="*/ 24 w 24"/>
                  <a:gd name="T5" fmla="*/ 13 h 27"/>
                  <a:gd name="T6" fmla="*/ 13 w 24"/>
                  <a:gd name="T7" fmla="*/ 0 h 27"/>
                  <a:gd name="T8" fmla="*/ 0 w 24"/>
                  <a:gd name="T9" fmla="*/ 11 h 27"/>
                  <a:gd name="T10" fmla="*/ 9 w 24"/>
                  <a:gd name="T11" fmla="*/ 10 h 27"/>
                  <a:gd name="T12" fmla="*/ 5 w 24"/>
                  <a:gd name="T13" fmla="*/ 27 h 27"/>
                  <a:gd name="T14" fmla="*/ 9 w 24"/>
                  <a:gd name="T15" fmla="*/ 27 h 27"/>
                  <a:gd name="T16" fmla="*/ 12 w 24"/>
                  <a:gd name="T17" fmla="*/ 24 h 27"/>
                  <a:gd name="T18" fmla="*/ 5 w 24"/>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7"/>
                  <a:gd name="T32" fmla="*/ 24 w 24"/>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7">
                    <a:moveTo>
                      <a:pt x="5" y="27"/>
                    </a:moveTo>
                    <a:lnTo>
                      <a:pt x="12" y="24"/>
                    </a:lnTo>
                    <a:lnTo>
                      <a:pt x="24" y="13"/>
                    </a:lnTo>
                    <a:lnTo>
                      <a:pt x="13" y="0"/>
                    </a:lnTo>
                    <a:lnTo>
                      <a:pt x="0" y="11"/>
                    </a:lnTo>
                    <a:lnTo>
                      <a:pt x="9" y="10"/>
                    </a:lnTo>
                    <a:lnTo>
                      <a:pt x="5" y="27"/>
                    </a:lnTo>
                    <a:lnTo>
                      <a:pt x="9" y="27"/>
                    </a:lnTo>
                    <a:lnTo>
                      <a:pt x="12" y="24"/>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3" name="Freeform 25"/>
              <p:cNvSpPr>
                <a:spLocks/>
              </p:cNvSpPr>
              <p:nvPr>
                <p:custDataLst>
                  <p:tags r:id="rId198"/>
                </p:custDataLst>
              </p:nvPr>
            </p:nvSpPr>
            <p:spPr bwMode="auto">
              <a:xfrm>
                <a:off x="2894" y="2299"/>
                <a:ext cx="20" cy="20"/>
              </a:xfrm>
              <a:custGeom>
                <a:avLst/>
                <a:gdLst>
                  <a:gd name="T0" fmla="*/ 0 w 20"/>
                  <a:gd name="T1" fmla="*/ 9 h 20"/>
                  <a:gd name="T2" fmla="*/ 6 w 20"/>
                  <a:gd name="T3" fmla="*/ 17 h 20"/>
                  <a:gd name="T4" fmla="*/ 16 w 20"/>
                  <a:gd name="T5" fmla="*/ 20 h 20"/>
                  <a:gd name="T6" fmla="*/ 20 w 20"/>
                  <a:gd name="T7" fmla="*/ 3 h 20"/>
                  <a:gd name="T8" fmla="*/ 10 w 20"/>
                  <a:gd name="T9" fmla="*/ 0 h 20"/>
                  <a:gd name="T10" fmla="*/ 17 w 20"/>
                  <a:gd name="T11" fmla="*/ 9 h 20"/>
                  <a:gd name="T12" fmla="*/ 0 w 20"/>
                  <a:gd name="T13" fmla="*/ 9 h 20"/>
                  <a:gd name="T14" fmla="*/ 0 w 20"/>
                  <a:gd name="T15" fmla="*/ 15 h 20"/>
                  <a:gd name="T16" fmla="*/ 6 w 20"/>
                  <a:gd name="T17" fmla="*/ 17 h 20"/>
                  <a:gd name="T18" fmla="*/ 0 w 20"/>
                  <a:gd name="T19" fmla="*/ 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0" y="9"/>
                    </a:moveTo>
                    <a:lnTo>
                      <a:pt x="6" y="17"/>
                    </a:lnTo>
                    <a:lnTo>
                      <a:pt x="16" y="20"/>
                    </a:lnTo>
                    <a:lnTo>
                      <a:pt x="20" y="3"/>
                    </a:lnTo>
                    <a:lnTo>
                      <a:pt x="10" y="0"/>
                    </a:lnTo>
                    <a:lnTo>
                      <a:pt x="17" y="9"/>
                    </a:lnTo>
                    <a:lnTo>
                      <a:pt x="0" y="9"/>
                    </a:lnTo>
                    <a:lnTo>
                      <a:pt x="0" y="15"/>
                    </a:lnTo>
                    <a:lnTo>
                      <a:pt x="6" y="1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4" name="Freeform 26"/>
              <p:cNvSpPr>
                <a:spLocks/>
              </p:cNvSpPr>
              <p:nvPr>
                <p:custDataLst>
                  <p:tags r:id="rId199"/>
                </p:custDataLst>
              </p:nvPr>
            </p:nvSpPr>
            <p:spPr bwMode="auto">
              <a:xfrm>
                <a:off x="2894" y="2284"/>
                <a:ext cx="18" cy="24"/>
              </a:xfrm>
              <a:custGeom>
                <a:avLst/>
                <a:gdLst>
                  <a:gd name="T0" fmla="*/ 7 w 18"/>
                  <a:gd name="T1" fmla="*/ 17 h 24"/>
                  <a:gd name="T2" fmla="*/ 0 w 18"/>
                  <a:gd name="T3" fmla="*/ 8 h 24"/>
                  <a:gd name="T4" fmla="*/ 0 w 18"/>
                  <a:gd name="T5" fmla="*/ 24 h 24"/>
                  <a:gd name="T6" fmla="*/ 17 w 18"/>
                  <a:gd name="T7" fmla="*/ 24 h 24"/>
                  <a:gd name="T8" fmla="*/ 18 w 18"/>
                  <a:gd name="T9" fmla="*/ 8 h 24"/>
                  <a:gd name="T10" fmla="*/ 11 w 18"/>
                  <a:gd name="T11" fmla="*/ 0 h 24"/>
                  <a:gd name="T12" fmla="*/ 18 w 18"/>
                  <a:gd name="T13" fmla="*/ 8 h 24"/>
                  <a:gd name="T14" fmla="*/ 18 w 18"/>
                  <a:gd name="T15" fmla="*/ 3 h 24"/>
                  <a:gd name="T16" fmla="*/ 11 w 18"/>
                  <a:gd name="T17" fmla="*/ 0 h 24"/>
                  <a:gd name="T18" fmla="*/ 7 w 18"/>
                  <a:gd name="T19" fmla="*/ 1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7" y="17"/>
                    </a:moveTo>
                    <a:lnTo>
                      <a:pt x="0" y="8"/>
                    </a:lnTo>
                    <a:lnTo>
                      <a:pt x="0" y="24"/>
                    </a:lnTo>
                    <a:lnTo>
                      <a:pt x="17" y="24"/>
                    </a:lnTo>
                    <a:lnTo>
                      <a:pt x="18" y="8"/>
                    </a:lnTo>
                    <a:lnTo>
                      <a:pt x="11" y="0"/>
                    </a:lnTo>
                    <a:lnTo>
                      <a:pt x="18" y="8"/>
                    </a:lnTo>
                    <a:lnTo>
                      <a:pt x="18" y="3"/>
                    </a:lnTo>
                    <a:lnTo>
                      <a:pt x="11" y="0"/>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5" name="Freeform 27"/>
              <p:cNvSpPr>
                <a:spLocks/>
              </p:cNvSpPr>
              <p:nvPr>
                <p:custDataLst>
                  <p:tags r:id="rId200"/>
                </p:custDataLst>
              </p:nvPr>
            </p:nvSpPr>
            <p:spPr bwMode="auto">
              <a:xfrm>
                <a:off x="2879" y="2278"/>
                <a:ext cx="26" cy="23"/>
              </a:xfrm>
              <a:custGeom>
                <a:avLst/>
                <a:gdLst>
                  <a:gd name="T0" fmla="*/ 12 w 26"/>
                  <a:gd name="T1" fmla="*/ 16 h 23"/>
                  <a:gd name="T2" fmla="*/ 4 w 26"/>
                  <a:gd name="T3" fmla="*/ 17 h 23"/>
                  <a:gd name="T4" fmla="*/ 22 w 26"/>
                  <a:gd name="T5" fmla="*/ 23 h 23"/>
                  <a:gd name="T6" fmla="*/ 26 w 26"/>
                  <a:gd name="T7" fmla="*/ 6 h 23"/>
                  <a:gd name="T8" fmla="*/ 8 w 26"/>
                  <a:gd name="T9" fmla="*/ 2 h 23"/>
                  <a:gd name="T10" fmla="*/ 0 w 26"/>
                  <a:gd name="T11" fmla="*/ 3 h 23"/>
                  <a:gd name="T12" fmla="*/ 8 w 26"/>
                  <a:gd name="T13" fmla="*/ 2 h 23"/>
                  <a:gd name="T14" fmla="*/ 4 w 26"/>
                  <a:gd name="T15" fmla="*/ 0 h 23"/>
                  <a:gd name="T16" fmla="*/ 0 w 26"/>
                  <a:gd name="T17" fmla="*/ 3 h 23"/>
                  <a:gd name="T18" fmla="*/ 12 w 26"/>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3"/>
                  <a:gd name="T32" fmla="*/ 26 w 2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3">
                    <a:moveTo>
                      <a:pt x="12" y="16"/>
                    </a:moveTo>
                    <a:lnTo>
                      <a:pt x="4" y="17"/>
                    </a:lnTo>
                    <a:lnTo>
                      <a:pt x="22" y="23"/>
                    </a:lnTo>
                    <a:lnTo>
                      <a:pt x="26" y="6"/>
                    </a:lnTo>
                    <a:lnTo>
                      <a:pt x="8" y="2"/>
                    </a:lnTo>
                    <a:lnTo>
                      <a:pt x="0" y="3"/>
                    </a:lnTo>
                    <a:lnTo>
                      <a:pt x="8" y="2"/>
                    </a:lnTo>
                    <a:lnTo>
                      <a:pt x="4" y="0"/>
                    </a:lnTo>
                    <a:lnTo>
                      <a:pt x="0" y="3"/>
                    </a:lnTo>
                    <a:lnTo>
                      <a:pt x="1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 name="Freeform 28"/>
              <p:cNvSpPr>
                <a:spLocks/>
              </p:cNvSpPr>
              <p:nvPr>
                <p:custDataLst>
                  <p:tags r:id="rId201"/>
                </p:custDataLst>
              </p:nvPr>
            </p:nvSpPr>
            <p:spPr bwMode="auto">
              <a:xfrm>
                <a:off x="2868" y="2281"/>
                <a:ext cx="23" cy="27"/>
              </a:xfrm>
              <a:custGeom>
                <a:avLst/>
                <a:gdLst>
                  <a:gd name="T0" fmla="*/ 3 w 23"/>
                  <a:gd name="T1" fmla="*/ 25 h 27"/>
                  <a:gd name="T2" fmla="*/ 11 w 23"/>
                  <a:gd name="T3" fmla="*/ 24 h 27"/>
                  <a:gd name="T4" fmla="*/ 23 w 23"/>
                  <a:gd name="T5" fmla="*/ 13 h 27"/>
                  <a:gd name="T6" fmla="*/ 11 w 23"/>
                  <a:gd name="T7" fmla="*/ 0 h 27"/>
                  <a:gd name="T8" fmla="*/ 0 w 23"/>
                  <a:gd name="T9" fmla="*/ 11 h 27"/>
                  <a:gd name="T10" fmla="*/ 8 w 23"/>
                  <a:gd name="T11" fmla="*/ 8 h 27"/>
                  <a:gd name="T12" fmla="*/ 3 w 23"/>
                  <a:gd name="T13" fmla="*/ 25 h 27"/>
                  <a:gd name="T14" fmla="*/ 8 w 23"/>
                  <a:gd name="T15" fmla="*/ 27 h 27"/>
                  <a:gd name="T16" fmla="*/ 11 w 23"/>
                  <a:gd name="T17" fmla="*/ 24 h 27"/>
                  <a:gd name="T18" fmla="*/ 3 w 23"/>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7"/>
                  <a:gd name="T32" fmla="*/ 23 w 2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7">
                    <a:moveTo>
                      <a:pt x="3" y="25"/>
                    </a:moveTo>
                    <a:lnTo>
                      <a:pt x="11" y="24"/>
                    </a:lnTo>
                    <a:lnTo>
                      <a:pt x="23" y="13"/>
                    </a:lnTo>
                    <a:lnTo>
                      <a:pt x="11" y="0"/>
                    </a:lnTo>
                    <a:lnTo>
                      <a:pt x="0" y="11"/>
                    </a:lnTo>
                    <a:lnTo>
                      <a:pt x="8" y="8"/>
                    </a:lnTo>
                    <a:lnTo>
                      <a:pt x="3" y="25"/>
                    </a:lnTo>
                    <a:lnTo>
                      <a:pt x="8" y="27"/>
                    </a:lnTo>
                    <a:lnTo>
                      <a:pt x="11" y="24"/>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 name="Freeform 29"/>
              <p:cNvSpPr>
                <a:spLocks/>
              </p:cNvSpPr>
              <p:nvPr>
                <p:custDataLst>
                  <p:tags r:id="rId202"/>
                </p:custDataLst>
              </p:nvPr>
            </p:nvSpPr>
            <p:spPr bwMode="auto">
              <a:xfrm>
                <a:off x="2838" y="2281"/>
                <a:ext cx="38" cy="25"/>
              </a:xfrm>
              <a:custGeom>
                <a:avLst/>
                <a:gdLst>
                  <a:gd name="T0" fmla="*/ 0 w 38"/>
                  <a:gd name="T1" fmla="*/ 10 h 25"/>
                  <a:gd name="T2" fmla="*/ 6 w 38"/>
                  <a:gd name="T3" fmla="*/ 17 h 25"/>
                  <a:gd name="T4" fmla="*/ 33 w 38"/>
                  <a:gd name="T5" fmla="*/ 25 h 25"/>
                  <a:gd name="T6" fmla="*/ 38 w 38"/>
                  <a:gd name="T7" fmla="*/ 8 h 25"/>
                  <a:gd name="T8" fmla="*/ 12 w 38"/>
                  <a:gd name="T9" fmla="*/ 0 h 25"/>
                  <a:gd name="T10" fmla="*/ 17 w 38"/>
                  <a:gd name="T11" fmla="*/ 7 h 25"/>
                  <a:gd name="T12" fmla="*/ 0 w 38"/>
                  <a:gd name="T13" fmla="*/ 10 h 25"/>
                  <a:gd name="T14" fmla="*/ 2 w 38"/>
                  <a:gd name="T15" fmla="*/ 15 h 25"/>
                  <a:gd name="T16" fmla="*/ 6 w 38"/>
                  <a:gd name="T17" fmla="*/ 17 h 25"/>
                  <a:gd name="T18" fmla="*/ 0 w 38"/>
                  <a:gd name="T19" fmla="*/ 1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5"/>
                  <a:gd name="T32" fmla="*/ 38 w 3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5">
                    <a:moveTo>
                      <a:pt x="0" y="10"/>
                    </a:moveTo>
                    <a:lnTo>
                      <a:pt x="6" y="17"/>
                    </a:lnTo>
                    <a:lnTo>
                      <a:pt x="33" y="25"/>
                    </a:lnTo>
                    <a:lnTo>
                      <a:pt x="38" y="8"/>
                    </a:lnTo>
                    <a:lnTo>
                      <a:pt x="12" y="0"/>
                    </a:lnTo>
                    <a:lnTo>
                      <a:pt x="17" y="7"/>
                    </a:lnTo>
                    <a:lnTo>
                      <a:pt x="0" y="10"/>
                    </a:lnTo>
                    <a:lnTo>
                      <a:pt x="2" y="15"/>
                    </a:lnTo>
                    <a:lnTo>
                      <a:pt x="6"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8" name="Freeform 30"/>
              <p:cNvSpPr>
                <a:spLocks/>
              </p:cNvSpPr>
              <p:nvPr>
                <p:custDataLst>
                  <p:tags r:id="rId203"/>
                </p:custDataLst>
              </p:nvPr>
            </p:nvSpPr>
            <p:spPr bwMode="auto">
              <a:xfrm>
                <a:off x="2836" y="2267"/>
                <a:ext cx="19" cy="24"/>
              </a:xfrm>
              <a:custGeom>
                <a:avLst/>
                <a:gdLst>
                  <a:gd name="T0" fmla="*/ 5 w 19"/>
                  <a:gd name="T1" fmla="*/ 17 h 24"/>
                  <a:gd name="T2" fmla="*/ 0 w 19"/>
                  <a:gd name="T3" fmla="*/ 10 h 24"/>
                  <a:gd name="T4" fmla="*/ 2 w 19"/>
                  <a:gd name="T5" fmla="*/ 24 h 24"/>
                  <a:gd name="T6" fmla="*/ 19 w 19"/>
                  <a:gd name="T7" fmla="*/ 21 h 24"/>
                  <a:gd name="T8" fmla="*/ 16 w 19"/>
                  <a:gd name="T9" fmla="*/ 7 h 24"/>
                  <a:gd name="T10" fmla="*/ 11 w 19"/>
                  <a:gd name="T11" fmla="*/ 0 h 24"/>
                  <a:gd name="T12" fmla="*/ 16 w 19"/>
                  <a:gd name="T13" fmla="*/ 7 h 24"/>
                  <a:gd name="T14" fmla="*/ 16 w 19"/>
                  <a:gd name="T15" fmla="*/ 1 h 24"/>
                  <a:gd name="T16" fmla="*/ 11 w 19"/>
                  <a:gd name="T17" fmla="*/ 0 h 24"/>
                  <a:gd name="T18" fmla="*/ 5 w 19"/>
                  <a:gd name="T19" fmla="*/ 1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4"/>
                  <a:gd name="T32" fmla="*/ 19 w 1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4">
                    <a:moveTo>
                      <a:pt x="5" y="17"/>
                    </a:moveTo>
                    <a:lnTo>
                      <a:pt x="0" y="10"/>
                    </a:lnTo>
                    <a:lnTo>
                      <a:pt x="2" y="24"/>
                    </a:lnTo>
                    <a:lnTo>
                      <a:pt x="19" y="21"/>
                    </a:lnTo>
                    <a:lnTo>
                      <a:pt x="16" y="7"/>
                    </a:lnTo>
                    <a:lnTo>
                      <a:pt x="11" y="0"/>
                    </a:lnTo>
                    <a:lnTo>
                      <a:pt x="16" y="7"/>
                    </a:lnTo>
                    <a:lnTo>
                      <a:pt x="16" y="1"/>
                    </a:lnTo>
                    <a:lnTo>
                      <a:pt x="11" y="0"/>
                    </a:ln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9" name="Freeform 31"/>
              <p:cNvSpPr>
                <a:spLocks/>
              </p:cNvSpPr>
              <p:nvPr>
                <p:custDataLst>
                  <p:tags r:id="rId204"/>
                </p:custDataLst>
              </p:nvPr>
            </p:nvSpPr>
            <p:spPr bwMode="auto">
              <a:xfrm>
                <a:off x="2825" y="2262"/>
                <a:ext cx="22" cy="22"/>
              </a:xfrm>
              <a:custGeom>
                <a:avLst/>
                <a:gdLst>
                  <a:gd name="T0" fmla="*/ 11 w 22"/>
                  <a:gd name="T1" fmla="*/ 15 h 22"/>
                  <a:gd name="T2" fmla="*/ 2 w 22"/>
                  <a:gd name="T3" fmla="*/ 18 h 22"/>
                  <a:gd name="T4" fmla="*/ 16 w 22"/>
                  <a:gd name="T5" fmla="*/ 22 h 22"/>
                  <a:gd name="T6" fmla="*/ 22 w 22"/>
                  <a:gd name="T7" fmla="*/ 5 h 22"/>
                  <a:gd name="T8" fmla="*/ 8 w 22"/>
                  <a:gd name="T9" fmla="*/ 1 h 22"/>
                  <a:gd name="T10" fmla="*/ 0 w 22"/>
                  <a:gd name="T11" fmla="*/ 4 h 22"/>
                  <a:gd name="T12" fmla="*/ 8 w 22"/>
                  <a:gd name="T13" fmla="*/ 1 h 22"/>
                  <a:gd name="T14" fmla="*/ 2 w 22"/>
                  <a:gd name="T15" fmla="*/ 0 h 22"/>
                  <a:gd name="T16" fmla="*/ 0 w 22"/>
                  <a:gd name="T17" fmla="*/ 4 h 22"/>
                  <a:gd name="T18" fmla="*/ 11 w 22"/>
                  <a:gd name="T19" fmla="*/ 15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15"/>
                    </a:moveTo>
                    <a:lnTo>
                      <a:pt x="2" y="18"/>
                    </a:lnTo>
                    <a:lnTo>
                      <a:pt x="16" y="22"/>
                    </a:lnTo>
                    <a:lnTo>
                      <a:pt x="22" y="5"/>
                    </a:lnTo>
                    <a:lnTo>
                      <a:pt x="8" y="1"/>
                    </a:lnTo>
                    <a:lnTo>
                      <a:pt x="0" y="4"/>
                    </a:lnTo>
                    <a:lnTo>
                      <a:pt x="8" y="1"/>
                    </a:lnTo>
                    <a:lnTo>
                      <a:pt x="2" y="0"/>
                    </a:lnTo>
                    <a:lnTo>
                      <a:pt x="0" y="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0" name="Freeform 32"/>
              <p:cNvSpPr>
                <a:spLocks/>
              </p:cNvSpPr>
              <p:nvPr>
                <p:custDataLst>
                  <p:tags r:id="rId205"/>
                </p:custDataLst>
              </p:nvPr>
            </p:nvSpPr>
            <p:spPr bwMode="auto">
              <a:xfrm>
                <a:off x="2813" y="2266"/>
                <a:ext cx="23" cy="26"/>
              </a:xfrm>
              <a:custGeom>
                <a:avLst/>
                <a:gdLst>
                  <a:gd name="T0" fmla="*/ 3 w 23"/>
                  <a:gd name="T1" fmla="*/ 23 h 26"/>
                  <a:gd name="T2" fmla="*/ 13 w 23"/>
                  <a:gd name="T3" fmla="*/ 22 h 26"/>
                  <a:gd name="T4" fmla="*/ 23 w 23"/>
                  <a:gd name="T5" fmla="*/ 11 h 26"/>
                  <a:gd name="T6" fmla="*/ 12 w 23"/>
                  <a:gd name="T7" fmla="*/ 0 h 26"/>
                  <a:gd name="T8" fmla="*/ 0 w 23"/>
                  <a:gd name="T9" fmla="*/ 9 h 26"/>
                  <a:gd name="T10" fmla="*/ 9 w 23"/>
                  <a:gd name="T11" fmla="*/ 8 h 26"/>
                  <a:gd name="T12" fmla="*/ 3 w 23"/>
                  <a:gd name="T13" fmla="*/ 23 h 26"/>
                  <a:gd name="T14" fmla="*/ 9 w 23"/>
                  <a:gd name="T15" fmla="*/ 26 h 26"/>
                  <a:gd name="T16" fmla="*/ 13 w 23"/>
                  <a:gd name="T17" fmla="*/ 22 h 26"/>
                  <a:gd name="T18" fmla="*/ 3 w 23"/>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6"/>
                  <a:gd name="T32" fmla="*/ 23 w 2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6">
                    <a:moveTo>
                      <a:pt x="3" y="23"/>
                    </a:moveTo>
                    <a:lnTo>
                      <a:pt x="13" y="22"/>
                    </a:lnTo>
                    <a:lnTo>
                      <a:pt x="23" y="11"/>
                    </a:lnTo>
                    <a:lnTo>
                      <a:pt x="12" y="0"/>
                    </a:lnTo>
                    <a:lnTo>
                      <a:pt x="0" y="9"/>
                    </a:lnTo>
                    <a:lnTo>
                      <a:pt x="9" y="8"/>
                    </a:lnTo>
                    <a:lnTo>
                      <a:pt x="3" y="23"/>
                    </a:lnTo>
                    <a:lnTo>
                      <a:pt x="9" y="26"/>
                    </a:lnTo>
                    <a:lnTo>
                      <a:pt x="13" y="22"/>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1" name="Freeform 33"/>
              <p:cNvSpPr>
                <a:spLocks/>
              </p:cNvSpPr>
              <p:nvPr>
                <p:custDataLst>
                  <p:tags r:id="rId206"/>
                </p:custDataLst>
              </p:nvPr>
            </p:nvSpPr>
            <p:spPr bwMode="auto">
              <a:xfrm>
                <a:off x="2784" y="2263"/>
                <a:ext cx="38" cy="26"/>
              </a:xfrm>
              <a:custGeom>
                <a:avLst/>
                <a:gdLst>
                  <a:gd name="T0" fmla="*/ 15 w 38"/>
                  <a:gd name="T1" fmla="*/ 12 h 26"/>
                  <a:gd name="T2" fmla="*/ 6 w 38"/>
                  <a:gd name="T3" fmla="*/ 18 h 26"/>
                  <a:gd name="T4" fmla="*/ 32 w 38"/>
                  <a:gd name="T5" fmla="*/ 26 h 26"/>
                  <a:gd name="T6" fmla="*/ 38 w 38"/>
                  <a:gd name="T7" fmla="*/ 11 h 26"/>
                  <a:gd name="T8" fmla="*/ 10 w 38"/>
                  <a:gd name="T9" fmla="*/ 3 h 26"/>
                  <a:gd name="T10" fmla="*/ 0 w 38"/>
                  <a:gd name="T11" fmla="*/ 8 h 26"/>
                  <a:gd name="T12" fmla="*/ 10 w 38"/>
                  <a:gd name="T13" fmla="*/ 3 h 26"/>
                  <a:gd name="T14" fmla="*/ 3 w 38"/>
                  <a:gd name="T15" fmla="*/ 0 h 26"/>
                  <a:gd name="T16" fmla="*/ 0 w 38"/>
                  <a:gd name="T17" fmla="*/ 8 h 26"/>
                  <a:gd name="T18" fmla="*/ 15 w 38"/>
                  <a:gd name="T19" fmla="*/ 1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6"/>
                  <a:gd name="T32" fmla="*/ 38 w 3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6">
                    <a:moveTo>
                      <a:pt x="15" y="12"/>
                    </a:moveTo>
                    <a:lnTo>
                      <a:pt x="6" y="18"/>
                    </a:lnTo>
                    <a:lnTo>
                      <a:pt x="32" y="26"/>
                    </a:lnTo>
                    <a:lnTo>
                      <a:pt x="38" y="11"/>
                    </a:lnTo>
                    <a:lnTo>
                      <a:pt x="10" y="3"/>
                    </a:lnTo>
                    <a:lnTo>
                      <a:pt x="0" y="8"/>
                    </a:lnTo>
                    <a:lnTo>
                      <a:pt x="10" y="3"/>
                    </a:lnTo>
                    <a:lnTo>
                      <a:pt x="3" y="0"/>
                    </a:lnTo>
                    <a:lnTo>
                      <a:pt x="0" y="8"/>
                    </a:lnTo>
                    <a:lnTo>
                      <a:pt x="1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2" name="Freeform 34"/>
              <p:cNvSpPr>
                <a:spLocks/>
              </p:cNvSpPr>
              <p:nvPr>
                <p:custDataLst>
                  <p:tags r:id="rId207"/>
                </p:custDataLst>
              </p:nvPr>
            </p:nvSpPr>
            <p:spPr bwMode="auto">
              <a:xfrm>
                <a:off x="2769" y="2271"/>
                <a:ext cx="30" cy="50"/>
              </a:xfrm>
              <a:custGeom>
                <a:avLst/>
                <a:gdLst>
                  <a:gd name="T0" fmla="*/ 14 w 30"/>
                  <a:gd name="T1" fmla="*/ 34 h 50"/>
                  <a:gd name="T2" fmla="*/ 19 w 30"/>
                  <a:gd name="T3" fmla="*/ 45 h 50"/>
                  <a:gd name="T4" fmla="*/ 30 w 30"/>
                  <a:gd name="T5" fmla="*/ 4 h 50"/>
                  <a:gd name="T6" fmla="*/ 15 w 30"/>
                  <a:gd name="T7" fmla="*/ 0 h 50"/>
                  <a:gd name="T8" fmla="*/ 3 w 30"/>
                  <a:gd name="T9" fmla="*/ 39 h 50"/>
                  <a:gd name="T10" fmla="*/ 8 w 30"/>
                  <a:gd name="T11" fmla="*/ 50 h 50"/>
                  <a:gd name="T12" fmla="*/ 3 w 30"/>
                  <a:gd name="T13" fmla="*/ 39 h 50"/>
                  <a:gd name="T14" fmla="*/ 0 w 30"/>
                  <a:gd name="T15" fmla="*/ 48 h 50"/>
                  <a:gd name="T16" fmla="*/ 8 w 30"/>
                  <a:gd name="T17" fmla="*/ 50 h 50"/>
                  <a:gd name="T18" fmla="*/ 14 w 30"/>
                  <a:gd name="T19" fmla="*/ 34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0"/>
                  <a:gd name="T32" fmla="*/ 30 w 3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0">
                    <a:moveTo>
                      <a:pt x="14" y="34"/>
                    </a:moveTo>
                    <a:lnTo>
                      <a:pt x="19" y="45"/>
                    </a:lnTo>
                    <a:lnTo>
                      <a:pt x="30" y="4"/>
                    </a:lnTo>
                    <a:lnTo>
                      <a:pt x="15" y="0"/>
                    </a:lnTo>
                    <a:lnTo>
                      <a:pt x="3" y="39"/>
                    </a:lnTo>
                    <a:lnTo>
                      <a:pt x="8" y="50"/>
                    </a:lnTo>
                    <a:lnTo>
                      <a:pt x="3" y="39"/>
                    </a:lnTo>
                    <a:lnTo>
                      <a:pt x="0" y="48"/>
                    </a:lnTo>
                    <a:lnTo>
                      <a:pt x="8" y="50"/>
                    </a:lnTo>
                    <a:lnTo>
                      <a:pt x="1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3" name="Freeform 35"/>
              <p:cNvSpPr>
                <a:spLocks/>
              </p:cNvSpPr>
              <p:nvPr>
                <p:custDataLst>
                  <p:tags r:id="rId208"/>
                </p:custDataLst>
              </p:nvPr>
            </p:nvSpPr>
            <p:spPr bwMode="auto">
              <a:xfrm>
                <a:off x="2790" y="2264"/>
                <a:ext cx="266" cy="98"/>
              </a:xfrm>
              <a:custGeom>
                <a:avLst/>
                <a:gdLst>
                  <a:gd name="T0" fmla="*/ 265 w 266"/>
                  <a:gd name="T1" fmla="*/ 90 h 98"/>
                  <a:gd name="T2" fmla="*/ 266 w 266"/>
                  <a:gd name="T3" fmla="*/ 81 h 98"/>
                  <a:gd name="T4" fmla="*/ 4 w 266"/>
                  <a:gd name="T5" fmla="*/ 0 h 98"/>
                  <a:gd name="T6" fmla="*/ 0 w 266"/>
                  <a:gd name="T7" fmla="*/ 17 h 98"/>
                  <a:gd name="T8" fmla="*/ 262 w 266"/>
                  <a:gd name="T9" fmla="*/ 98 h 98"/>
                  <a:gd name="T10" fmla="*/ 265 w 266"/>
                  <a:gd name="T11" fmla="*/ 90 h 98"/>
                  <a:gd name="T12" fmla="*/ 0 60000 65536"/>
                  <a:gd name="T13" fmla="*/ 0 60000 65536"/>
                  <a:gd name="T14" fmla="*/ 0 60000 65536"/>
                  <a:gd name="T15" fmla="*/ 0 60000 65536"/>
                  <a:gd name="T16" fmla="*/ 0 60000 65536"/>
                  <a:gd name="T17" fmla="*/ 0 60000 65536"/>
                  <a:gd name="T18" fmla="*/ 0 w 266"/>
                  <a:gd name="T19" fmla="*/ 0 h 98"/>
                  <a:gd name="T20" fmla="*/ 266 w 26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66" h="98">
                    <a:moveTo>
                      <a:pt x="265" y="90"/>
                    </a:moveTo>
                    <a:lnTo>
                      <a:pt x="266" y="81"/>
                    </a:lnTo>
                    <a:lnTo>
                      <a:pt x="4" y="0"/>
                    </a:lnTo>
                    <a:lnTo>
                      <a:pt x="0" y="17"/>
                    </a:lnTo>
                    <a:lnTo>
                      <a:pt x="262" y="98"/>
                    </a:lnTo>
                    <a:lnTo>
                      <a:pt x="265"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4" name="Freeform 36"/>
              <p:cNvSpPr>
                <a:spLocks/>
              </p:cNvSpPr>
              <p:nvPr>
                <p:custDataLst>
                  <p:tags r:id="rId209"/>
                </p:custDataLst>
              </p:nvPr>
            </p:nvSpPr>
            <p:spPr bwMode="auto">
              <a:xfrm>
                <a:off x="2773" y="2319"/>
                <a:ext cx="40" cy="87"/>
              </a:xfrm>
              <a:custGeom>
                <a:avLst/>
                <a:gdLst>
                  <a:gd name="T0" fmla="*/ 11 w 40"/>
                  <a:gd name="T1" fmla="*/ 71 h 87"/>
                  <a:gd name="T2" fmla="*/ 19 w 40"/>
                  <a:gd name="T3" fmla="*/ 81 h 87"/>
                  <a:gd name="T4" fmla="*/ 40 w 40"/>
                  <a:gd name="T5" fmla="*/ 4 h 87"/>
                  <a:gd name="T6" fmla="*/ 24 w 40"/>
                  <a:gd name="T7" fmla="*/ 0 h 87"/>
                  <a:gd name="T8" fmla="*/ 3 w 40"/>
                  <a:gd name="T9" fmla="*/ 76 h 87"/>
                  <a:gd name="T10" fmla="*/ 11 w 40"/>
                  <a:gd name="T11" fmla="*/ 87 h 87"/>
                  <a:gd name="T12" fmla="*/ 3 w 40"/>
                  <a:gd name="T13" fmla="*/ 76 h 87"/>
                  <a:gd name="T14" fmla="*/ 0 w 40"/>
                  <a:gd name="T15" fmla="*/ 87 h 87"/>
                  <a:gd name="T16" fmla="*/ 11 w 40"/>
                  <a:gd name="T17" fmla="*/ 87 h 87"/>
                  <a:gd name="T18" fmla="*/ 11 w 40"/>
                  <a:gd name="T19" fmla="*/ 7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7"/>
                  <a:gd name="T32" fmla="*/ 40 w 4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7">
                    <a:moveTo>
                      <a:pt x="11" y="71"/>
                    </a:moveTo>
                    <a:lnTo>
                      <a:pt x="19" y="81"/>
                    </a:lnTo>
                    <a:lnTo>
                      <a:pt x="40" y="4"/>
                    </a:lnTo>
                    <a:lnTo>
                      <a:pt x="24" y="0"/>
                    </a:lnTo>
                    <a:lnTo>
                      <a:pt x="3" y="76"/>
                    </a:lnTo>
                    <a:lnTo>
                      <a:pt x="11" y="87"/>
                    </a:lnTo>
                    <a:lnTo>
                      <a:pt x="3" y="76"/>
                    </a:lnTo>
                    <a:lnTo>
                      <a:pt x="0" y="87"/>
                    </a:lnTo>
                    <a:lnTo>
                      <a:pt x="11" y="87"/>
                    </a:lnTo>
                    <a:lnTo>
                      <a:pt x="1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 name="Freeform 37"/>
              <p:cNvSpPr>
                <a:spLocks/>
              </p:cNvSpPr>
              <p:nvPr>
                <p:custDataLst>
                  <p:tags r:id="rId210"/>
                </p:custDataLst>
              </p:nvPr>
            </p:nvSpPr>
            <p:spPr bwMode="auto">
              <a:xfrm>
                <a:off x="2784" y="2390"/>
                <a:ext cx="41" cy="16"/>
              </a:xfrm>
              <a:custGeom>
                <a:avLst/>
                <a:gdLst>
                  <a:gd name="T0" fmla="*/ 24 w 41"/>
                  <a:gd name="T1" fmla="*/ 5 h 16"/>
                  <a:gd name="T2" fmla="*/ 32 w 41"/>
                  <a:gd name="T3" fmla="*/ 0 h 16"/>
                  <a:gd name="T4" fmla="*/ 0 w 41"/>
                  <a:gd name="T5" fmla="*/ 0 h 16"/>
                  <a:gd name="T6" fmla="*/ 0 w 41"/>
                  <a:gd name="T7" fmla="*/ 16 h 16"/>
                  <a:gd name="T8" fmla="*/ 32 w 41"/>
                  <a:gd name="T9" fmla="*/ 16 h 16"/>
                  <a:gd name="T10" fmla="*/ 41 w 41"/>
                  <a:gd name="T11" fmla="*/ 10 h 16"/>
                  <a:gd name="T12" fmla="*/ 32 w 41"/>
                  <a:gd name="T13" fmla="*/ 16 h 16"/>
                  <a:gd name="T14" fmla="*/ 39 w 41"/>
                  <a:gd name="T15" fmla="*/ 16 h 16"/>
                  <a:gd name="T16" fmla="*/ 41 w 41"/>
                  <a:gd name="T17" fmla="*/ 10 h 16"/>
                  <a:gd name="T18" fmla="*/ 24 w 41"/>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24" y="5"/>
                    </a:moveTo>
                    <a:lnTo>
                      <a:pt x="32" y="0"/>
                    </a:lnTo>
                    <a:lnTo>
                      <a:pt x="0" y="0"/>
                    </a:lnTo>
                    <a:lnTo>
                      <a:pt x="0" y="16"/>
                    </a:lnTo>
                    <a:lnTo>
                      <a:pt x="32" y="16"/>
                    </a:lnTo>
                    <a:lnTo>
                      <a:pt x="41" y="10"/>
                    </a:lnTo>
                    <a:lnTo>
                      <a:pt x="32" y="16"/>
                    </a:lnTo>
                    <a:lnTo>
                      <a:pt x="39" y="16"/>
                    </a:lnTo>
                    <a:lnTo>
                      <a:pt x="41" y="10"/>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6" name="Freeform 38"/>
              <p:cNvSpPr>
                <a:spLocks/>
              </p:cNvSpPr>
              <p:nvPr>
                <p:custDataLst>
                  <p:tags r:id="rId211"/>
                </p:custDataLst>
              </p:nvPr>
            </p:nvSpPr>
            <p:spPr bwMode="auto">
              <a:xfrm>
                <a:off x="2808" y="2323"/>
                <a:ext cx="39" cy="77"/>
              </a:xfrm>
              <a:custGeom>
                <a:avLst/>
                <a:gdLst>
                  <a:gd name="T0" fmla="*/ 25 w 39"/>
                  <a:gd name="T1" fmla="*/ 17 h 77"/>
                  <a:gd name="T2" fmla="*/ 19 w 39"/>
                  <a:gd name="T3" fmla="*/ 7 h 77"/>
                  <a:gd name="T4" fmla="*/ 0 w 39"/>
                  <a:gd name="T5" fmla="*/ 72 h 77"/>
                  <a:gd name="T6" fmla="*/ 17 w 39"/>
                  <a:gd name="T7" fmla="*/ 77 h 77"/>
                  <a:gd name="T8" fmla="*/ 36 w 39"/>
                  <a:gd name="T9" fmla="*/ 11 h 77"/>
                  <a:gd name="T10" fmla="*/ 30 w 39"/>
                  <a:gd name="T11" fmla="*/ 0 h 77"/>
                  <a:gd name="T12" fmla="*/ 36 w 39"/>
                  <a:gd name="T13" fmla="*/ 11 h 77"/>
                  <a:gd name="T14" fmla="*/ 39 w 39"/>
                  <a:gd name="T15" fmla="*/ 3 h 77"/>
                  <a:gd name="T16" fmla="*/ 30 w 39"/>
                  <a:gd name="T17" fmla="*/ 0 h 77"/>
                  <a:gd name="T18" fmla="*/ 25 w 39"/>
                  <a:gd name="T19" fmla="*/ 1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77"/>
                  <a:gd name="T32" fmla="*/ 39 w 3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77">
                    <a:moveTo>
                      <a:pt x="25" y="17"/>
                    </a:moveTo>
                    <a:lnTo>
                      <a:pt x="19" y="7"/>
                    </a:lnTo>
                    <a:lnTo>
                      <a:pt x="0" y="72"/>
                    </a:lnTo>
                    <a:lnTo>
                      <a:pt x="17" y="77"/>
                    </a:lnTo>
                    <a:lnTo>
                      <a:pt x="36" y="11"/>
                    </a:lnTo>
                    <a:lnTo>
                      <a:pt x="30" y="0"/>
                    </a:lnTo>
                    <a:lnTo>
                      <a:pt x="36" y="11"/>
                    </a:lnTo>
                    <a:lnTo>
                      <a:pt x="39" y="3"/>
                    </a:lnTo>
                    <a:lnTo>
                      <a:pt x="30" y="0"/>
                    </a:lnTo>
                    <a:lnTo>
                      <a:pt x="2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7" name="Freeform 39"/>
              <p:cNvSpPr>
                <a:spLocks/>
              </p:cNvSpPr>
              <p:nvPr>
                <p:custDataLst>
                  <p:tags r:id="rId212"/>
                </p:custDataLst>
              </p:nvPr>
            </p:nvSpPr>
            <p:spPr bwMode="auto">
              <a:xfrm>
                <a:off x="2797" y="2310"/>
                <a:ext cx="41" cy="30"/>
              </a:xfrm>
              <a:custGeom>
                <a:avLst/>
                <a:gdLst>
                  <a:gd name="T0" fmla="*/ 16 w 41"/>
                  <a:gd name="T1" fmla="*/ 13 h 30"/>
                  <a:gd name="T2" fmla="*/ 5 w 41"/>
                  <a:gd name="T3" fmla="*/ 18 h 30"/>
                  <a:gd name="T4" fmla="*/ 36 w 41"/>
                  <a:gd name="T5" fmla="*/ 30 h 30"/>
                  <a:gd name="T6" fmla="*/ 41 w 41"/>
                  <a:gd name="T7" fmla="*/ 13 h 30"/>
                  <a:gd name="T8" fmla="*/ 11 w 41"/>
                  <a:gd name="T9" fmla="*/ 3 h 30"/>
                  <a:gd name="T10" fmla="*/ 0 w 41"/>
                  <a:gd name="T11" fmla="*/ 9 h 30"/>
                  <a:gd name="T12" fmla="*/ 11 w 41"/>
                  <a:gd name="T13" fmla="*/ 3 h 30"/>
                  <a:gd name="T14" fmla="*/ 2 w 41"/>
                  <a:gd name="T15" fmla="*/ 0 h 30"/>
                  <a:gd name="T16" fmla="*/ 0 w 41"/>
                  <a:gd name="T17" fmla="*/ 9 h 30"/>
                  <a:gd name="T18" fmla="*/ 16 w 41"/>
                  <a:gd name="T19" fmla="*/ 1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0"/>
                  <a:gd name="T32" fmla="*/ 41 w 4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0">
                    <a:moveTo>
                      <a:pt x="16" y="13"/>
                    </a:moveTo>
                    <a:lnTo>
                      <a:pt x="5" y="18"/>
                    </a:lnTo>
                    <a:lnTo>
                      <a:pt x="36" y="30"/>
                    </a:lnTo>
                    <a:lnTo>
                      <a:pt x="41" y="13"/>
                    </a:lnTo>
                    <a:lnTo>
                      <a:pt x="11" y="3"/>
                    </a:lnTo>
                    <a:lnTo>
                      <a:pt x="0" y="9"/>
                    </a:lnTo>
                    <a:lnTo>
                      <a:pt x="11" y="3"/>
                    </a:lnTo>
                    <a:lnTo>
                      <a:pt x="2" y="0"/>
                    </a:lnTo>
                    <a:lnTo>
                      <a:pt x="0" y="9"/>
                    </a:lnTo>
                    <a:lnTo>
                      <a:pt x="1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 name="Freeform 40"/>
              <p:cNvSpPr>
                <a:spLocks/>
              </p:cNvSpPr>
              <p:nvPr>
                <p:custDataLst>
                  <p:tags r:id="rId213"/>
                </p:custDataLst>
              </p:nvPr>
            </p:nvSpPr>
            <p:spPr bwMode="auto">
              <a:xfrm>
                <a:off x="3102" y="2369"/>
                <a:ext cx="13" cy="33"/>
              </a:xfrm>
              <a:custGeom>
                <a:avLst/>
                <a:gdLst>
                  <a:gd name="T0" fmla="*/ 6 w 13"/>
                  <a:gd name="T1" fmla="*/ 22 h 33"/>
                  <a:gd name="T2" fmla="*/ 13 w 13"/>
                  <a:gd name="T3" fmla="*/ 28 h 33"/>
                  <a:gd name="T4" fmla="*/ 11 w 13"/>
                  <a:gd name="T5" fmla="*/ 0 h 33"/>
                  <a:gd name="T6" fmla="*/ 0 w 13"/>
                  <a:gd name="T7" fmla="*/ 0 h 33"/>
                  <a:gd name="T8" fmla="*/ 0 w 13"/>
                  <a:gd name="T9" fmla="*/ 28 h 33"/>
                  <a:gd name="T10" fmla="*/ 6 w 13"/>
                  <a:gd name="T11" fmla="*/ 33 h 33"/>
                  <a:gd name="T12" fmla="*/ 0 w 13"/>
                  <a:gd name="T13" fmla="*/ 28 h 33"/>
                  <a:gd name="T14" fmla="*/ 0 w 13"/>
                  <a:gd name="T15" fmla="*/ 33 h 33"/>
                  <a:gd name="T16" fmla="*/ 6 w 13"/>
                  <a:gd name="T17" fmla="*/ 33 h 33"/>
                  <a:gd name="T18" fmla="*/ 6 w 13"/>
                  <a:gd name="T19" fmla="*/ 2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3"/>
                  <a:gd name="T32" fmla="*/ 13 w 1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3">
                    <a:moveTo>
                      <a:pt x="6" y="22"/>
                    </a:moveTo>
                    <a:lnTo>
                      <a:pt x="13" y="28"/>
                    </a:lnTo>
                    <a:lnTo>
                      <a:pt x="11" y="0"/>
                    </a:lnTo>
                    <a:lnTo>
                      <a:pt x="0" y="0"/>
                    </a:lnTo>
                    <a:lnTo>
                      <a:pt x="0" y="28"/>
                    </a:lnTo>
                    <a:lnTo>
                      <a:pt x="6" y="33"/>
                    </a:lnTo>
                    <a:lnTo>
                      <a:pt x="0" y="28"/>
                    </a:lnTo>
                    <a:lnTo>
                      <a:pt x="0" y="33"/>
                    </a:lnTo>
                    <a:lnTo>
                      <a:pt x="6" y="33"/>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9" name="Freeform 41"/>
              <p:cNvSpPr>
                <a:spLocks/>
              </p:cNvSpPr>
              <p:nvPr>
                <p:custDataLst>
                  <p:tags r:id="rId214"/>
                </p:custDataLst>
              </p:nvPr>
            </p:nvSpPr>
            <p:spPr bwMode="auto">
              <a:xfrm>
                <a:off x="3108" y="2391"/>
                <a:ext cx="134" cy="11"/>
              </a:xfrm>
              <a:custGeom>
                <a:avLst/>
                <a:gdLst>
                  <a:gd name="T0" fmla="*/ 121 w 134"/>
                  <a:gd name="T1" fmla="*/ 6 h 11"/>
                  <a:gd name="T2" fmla="*/ 127 w 134"/>
                  <a:gd name="T3" fmla="*/ 0 h 11"/>
                  <a:gd name="T4" fmla="*/ 0 w 134"/>
                  <a:gd name="T5" fmla="*/ 0 h 11"/>
                  <a:gd name="T6" fmla="*/ 0 w 134"/>
                  <a:gd name="T7" fmla="*/ 11 h 11"/>
                  <a:gd name="T8" fmla="*/ 127 w 134"/>
                  <a:gd name="T9" fmla="*/ 11 h 11"/>
                  <a:gd name="T10" fmla="*/ 132 w 134"/>
                  <a:gd name="T11" fmla="*/ 6 h 11"/>
                  <a:gd name="T12" fmla="*/ 127 w 134"/>
                  <a:gd name="T13" fmla="*/ 11 h 11"/>
                  <a:gd name="T14" fmla="*/ 134 w 134"/>
                  <a:gd name="T15" fmla="*/ 11 h 11"/>
                  <a:gd name="T16" fmla="*/ 132 w 134"/>
                  <a:gd name="T17" fmla="*/ 6 h 11"/>
                  <a:gd name="T18" fmla="*/ 121 w 134"/>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
                  <a:gd name="T32" fmla="*/ 134 w 1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
                    <a:moveTo>
                      <a:pt x="121" y="6"/>
                    </a:moveTo>
                    <a:lnTo>
                      <a:pt x="127" y="0"/>
                    </a:lnTo>
                    <a:lnTo>
                      <a:pt x="0" y="0"/>
                    </a:lnTo>
                    <a:lnTo>
                      <a:pt x="0" y="11"/>
                    </a:lnTo>
                    <a:lnTo>
                      <a:pt x="127" y="11"/>
                    </a:lnTo>
                    <a:lnTo>
                      <a:pt x="132" y="6"/>
                    </a:lnTo>
                    <a:lnTo>
                      <a:pt x="127" y="11"/>
                    </a:lnTo>
                    <a:lnTo>
                      <a:pt x="134" y="11"/>
                    </a:lnTo>
                    <a:lnTo>
                      <a:pt x="132" y="6"/>
                    </a:lnTo>
                    <a:lnTo>
                      <a:pt x="1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0" name="Freeform 42"/>
              <p:cNvSpPr>
                <a:spLocks/>
              </p:cNvSpPr>
              <p:nvPr>
                <p:custDataLst>
                  <p:tags r:id="rId215"/>
                </p:custDataLst>
              </p:nvPr>
            </p:nvSpPr>
            <p:spPr bwMode="auto">
              <a:xfrm>
                <a:off x="3228" y="2373"/>
                <a:ext cx="12" cy="24"/>
              </a:xfrm>
              <a:custGeom>
                <a:avLst/>
                <a:gdLst>
                  <a:gd name="T0" fmla="*/ 5 w 12"/>
                  <a:gd name="T1" fmla="*/ 11 h 24"/>
                  <a:gd name="T2" fmla="*/ 0 w 12"/>
                  <a:gd name="T3" fmla="*/ 7 h 24"/>
                  <a:gd name="T4" fmla="*/ 1 w 12"/>
                  <a:gd name="T5" fmla="*/ 24 h 24"/>
                  <a:gd name="T6" fmla="*/ 12 w 12"/>
                  <a:gd name="T7" fmla="*/ 24 h 24"/>
                  <a:gd name="T8" fmla="*/ 11 w 12"/>
                  <a:gd name="T9" fmla="*/ 6 h 24"/>
                  <a:gd name="T10" fmla="*/ 5 w 12"/>
                  <a:gd name="T11" fmla="*/ 0 h 24"/>
                  <a:gd name="T12" fmla="*/ 11 w 12"/>
                  <a:gd name="T13" fmla="*/ 6 h 24"/>
                  <a:gd name="T14" fmla="*/ 11 w 12"/>
                  <a:gd name="T15" fmla="*/ 0 h 24"/>
                  <a:gd name="T16" fmla="*/ 5 w 12"/>
                  <a:gd name="T17" fmla="*/ 0 h 24"/>
                  <a:gd name="T18" fmla="*/ 5 w 12"/>
                  <a:gd name="T19" fmla="*/ 1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4"/>
                  <a:gd name="T32" fmla="*/ 12 w 1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4">
                    <a:moveTo>
                      <a:pt x="5" y="11"/>
                    </a:moveTo>
                    <a:lnTo>
                      <a:pt x="0" y="7"/>
                    </a:lnTo>
                    <a:lnTo>
                      <a:pt x="1" y="24"/>
                    </a:lnTo>
                    <a:lnTo>
                      <a:pt x="12" y="24"/>
                    </a:lnTo>
                    <a:lnTo>
                      <a:pt x="11" y="6"/>
                    </a:lnTo>
                    <a:lnTo>
                      <a:pt x="5" y="0"/>
                    </a:lnTo>
                    <a:lnTo>
                      <a:pt x="11" y="6"/>
                    </a:lnTo>
                    <a:lnTo>
                      <a:pt x="11" y="0"/>
                    </a:lnTo>
                    <a:lnTo>
                      <a:pt x="5" y="0"/>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1" name="Freeform 43"/>
              <p:cNvSpPr>
                <a:spLocks/>
              </p:cNvSpPr>
              <p:nvPr>
                <p:custDataLst>
                  <p:tags r:id="rId216"/>
                </p:custDataLst>
              </p:nvPr>
            </p:nvSpPr>
            <p:spPr bwMode="auto">
              <a:xfrm>
                <a:off x="3102" y="2362"/>
                <a:ext cx="131" cy="22"/>
              </a:xfrm>
              <a:custGeom>
                <a:avLst/>
                <a:gdLst>
                  <a:gd name="T0" fmla="*/ 11 w 131"/>
                  <a:gd name="T1" fmla="*/ 7 h 22"/>
                  <a:gd name="T2" fmla="*/ 6 w 131"/>
                  <a:gd name="T3" fmla="*/ 12 h 22"/>
                  <a:gd name="T4" fmla="*/ 131 w 131"/>
                  <a:gd name="T5" fmla="*/ 22 h 22"/>
                  <a:gd name="T6" fmla="*/ 131 w 131"/>
                  <a:gd name="T7" fmla="*/ 11 h 22"/>
                  <a:gd name="T8" fmla="*/ 6 w 131"/>
                  <a:gd name="T9" fmla="*/ 1 h 22"/>
                  <a:gd name="T10" fmla="*/ 0 w 131"/>
                  <a:gd name="T11" fmla="*/ 7 h 22"/>
                  <a:gd name="T12" fmla="*/ 6 w 131"/>
                  <a:gd name="T13" fmla="*/ 1 h 22"/>
                  <a:gd name="T14" fmla="*/ 0 w 131"/>
                  <a:gd name="T15" fmla="*/ 0 h 22"/>
                  <a:gd name="T16" fmla="*/ 0 w 131"/>
                  <a:gd name="T17" fmla="*/ 7 h 22"/>
                  <a:gd name="T18" fmla="*/ 11 w 131"/>
                  <a:gd name="T19" fmla="*/ 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22"/>
                  <a:gd name="T32" fmla="*/ 131 w 131"/>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22">
                    <a:moveTo>
                      <a:pt x="11" y="7"/>
                    </a:moveTo>
                    <a:lnTo>
                      <a:pt x="6" y="12"/>
                    </a:lnTo>
                    <a:lnTo>
                      <a:pt x="131" y="22"/>
                    </a:lnTo>
                    <a:lnTo>
                      <a:pt x="131" y="11"/>
                    </a:lnTo>
                    <a:lnTo>
                      <a:pt x="6" y="1"/>
                    </a:lnTo>
                    <a:lnTo>
                      <a:pt x="0" y="7"/>
                    </a:lnTo>
                    <a:lnTo>
                      <a:pt x="6" y="1"/>
                    </a:lnTo>
                    <a:lnTo>
                      <a:pt x="0" y="0"/>
                    </a:lnTo>
                    <a:lnTo>
                      <a:pt x="0" y="7"/>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2" name="Rectangle 44"/>
              <p:cNvSpPr>
                <a:spLocks noChangeArrowheads="1"/>
              </p:cNvSpPr>
              <p:nvPr>
                <p:custDataLst>
                  <p:tags r:id="rId217"/>
                </p:custDataLst>
              </p:nvPr>
            </p:nvSpPr>
            <p:spPr bwMode="auto">
              <a:xfrm>
                <a:off x="1685" y="1493"/>
                <a:ext cx="766" cy="9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3" name="Freeform 45"/>
              <p:cNvSpPr>
                <a:spLocks/>
              </p:cNvSpPr>
              <p:nvPr>
                <p:custDataLst>
                  <p:tags r:id="rId218"/>
                </p:custDataLst>
              </p:nvPr>
            </p:nvSpPr>
            <p:spPr bwMode="auto">
              <a:xfrm>
                <a:off x="1685" y="1485"/>
                <a:ext cx="774" cy="17"/>
              </a:xfrm>
              <a:custGeom>
                <a:avLst/>
                <a:gdLst>
                  <a:gd name="T0" fmla="*/ 774 w 774"/>
                  <a:gd name="T1" fmla="*/ 8 h 17"/>
                  <a:gd name="T2" fmla="*/ 766 w 774"/>
                  <a:gd name="T3" fmla="*/ 0 h 17"/>
                  <a:gd name="T4" fmla="*/ 0 w 774"/>
                  <a:gd name="T5" fmla="*/ 0 h 17"/>
                  <a:gd name="T6" fmla="*/ 0 w 774"/>
                  <a:gd name="T7" fmla="*/ 17 h 17"/>
                  <a:gd name="T8" fmla="*/ 766 w 774"/>
                  <a:gd name="T9" fmla="*/ 17 h 17"/>
                  <a:gd name="T10" fmla="*/ 757 w 774"/>
                  <a:gd name="T11" fmla="*/ 8 h 17"/>
                  <a:gd name="T12" fmla="*/ 766 w 774"/>
                  <a:gd name="T13" fmla="*/ 17 h 17"/>
                  <a:gd name="T14" fmla="*/ 770 w 774"/>
                  <a:gd name="T15" fmla="*/ 17 h 17"/>
                  <a:gd name="T16" fmla="*/ 773 w 774"/>
                  <a:gd name="T17" fmla="*/ 14 h 17"/>
                  <a:gd name="T18" fmla="*/ 774 w 774"/>
                  <a:gd name="T19" fmla="*/ 11 h 17"/>
                  <a:gd name="T20" fmla="*/ 774 w 774"/>
                  <a:gd name="T21" fmla="*/ 8 h 17"/>
                  <a:gd name="T22" fmla="*/ 774 w 774"/>
                  <a:gd name="T23" fmla="*/ 6 h 17"/>
                  <a:gd name="T24" fmla="*/ 773 w 774"/>
                  <a:gd name="T25" fmla="*/ 3 h 17"/>
                  <a:gd name="T26" fmla="*/ 770 w 774"/>
                  <a:gd name="T27" fmla="*/ 1 h 17"/>
                  <a:gd name="T28" fmla="*/ 766 w 774"/>
                  <a:gd name="T29" fmla="*/ 0 h 17"/>
                  <a:gd name="T30" fmla="*/ 774 w 774"/>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4"/>
                  <a:gd name="T49" fmla="*/ 0 h 17"/>
                  <a:gd name="T50" fmla="*/ 774 w 774"/>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4" h="17">
                    <a:moveTo>
                      <a:pt x="774" y="8"/>
                    </a:moveTo>
                    <a:lnTo>
                      <a:pt x="766" y="0"/>
                    </a:lnTo>
                    <a:lnTo>
                      <a:pt x="0" y="0"/>
                    </a:lnTo>
                    <a:lnTo>
                      <a:pt x="0" y="17"/>
                    </a:lnTo>
                    <a:lnTo>
                      <a:pt x="766" y="17"/>
                    </a:lnTo>
                    <a:lnTo>
                      <a:pt x="757" y="8"/>
                    </a:lnTo>
                    <a:lnTo>
                      <a:pt x="766" y="17"/>
                    </a:lnTo>
                    <a:lnTo>
                      <a:pt x="770" y="17"/>
                    </a:lnTo>
                    <a:lnTo>
                      <a:pt x="773" y="14"/>
                    </a:lnTo>
                    <a:lnTo>
                      <a:pt x="774" y="11"/>
                    </a:lnTo>
                    <a:lnTo>
                      <a:pt x="774" y="8"/>
                    </a:lnTo>
                    <a:lnTo>
                      <a:pt x="774" y="6"/>
                    </a:lnTo>
                    <a:lnTo>
                      <a:pt x="773" y="3"/>
                    </a:lnTo>
                    <a:lnTo>
                      <a:pt x="770" y="1"/>
                    </a:lnTo>
                    <a:lnTo>
                      <a:pt x="766" y="0"/>
                    </a:lnTo>
                    <a:lnTo>
                      <a:pt x="77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4" name="Freeform 46"/>
              <p:cNvSpPr>
                <a:spLocks/>
              </p:cNvSpPr>
              <p:nvPr>
                <p:custDataLst>
                  <p:tags r:id="rId219"/>
                </p:custDataLst>
              </p:nvPr>
            </p:nvSpPr>
            <p:spPr bwMode="auto">
              <a:xfrm>
                <a:off x="2442" y="1493"/>
                <a:ext cx="17" cy="919"/>
              </a:xfrm>
              <a:custGeom>
                <a:avLst/>
                <a:gdLst>
                  <a:gd name="T0" fmla="*/ 9 w 17"/>
                  <a:gd name="T1" fmla="*/ 919 h 919"/>
                  <a:gd name="T2" fmla="*/ 17 w 17"/>
                  <a:gd name="T3" fmla="*/ 909 h 919"/>
                  <a:gd name="T4" fmla="*/ 17 w 17"/>
                  <a:gd name="T5" fmla="*/ 0 h 919"/>
                  <a:gd name="T6" fmla="*/ 0 w 17"/>
                  <a:gd name="T7" fmla="*/ 0 h 919"/>
                  <a:gd name="T8" fmla="*/ 0 w 17"/>
                  <a:gd name="T9" fmla="*/ 909 h 919"/>
                  <a:gd name="T10" fmla="*/ 9 w 17"/>
                  <a:gd name="T11" fmla="*/ 901 h 919"/>
                  <a:gd name="T12" fmla="*/ 0 w 17"/>
                  <a:gd name="T13" fmla="*/ 909 h 919"/>
                  <a:gd name="T14" fmla="*/ 2 w 17"/>
                  <a:gd name="T15" fmla="*/ 913 h 919"/>
                  <a:gd name="T16" fmla="*/ 3 w 17"/>
                  <a:gd name="T17" fmla="*/ 916 h 919"/>
                  <a:gd name="T18" fmla="*/ 6 w 17"/>
                  <a:gd name="T19" fmla="*/ 918 h 919"/>
                  <a:gd name="T20" fmla="*/ 9 w 17"/>
                  <a:gd name="T21" fmla="*/ 919 h 919"/>
                  <a:gd name="T22" fmla="*/ 12 w 17"/>
                  <a:gd name="T23" fmla="*/ 918 h 919"/>
                  <a:gd name="T24" fmla="*/ 14 w 17"/>
                  <a:gd name="T25" fmla="*/ 916 h 919"/>
                  <a:gd name="T26" fmla="*/ 17 w 17"/>
                  <a:gd name="T27" fmla="*/ 913 h 919"/>
                  <a:gd name="T28" fmla="*/ 17 w 17"/>
                  <a:gd name="T29" fmla="*/ 909 h 919"/>
                  <a:gd name="T30" fmla="*/ 9 w 17"/>
                  <a:gd name="T31" fmla="*/ 919 h 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919"/>
                  <a:gd name="T50" fmla="*/ 17 w 17"/>
                  <a:gd name="T51" fmla="*/ 919 h 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919">
                    <a:moveTo>
                      <a:pt x="9" y="919"/>
                    </a:moveTo>
                    <a:lnTo>
                      <a:pt x="17" y="909"/>
                    </a:lnTo>
                    <a:lnTo>
                      <a:pt x="17" y="0"/>
                    </a:lnTo>
                    <a:lnTo>
                      <a:pt x="0" y="0"/>
                    </a:lnTo>
                    <a:lnTo>
                      <a:pt x="0" y="909"/>
                    </a:lnTo>
                    <a:lnTo>
                      <a:pt x="9" y="901"/>
                    </a:lnTo>
                    <a:lnTo>
                      <a:pt x="0" y="909"/>
                    </a:lnTo>
                    <a:lnTo>
                      <a:pt x="2" y="913"/>
                    </a:lnTo>
                    <a:lnTo>
                      <a:pt x="3" y="916"/>
                    </a:lnTo>
                    <a:lnTo>
                      <a:pt x="6" y="918"/>
                    </a:lnTo>
                    <a:lnTo>
                      <a:pt x="9" y="919"/>
                    </a:lnTo>
                    <a:lnTo>
                      <a:pt x="12" y="918"/>
                    </a:lnTo>
                    <a:lnTo>
                      <a:pt x="14" y="916"/>
                    </a:lnTo>
                    <a:lnTo>
                      <a:pt x="17" y="913"/>
                    </a:lnTo>
                    <a:lnTo>
                      <a:pt x="17" y="909"/>
                    </a:lnTo>
                    <a:lnTo>
                      <a:pt x="9" y="9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5" name="Freeform 47"/>
              <p:cNvSpPr>
                <a:spLocks/>
              </p:cNvSpPr>
              <p:nvPr>
                <p:custDataLst>
                  <p:tags r:id="rId220"/>
                </p:custDataLst>
              </p:nvPr>
            </p:nvSpPr>
            <p:spPr bwMode="auto">
              <a:xfrm>
                <a:off x="1677" y="2394"/>
                <a:ext cx="774" cy="18"/>
              </a:xfrm>
              <a:custGeom>
                <a:avLst/>
                <a:gdLst>
                  <a:gd name="T0" fmla="*/ 0 w 774"/>
                  <a:gd name="T1" fmla="*/ 8 h 18"/>
                  <a:gd name="T2" fmla="*/ 8 w 774"/>
                  <a:gd name="T3" fmla="*/ 18 h 18"/>
                  <a:gd name="T4" fmla="*/ 774 w 774"/>
                  <a:gd name="T5" fmla="*/ 18 h 18"/>
                  <a:gd name="T6" fmla="*/ 774 w 774"/>
                  <a:gd name="T7" fmla="*/ 0 h 18"/>
                  <a:gd name="T8" fmla="*/ 8 w 774"/>
                  <a:gd name="T9" fmla="*/ 0 h 18"/>
                  <a:gd name="T10" fmla="*/ 18 w 774"/>
                  <a:gd name="T11" fmla="*/ 8 h 18"/>
                  <a:gd name="T12" fmla="*/ 8 w 774"/>
                  <a:gd name="T13" fmla="*/ 0 h 18"/>
                  <a:gd name="T14" fmla="*/ 5 w 774"/>
                  <a:gd name="T15" fmla="*/ 1 h 18"/>
                  <a:gd name="T16" fmla="*/ 2 w 774"/>
                  <a:gd name="T17" fmla="*/ 3 h 18"/>
                  <a:gd name="T18" fmla="*/ 1 w 774"/>
                  <a:gd name="T19" fmla="*/ 6 h 18"/>
                  <a:gd name="T20" fmla="*/ 0 w 774"/>
                  <a:gd name="T21" fmla="*/ 8 h 18"/>
                  <a:gd name="T22" fmla="*/ 1 w 774"/>
                  <a:gd name="T23" fmla="*/ 12 h 18"/>
                  <a:gd name="T24" fmla="*/ 2 w 774"/>
                  <a:gd name="T25" fmla="*/ 15 h 18"/>
                  <a:gd name="T26" fmla="*/ 5 w 774"/>
                  <a:gd name="T27" fmla="*/ 17 h 18"/>
                  <a:gd name="T28" fmla="*/ 8 w 774"/>
                  <a:gd name="T29" fmla="*/ 18 h 18"/>
                  <a:gd name="T30" fmla="*/ 0 w 774"/>
                  <a:gd name="T31" fmla="*/ 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4"/>
                  <a:gd name="T49" fmla="*/ 0 h 18"/>
                  <a:gd name="T50" fmla="*/ 774 w 77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4" h="18">
                    <a:moveTo>
                      <a:pt x="0" y="8"/>
                    </a:moveTo>
                    <a:lnTo>
                      <a:pt x="8" y="18"/>
                    </a:lnTo>
                    <a:lnTo>
                      <a:pt x="774" y="18"/>
                    </a:lnTo>
                    <a:lnTo>
                      <a:pt x="774" y="0"/>
                    </a:lnTo>
                    <a:lnTo>
                      <a:pt x="8" y="0"/>
                    </a:lnTo>
                    <a:lnTo>
                      <a:pt x="18" y="8"/>
                    </a:lnTo>
                    <a:lnTo>
                      <a:pt x="8" y="0"/>
                    </a:lnTo>
                    <a:lnTo>
                      <a:pt x="5" y="1"/>
                    </a:lnTo>
                    <a:lnTo>
                      <a:pt x="2" y="3"/>
                    </a:lnTo>
                    <a:lnTo>
                      <a:pt x="1" y="6"/>
                    </a:lnTo>
                    <a:lnTo>
                      <a:pt x="0" y="8"/>
                    </a:lnTo>
                    <a:lnTo>
                      <a:pt x="1" y="12"/>
                    </a:lnTo>
                    <a:lnTo>
                      <a:pt x="2" y="15"/>
                    </a:lnTo>
                    <a:lnTo>
                      <a:pt x="5" y="17"/>
                    </a:lnTo>
                    <a:lnTo>
                      <a:pt x="8" y="1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6" name="Freeform 48"/>
              <p:cNvSpPr>
                <a:spLocks/>
              </p:cNvSpPr>
              <p:nvPr>
                <p:custDataLst>
                  <p:tags r:id="rId221"/>
                </p:custDataLst>
              </p:nvPr>
            </p:nvSpPr>
            <p:spPr bwMode="auto">
              <a:xfrm>
                <a:off x="1677" y="1485"/>
                <a:ext cx="18" cy="917"/>
              </a:xfrm>
              <a:custGeom>
                <a:avLst/>
                <a:gdLst>
                  <a:gd name="T0" fmla="*/ 8 w 18"/>
                  <a:gd name="T1" fmla="*/ 0 h 917"/>
                  <a:gd name="T2" fmla="*/ 0 w 18"/>
                  <a:gd name="T3" fmla="*/ 8 h 917"/>
                  <a:gd name="T4" fmla="*/ 0 w 18"/>
                  <a:gd name="T5" fmla="*/ 917 h 917"/>
                  <a:gd name="T6" fmla="*/ 18 w 18"/>
                  <a:gd name="T7" fmla="*/ 917 h 917"/>
                  <a:gd name="T8" fmla="*/ 18 w 18"/>
                  <a:gd name="T9" fmla="*/ 8 h 917"/>
                  <a:gd name="T10" fmla="*/ 8 w 18"/>
                  <a:gd name="T11" fmla="*/ 17 h 917"/>
                  <a:gd name="T12" fmla="*/ 18 w 18"/>
                  <a:gd name="T13" fmla="*/ 8 h 917"/>
                  <a:gd name="T14" fmla="*/ 16 w 18"/>
                  <a:gd name="T15" fmla="*/ 6 h 917"/>
                  <a:gd name="T16" fmla="*/ 15 w 18"/>
                  <a:gd name="T17" fmla="*/ 3 h 917"/>
                  <a:gd name="T18" fmla="*/ 12 w 18"/>
                  <a:gd name="T19" fmla="*/ 0 h 917"/>
                  <a:gd name="T20" fmla="*/ 8 w 18"/>
                  <a:gd name="T21" fmla="*/ 0 h 917"/>
                  <a:gd name="T22" fmla="*/ 5 w 18"/>
                  <a:gd name="T23" fmla="*/ 0 h 917"/>
                  <a:gd name="T24" fmla="*/ 2 w 18"/>
                  <a:gd name="T25" fmla="*/ 3 h 917"/>
                  <a:gd name="T26" fmla="*/ 1 w 18"/>
                  <a:gd name="T27" fmla="*/ 6 h 917"/>
                  <a:gd name="T28" fmla="*/ 0 w 18"/>
                  <a:gd name="T29" fmla="*/ 8 h 917"/>
                  <a:gd name="T30" fmla="*/ 8 w 18"/>
                  <a:gd name="T31" fmla="*/ 0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917"/>
                  <a:gd name="T50" fmla="*/ 18 w 18"/>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917">
                    <a:moveTo>
                      <a:pt x="8" y="0"/>
                    </a:moveTo>
                    <a:lnTo>
                      <a:pt x="0" y="8"/>
                    </a:lnTo>
                    <a:lnTo>
                      <a:pt x="0" y="917"/>
                    </a:lnTo>
                    <a:lnTo>
                      <a:pt x="18" y="917"/>
                    </a:lnTo>
                    <a:lnTo>
                      <a:pt x="18" y="8"/>
                    </a:lnTo>
                    <a:lnTo>
                      <a:pt x="8" y="17"/>
                    </a:lnTo>
                    <a:lnTo>
                      <a:pt x="18" y="8"/>
                    </a:lnTo>
                    <a:lnTo>
                      <a:pt x="16" y="6"/>
                    </a:lnTo>
                    <a:lnTo>
                      <a:pt x="15" y="3"/>
                    </a:lnTo>
                    <a:lnTo>
                      <a:pt x="12" y="0"/>
                    </a:lnTo>
                    <a:lnTo>
                      <a:pt x="8" y="0"/>
                    </a:lnTo>
                    <a:lnTo>
                      <a:pt x="5" y="0"/>
                    </a:lnTo>
                    <a:lnTo>
                      <a:pt x="2" y="3"/>
                    </a:lnTo>
                    <a:lnTo>
                      <a:pt x="1" y="6"/>
                    </a:lnTo>
                    <a:lnTo>
                      <a:pt x="0" y="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7" name="Freeform 49"/>
              <p:cNvSpPr>
                <a:spLocks noEditPoints="1"/>
              </p:cNvSpPr>
              <p:nvPr>
                <p:custDataLst>
                  <p:tags r:id="rId222"/>
                </p:custDataLst>
              </p:nvPr>
            </p:nvSpPr>
            <p:spPr bwMode="auto">
              <a:xfrm>
                <a:off x="1562" y="1367"/>
                <a:ext cx="1038" cy="1035"/>
              </a:xfrm>
              <a:custGeom>
                <a:avLst/>
                <a:gdLst>
                  <a:gd name="T0" fmla="*/ 931 w 1038"/>
                  <a:gd name="T1" fmla="*/ 1035 h 1035"/>
                  <a:gd name="T2" fmla="*/ 684 w 1038"/>
                  <a:gd name="T3" fmla="*/ 936 h 1035"/>
                  <a:gd name="T4" fmla="*/ 158 w 1038"/>
                  <a:gd name="T5" fmla="*/ 1010 h 1035"/>
                  <a:gd name="T6" fmla="*/ 589 w 1038"/>
                  <a:gd name="T7" fmla="*/ 881 h 1035"/>
                  <a:gd name="T8" fmla="*/ 629 w 1038"/>
                  <a:gd name="T9" fmla="*/ 883 h 1035"/>
                  <a:gd name="T10" fmla="*/ 663 w 1038"/>
                  <a:gd name="T11" fmla="*/ 890 h 1035"/>
                  <a:gd name="T12" fmla="*/ 685 w 1038"/>
                  <a:gd name="T13" fmla="*/ 903 h 1035"/>
                  <a:gd name="T14" fmla="*/ 692 w 1038"/>
                  <a:gd name="T15" fmla="*/ 910 h 1035"/>
                  <a:gd name="T16" fmla="*/ 694 w 1038"/>
                  <a:gd name="T17" fmla="*/ 917 h 1035"/>
                  <a:gd name="T18" fmla="*/ 692 w 1038"/>
                  <a:gd name="T19" fmla="*/ 924 h 1035"/>
                  <a:gd name="T20" fmla="*/ 685 w 1038"/>
                  <a:gd name="T21" fmla="*/ 931 h 1035"/>
                  <a:gd name="T22" fmla="*/ 663 w 1038"/>
                  <a:gd name="T23" fmla="*/ 942 h 1035"/>
                  <a:gd name="T24" fmla="*/ 629 w 1038"/>
                  <a:gd name="T25" fmla="*/ 950 h 1035"/>
                  <a:gd name="T26" fmla="*/ 589 w 1038"/>
                  <a:gd name="T27" fmla="*/ 953 h 1035"/>
                  <a:gd name="T28" fmla="*/ 548 w 1038"/>
                  <a:gd name="T29" fmla="*/ 950 h 1035"/>
                  <a:gd name="T30" fmla="*/ 515 w 1038"/>
                  <a:gd name="T31" fmla="*/ 942 h 1035"/>
                  <a:gd name="T32" fmla="*/ 493 w 1038"/>
                  <a:gd name="T33" fmla="*/ 931 h 1035"/>
                  <a:gd name="T34" fmla="*/ 487 w 1038"/>
                  <a:gd name="T35" fmla="*/ 924 h 1035"/>
                  <a:gd name="T36" fmla="*/ 484 w 1038"/>
                  <a:gd name="T37" fmla="*/ 917 h 1035"/>
                  <a:gd name="T38" fmla="*/ 487 w 1038"/>
                  <a:gd name="T39" fmla="*/ 910 h 1035"/>
                  <a:gd name="T40" fmla="*/ 493 w 1038"/>
                  <a:gd name="T41" fmla="*/ 903 h 1035"/>
                  <a:gd name="T42" fmla="*/ 515 w 1038"/>
                  <a:gd name="T43" fmla="*/ 890 h 1035"/>
                  <a:gd name="T44" fmla="*/ 548 w 1038"/>
                  <a:gd name="T45" fmla="*/ 883 h 1035"/>
                  <a:gd name="T46" fmla="*/ 589 w 1038"/>
                  <a:gd name="T47" fmla="*/ 881 h 1035"/>
                  <a:gd name="T48" fmla="*/ 600 w 1038"/>
                  <a:gd name="T49" fmla="*/ 73 h 1035"/>
                  <a:gd name="T50" fmla="*/ 0 w 1038"/>
                  <a:gd name="T51" fmla="*/ 563 h 1035"/>
                  <a:gd name="T52" fmla="*/ 341 w 1038"/>
                  <a:gd name="T53" fmla="*/ 819 h 1035"/>
                  <a:gd name="T54" fmla="*/ 936 w 1038"/>
                  <a:gd name="T55" fmla="*/ 867 h 1035"/>
                  <a:gd name="T56" fmla="*/ 714 w 1038"/>
                  <a:gd name="T57" fmla="*/ 16 h 1035"/>
                  <a:gd name="T58" fmla="*/ 952 w 1038"/>
                  <a:gd name="T59" fmla="*/ 0 h 1035"/>
                  <a:gd name="T60" fmla="*/ 933 w 1038"/>
                  <a:gd name="T61" fmla="*/ 794 h 1035"/>
                  <a:gd name="T62" fmla="*/ 954 w 1038"/>
                  <a:gd name="T63" fmla="*/ 33 h 1035"/>
                  <a:gd name="T64" fmla="*/ 971 w 1038"/>
                  <a:gd name="T65" fmla="*/ 217 h 1035"/>
                  <a:gd name="T66" fmla="*/ 986 w 1038"/>
                  <a:gd name="T67" fmla="*/ 401 h 1035"/>
                  <a:gd name="T68" fmla="*/ 1003 w 1038"/>
                  <a:gd name="T69" fmla="*/ 585 h 1035"/>
                  <a:gd name="T70" fmla="*/ 1018 w 1038"/>
                  <a:gd name="T71" fmla="*/ 770 h 1035"/>
                  <a:gd name="T72" fmla="*/ 1025 w 1038"/>
                  <a:gd name="T73" fmla="*/ 690 h 1035"/>
                  <a:gd name="T74" fmla="*/ 1034 w 1038"/>
                  <a:gd name="T75" fmla="*/ 614 h 1035"/>
                  <a:gd name="T76" fmla="*/ 1038 w 1038"/>
                  <a:gd name="T77" fmla="*/ 524 h 1035"/>
                  <a:gd name="T78" fmla="*/ 1037 w 1038"/>
                  <a:gd name="T79" fmla="*/ 467 h 1035"/>
                  <a:gd name="T80" fmla="*/ 1031 w 1038"/>
                  <a:gd name="T81" fmla="*/ 400 h 1035"/>
                  <a:gd name="T82" fmla="*/ 1014 w 1038"/>
                  <a:gd name="T83" fmla="*/ 278 h 1035"/>
                  <a:gd name="T84" fmla="*/ 995 w 1038"/>
                  <a:gd name="T85" fmla="*/ 191 h 1035"/>
                  <a:gd name="T86" fmla="*/ 974 w 1038"/>
                  <a:gd name="T87" fmla="*/ 115 h 1035"/>
                  <a:gd name="T88" fmla="*/ 954 w 1038"/>
                  <a:gd name="T89" fmla="*/ 33 h 10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8"/>
                  <a:gd name="T136" fmla="*/ 0 h 1035"/>
                  <a:gd name="T137" fmla="*/ 1038 w 1038"/>
                  <a:gd name="T138" fmla="*/ 1035 h 10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8" h="1035">
                    <a:moveTo>
                      <a:pt x="158" y="1033"/>
                    </a:moveTo>
                    <a:lnTo>
                      <a:pt x="931" y="1035"/>
                    </a:lnTo>
                    <a:lnTo>
                      <a:pt x="931" y="1007"/>
                    </a:lnTo>
                    <a:lnTo>
                      <a:pt x="684" y="936"/>
                    </a:lnTo>
                    <a:lnTo>
                      <a:pt x="497" y="943"/>
                    </a:lnTo>
                    <a:lnTo>
                      <a:pt x="158" y="1010"/>
                    </a:lnTo>
                    <a:lnTo>
                      <a:pt x="158" y="1033"/>
                    </a:lnTo>
                    <a:close/>
                    <a:moveTo>
                      <a:pt x="589" y="881"/>
                    </a:moveTo>
                    <a:lnTo>
                      <a:pt x="610" y="881"/>
                    </a:lnTo>
                    <a:lnTo>
                      <a:pt x="629" y="883"/>
                    </a:lnTo>
                    <a:lnTo>
                      <a:pt x="647" y="886"/>
                    </a:lnTo>
                    <a:lnTo>
                      <a:pt x="663" y="890"/>
                    </a:lnTo>
                    <a:lnTo>
                      <a:pt x="675" y="896"/>
                    </a:lnTo>
                    <a:lnTo>
                      <a:pt x="685" y="903"/>
                    </a:lnTo>
                    <a:lnTo>
                      <a:pt x="689" y="906"/>
                    </a:lnTo>
                    <a:lnTo>
                      <a:pt x="692" y="910"/>
                    </a:lnTo>
                    <a:lnTo>
                      <a:pt x="694" y="913"/>
                    </a:lnTo>
                    <a:lnTo>
                      <a:pt x="694" y="917"/>
                    </a:lnTo>
                    <a:lnTo>
                      <a:pt x="694" y="921"/>
                    </a:lnTo>
                    <a:lnTo>
                      <a:pt x="692" y="924"/>
                    </a:lnTo>
                    <a:lnTo>
                      <a:pt x="689" y="928"/>
                    </a:lnTo>
                    <a:lnTo>
                      <a:pt x="685" y="931"/>
                    </a:lnTo>
                    <a:lnTo>
                      <a:pt x="675" y="936"/>
                    </a:lnTo>
                    <a:lnTo>
                      <a:pt x="663" y="942"/>
                    </a:lnTo>
                    <a:lnTo>
                      <a:pt x="647" y="946"/>
                    </a:lnTo>
                    <a:lnTo>
                      <a:pt x="629" y="950"/>
                    </a:lnTo>
                    <a:lnTo>
                      <a:pt x="610" y="952"/>
                    </a:lnTo>
                    <a:lnTo>
                      <a:pt x="589" y="953"/>
                    </a:lnTo>
                    <a:lnTo>
                      <a:pt x="568" y="952"/>
                    </a:lnTo>
                    <a:lnTo>
                      <a:pt x="548" y="950"/>
                    </a:lnTo>
                    <a:lnTo>
                      <a:pt x="530" y="946"/>
                    </a:lnTo>
                    <a:lnTo>
                      <a:pt x="515" y="942"/>
                    </a:lnTo>
                    <a:lnTo>
                      <a:pt x="502" y="936"/>
                    </a:lnTo>
                    <a:lnTo>
                      <a:pt x="493" y="931"/>
                    </a:lnTo>
                    <a:lnTo>
                      <a:pt x="490" y="928"/>
                    </a:lnTo>
                    <a:lnTo>
                      <a:pt x="487" y="924"/>
                    </a:lnTo>
                    <a:lnTo>
                      <a:pt x="486" y="921"/>
                    </a:lnTo>
                    <a:lnTo>
                      <a:pt x="484" y="917"/>
                    </a:lnTo>
                    <a:lnTo>
                      <a:pt x="486" y="913"/>
                    </a:lnTo>
                    <a:lnTo>
                      <a:pt x="487" y="910"/>
                    </a:lnTo>
                    <a:lnTo>
                      <a:pt x="490" y="906"/>
                    </a:lnTo>
                    <a:lnTo>
                      <a:pt x="493" y="903"/>
                    </a:lnTo>
                    <a:lnTo>
                      <a:pt x="502" y="896"/>
                    </a:lnTo>
                    <a:lnTo>
                      <a:pt x="515" y="890"/>
                    </a:lnTo>
                    <a:lnTo>
                      <a:pt x="530" y="886"/>
                    </a:lnTo>
                    <a:lnTo>
                      <a:pt x="548" y="883"/>
                    </a:lnTo>
                    <a:lnTo>
                      <a:pt x="568" y="881"/>
                    </a:lnTo>
                    <a:lnTo>
                      <a:pt x="589" y="881"/>
                    </a:lnTo>
                    <a:close/>
                    <a:moveTo>
                      <a:pt x="714" y="16"/>
                    </a:moveTo>
                    <a:lnTo>
                      <a:pt x="600" y="73"/>
                    </a:lnTo>
                    <a:lnTo>
                      <a:pt x="606" y="181"/>
                    </a:lnTo>
                    <a:lnTo>
                      <a:pt x="0" y="563"/>
                    </a:lnTo>
                    <a:lnTo>
                      <a:pt x="24" y="807"/>
                    </a:lnTo>
                    <a:lnTo>
                      <a:pt x="341" y="819"/>
                    </a:lnTo>
                    <a:lnTo>
                      <a:pt x="441" y="910"/>
                    </a:lnTo>
                    <a:lnTo>
                      <a:pt x="936" y="867"/>
                    </a:lnTo>
                    <a:lnTo>
                      <a:pt x="864" y="7"/>
                    </a:lnTo>
                    <a:lnTo>
                      <a:pt x="714" y="16"/>
                    </a:lnTo>
                    <a:close/>
                    <a:moveTo>
                      <a:pt x="864" y="7"/>
                    </a:moveTo>
                    <a:lnTo>
                      <a:pt x="952" y="0"/>
                    </a:lnTo>
                    <a:lnTo>
                      <a:pt x="1021" y="786"/>
                    </a:lnTo>
                    <a:lnTo>
                      <a:pt x="933" y="794"/>
                    </a:lnTo>
                    <a:lnTo>
                      <a:pt x="864" y="7"/>
                    </a:lnTo>
                    <a:close/>
                    <a:moveTo>
                      <a:pt x="954" y="33"/>
                    </a:moveTo>
                    <a:lnTo>
                      <a:pt x="963" y="125"/>
                    </a:lnTo>
                    <a:lnTo>
                      <a:pt x="971" y="217"/>
                    </a:lnTo>
                    <a:lnTo>
                      <a:pt x="978" y="309"/>
                    </a:lnTo>
                    <a:lnTo>
                      <a:pt x="986" y="401"/>
                    </a:lnTo>
                    <a:lnTo>
                      <a:pt x="995" y="493"/>
                    </a:lnTo>
                    <a:lnTo>
                      <a:pt x="1003" y="585"/>
                    </a:lnTo>
                    <a:lnTo>
                      <a:pt x="1011" y="677"/>
                    </a:lnTo>
                    <a:lnTo>
                      <a:pt x="1018" y="770"/>
                    </a:lnTo>
                    <a:lnTo>
                      <a:pt x="1021" y="729"/>
                    </a:lnTo>
                    <a:lnTo>
                      <a:pt x="1025" y="690"/>
                    </a:lnTo>
                    <a:lnTo>
                      <a:pt x="1030" y="652"/>
                    </a:lnTo>
                    <a:lnTo>
                      <a:pt x="1034" y="614"/>
                    </a:lnTo>
                    <a:lnTo>
                      <a:pt x="1037" y="571"/>
                    </a:lnTo>
                    <a:lnTo>
                      <a:pt x="1038" y="524"/>
                    </a:lnTo>
                    <a:lnTo>
                      <a:pt x="1038" y="497"/>
                    </a:lnTo>
                    <a:lnTo>
                      <a:pt x="1037" y="467"/>
                    </a:lnTo>
                    <a:lnTo>
                      <a:pt x="1034" y="434"/>
                    </a:lnTo>
                    <a:lnTo>
                      <a:pt x="1031" y="400"/>
                    </a:lnTo>
                    <a:lnTo>
                      <a:pt x="1023" y="333"/>
                    </a:lnTo>
                    <a:lnTo>
                      <a:pt x="1014" y="278"/>
                    </a:lnTo>
                    <a:lnTo>
                      <a:pt x="1005" y="231"/>
                    </a:lnTo>
                    <a:lnTo>
                      <a:pt x="995" y="191"/>
                    </a:lnTo>
                    <a:lnTo>
                      <a:pt x="985" y="153"/>
                    </a:lnTo>
                    <a:lnTo>
                      <a:pt x="974" y="115"/>
                    </a:lnTo>
                    <a:lnTo>
                      <a:pt x="964" y="76"/>
                    </a:lnTo>
                    <a:lnTo>
                      <a:pt x="95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8" name="Freeform 50"/>
              <p:cNvSpPr>
                <a:spLocks/>
              </p:cNvSpPr>
              <p:nvPr>
                <p:custDataLst>
                  <p:tags r:id="rId223"/>
                </p:custDataLst>
              </p:nvPr>
            </p:nvSpPr>
            <p:spPr bwMode="auto">
              <a:xfrm>
                <a:off x="1720" y="2391"/>
                <a:ext cx="781" cy="20"/>
              </a:xfrm>
              <a:custGeom>
                <a:avLst/>
                <a:gdLst>
                  <a:gd name="T0" fmla="*/ 764 w 781"/>
                  <a:gd name="T1" fmla="*/ 11 h 20"/>
                  <a:gd name="T2" fmla="*/ 773 w 781"/>
                  <a:gd name="T3" fmla="*/ 3 h 20"/>
                  <a:gd name="T4" fmla="*/ 0 w 781"/>
                  <a:gd name="T5" fmla="*/ 0 h 20"/>
                  <a:gd name="T6" fmla="*/ 0 w 781"/>
                  <a:gd name="T7" fmla="*/ 17 h 20"/>
                  <a:gd name="T8" fmla="*/ 773 w 781"/>
                  <a:gd name="T9" fmla="*/ 20 h 20"/>
                  <a:gd name="T10" fmla="*/ 781 w 781"/>
                  <a:gd name="T11" fmla="*/ 11 h 20"/>
                  <a:gd name="T12" fmla="*/ 773 w 781"/>
                  <a:gd name="T13" fmla="*/ 20 h 20"/>
                  <a:gd name="T14" fmla="*/ 777 w 781"/>
                  <a:gd name="T15" fmla="*/ 20 h 20"/>
                  <a:gd name="T16" fmla="*/ 780 w 781"/>
                  <a:gd name="T17" fmla="*/ 17 h 20"/>
                  <a:gd name="T18" fmla="*/ 781 w 781"/>
                  <a:gd name="T19" fmla="*/ 14 h 20"/>
                  <a:gd name="T20" fmla="*/ 781 w 781"/>
                  <a:gd name="T21" fmla="*/ 11 h 20"/>
                  <a:gd name="T22" fmla="*/ 781 w 781"/>
                  <a:gd name="T23" fmla="*/ 9 h 20"/>
                  <a:gd name="T24" fmla="*/ 780 w 781"/>
                  <a:gd name="T25" fmla="*/ 6 h 20"/>
                  <a:gd name="T26" fmla="*/ 777 w 781"/>
                  <a:gd name="T27" fmla="*/ 4 h 20"/>
                  <a:gd name="T28" fmla="*/ 773 w 781"/>
                  <a:gd name="T29" fmla="*/ 3 h 20"/>
                  <a:gd name="T30" fmla="*/ 764 w 781"/>
                  <a:gd name="T31" fmla="*/ 11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1"/>
                  <a:gd name="T49" fmla="*/ 0 h 20"/>
                  <a:gd name="T50" fmla="*/ 781 w 78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1" h="20">
                    <a:moveTo>
                      <a:pt x="764" y="11"/>
                    </a:moveTo>
                    <a:lnTo>
                      <a:pt x="773" y="3"/>
                    </a:lnTo>
                    <a:lnTo>
                      <a:pt x="0" y="0"/>
                    </a:lnTo>
                    <a:lnTo>
                      <a:pt x="0" y="17"/>
                    </a:lnTo>
                    <a:lnTo>
                      <a:pt x="773" y="20"/>
                    </a:lnTo>
                    <a:lnTo>
                      <a:pt x="781" y="11"/>
                    </a:lnTo>
                    <a:lnTo>
                      <a:pt x="773" y="20"/>
                    </a:lnTo>
                    <a:lnTo>
                      <a:pt x="777" y="20"/>
                    </a:lnTo>
                    <a:lnTo>
                      <a:pt x="780" y="17"/>
                    </a:lnTo>
                    <a:lnTo>
                      <a:pt x="781" y="14"/>
                    </a:lnTo>
                    <a:lnTo>
                      <a:pt x="781" y="11"/>
                    </a:lnTo>
                    <a:lnTo>
                      <a:pt x="781" y="9"/>
                    </a:lnTo>
                    <a:lnTo>
                      <a:pt x="780" y="6"/>
                    </a:lnTo>
                    <a:lnTo>
                      <a:pt x="777" y="4"/>
                    </a:lnTo>
                    <a:lnTo>
                      <a:pt x="773" y="3"/>
                    </a:lnTo>
                    <a:lnTo>
                      <a:pt x="76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9" name="Freeform 51"/>
              <p:cNvSpPr>
                <a:spLocks/>
              </p:cNvSpPr>
              <p:nvPr>
                <p:custDataLst>
                  <p:tags r:id="rId224"/>
                </p:custDataLst>
              </p:nvPr>
            </p:nvSpPr>
            <p:spPr bwMode="auto">
              <a:xfrm>
                <a:off x="2484" y="2366"/>
                <a:ext cx="17" cy="36"/>
              </a:xfrm>
              <a:custGeom>
                <a:avLst/>
                <a:gdLst>
                  <a:gd name="T0" fmla="*/ 7 w 17"/>
                  <a:gd name="T1" fmla="*/ 17 h 36"/>
                  <a:gd name="T2" fmla="*/ 0 w 17"/>
                  <a:gd name="T3" fmla="*/ 8 h 36"/>
                  <a:gd name="T4" fmla="*/ 0 w 17"/>
                  <a:gd name="T5" fmla="*/ 36 h 36"/>
                  <a:gd name="T6" fmla="*/ 17 w 17"/>
                  <a:gd name="T7" fmla="*/ 36 h 36"/>
                  <a:gd name="T8" fmla="*/ 17 w 17"/>
                  <a:gd name="T9" fmla="*/ 8 h 36"/>
                  <a:gd name="T10" fmla="*/ 11 w 17"/>
                  <a:gd name="T11" fmla="*/ 0 h 36"/>
                  <a:gd name="T12" fmla="*/ 17 w 17"/>
                  <a:gd name="T13" fmla="*/ 8 h 36"/>
                  <a:gd name="T14" fmla="*/ 17 w 17"/>
                  <a:gd name="T15" fmla="*/ 4 h 36"/>
                  <a:gd name="T16" fmla="*/ 16 w 17"/>
                  <a:gd name="T17" fmla="*/ 1 h 36"/>
                  <a:gd name="T18" fmla="*/ 13 w 17"/>
                  <a:gd name="T19" fmla="*/ 0 h 36"/>
                  <a:gd name="T20" fmla="*/ 9 w 17"/>
                  <a:gd name="T21" fmla="*/ 0 h 36"/>
                  <a:gd name="T22" fmla="*/ 6 w 17"/>
                  <a:gd name="T23" fmla="*/ 0 h 36"/>
                  <a:gd name="T24" fmla="*/ 3 w 17"/>
                  <a:gd name="T25" fmla="*/ 1 h 36"/>
                  <a:gd name="T26" fmla="*/ 2 w 17"/>
                  <a:gd name="T27" fmla="*/ 4 h 36"/>
                  <a:gd name="T28" fmla="*/ 0 w 17"/>
                  <a:gd name="T29" fmla="*/ 8 h 36"/>
                  <a:gd name="T30" fmla="*/ 7 w 17"/>
                  <a:gd name="T31" fmla="*/ 17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6"/>
                  <a:gd name="T50" fmla="*/ 17 w 17"/>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6">
                    <a:moveTo>
                      <a:pt x="7" y="17"/>
                    </a:moveTo>
                    <a:lnTo>
                      <a:pt x="0" y="8"/>
                    </a:lnTo>
                    <a:lnTo>
                      <a:pt x="0" y="36"/>
                    </a:lnTo>
                    <a:lnTo>
                      <a:pt x="17" y="36"/>
                    </a:lnTo>
                    <a:lnTo>
                      <a:pt x="17" y="8"/>
                    </a:lnTo>
                    <a:lnTo>
                      <a:pt x="11" y="0"/>
                    </a:lnTo>
                    <a:lnTo>
                      <a:pt x="17" y="8"/>
                    </a:lnTo>
                    <a:lnTo>
                      <a:pt x="17" y="4"/>
                    </a:lnTo>
                    <a:lnTo>
                      <a:pt x="16" y="1"/>
                    </a:lnTo>
                    <a:lnTo>
                      <a:pt x="13" y="0"/>
                    </a:lnTo>
                    <a:lnTo>
                      <a:pt x="9" y="0"/>
                    </a:lnTo>
                    <a:lnTo>
                      <a:pt x="6" y="0"/>
                    </a:lnTo>
                    <a:lnTo>
                      <a:pt x="3" y="1"/>
                    </a:lnTo>
                    <a:lnTo>
                      <a:pt x="2" y="4"/>
                    </a:lnTo>
                    <a:lnTo>
                      <a:pt x="0" y="8"/>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0" name="Freeform 52"/>
              <p:cNvSpPr>
                <a:spLocks/>
              </p:cNvSpPr>
              <p:nvPr>
                <p:custDataLst>
                  <p:tags r:id="rId225"/>
                </p:custDataLst>
              </p:nvPr>
            </p:nvSpPr>
            <p:spPr bwMode="auto">
              <a:xfrm>
                <a:off x="2237" y="2295"/>
                <a:ext cx="258" cy="88"/>
              </a:xfrm>
              <a:custGeom>
                <a:avLst/>
                <a:gdLst>
                  <a:gd name="T0" fmla="*/ 10 w 258"/>
                  <a:gd name="T1" fmla="*/ 17 h 88"/>
                  <a:gd name="T2" fmla="*/ 7 w 258"/>
                  <a:gd name="T3" fmla="*/ 17 h 88"/>
                  <a:gd name="T4" fmla="*/ 254 w 258"/>
                  <a:gd name="T5" fmla="*/ 88 h 88"/>
                  <a:gd name="T6" fmla="*/ 258 w 258"/>
                  <a:gd name="T7" fmla="*/ 71 h 88"/>
                  <a:gd name="T8" fmla="*/ 12 w 258"/>
                  <a:gd name="T9" fmla="*/ 0 h 88"/>
                  <a:gd name="T10" fmla="*/ 9 w 258"/>
                  <a:gd name="T11" fmla="*/ 0 h 88"/>
                  <a:gd name="T12" fmla="*/ 12 w 258"/>
                  <a:gd name="T13" fmla="*/ 0 h 88"/>
                  <a:gd name="T14" fmla="*/ 7 w 258"/>
                  <a:gd name="T15" fmla="*/ 0 h 88"/>
                  <a:gd name="T16" fmla="*/ 5 w 258"/>
                  <a:gd name="T17" fmla="*/ 1 h 88"/>
                  <a:gd name="T18" fmla="*/ 3 w 258"/>
                  <a:gd name="T19" fmla="*/ 3 h 88"/>
                  <a:gd name="T20" fmla="*/ 2 w 258"/>
                  <a:gd name="T21" fmla="*/ 6 h 88"/>
                  <a:gd name="T22" fmla="*/ 0 w 258"/>
                  <a:gd name="T23" fmla="*/ 10 h 88"/>
                  <a:gd name="T24" fmla="*/ 2 w 258"/>
                  <a:gd name="T25" fmla="*/ 13 h 88"/>
                  <a:gd name="T26" fmla="*/ 3 w 258"/>
                  <a:gd name="T27" fmla="*/ 15 h 88"/>
                  <a:gd name="T28" fmla="*/ 7 w 258"/>
                  <a:gd name="T29" fmla="*/ 17 h 88"/>
                  <a:gd name="T30" fmla="*/ 10 w 258"/>
                  <a:gd name="T31" fmla="*/ 17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88"/>
                  <a:gd name="T50" fmla="*/ 258 w 258"/>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88">
                    <a:moveTo>
                      <a:pt x="10" y="17"/>
                    </a:moveTo>
                    <a:lnTo>
                      <a:pt x="7" y="17"/>
                    </a:lnTo>
                    <a:lnTo>
                      <a:pt x="254" y="88"/>
                    </a:lnTo>
                    <a:lnTo>
                      <a:pt x="258" y="71"/>
                    </a:lnTo>
                    <a:lnTo>
                      <a:pt x="12" y="0"/>
                    </a:lnTo>
                    <a:lnTo>
                      <a:pt x="9" y="0"/>
                    </a:lnTo>
                    <a:lnTo>
                      <a:pt x="12" y="0"/>
                    </a:lnTo>
                    <a:lnTo>
                      <a:pt x="7" y="0"/>
                    </a:lnTo>
                    <a:lnTo>
                      <a:pt x="5" y="1"/>
                    </a:lnTo>
                    <a:lnTo>
                      <a:pt x="3" y="3"/>
                    </a:lnTo>
                    <a:lnTo>
                      <a:pt x="2" y="6"/>
                    </a:lnTo>
                    <a:lnTo>
                      <a:pt x="0" y="10"/>
                    </a:lnTo>
                    <a:lnTo>
                      <a:pt x="2" y="13"/>
                    </a:lnTo>
                    <a:lnTo>
                      <a:pt x="3" y="15"/>
                    </a:lnTo>
                    <a:lnTo>
                      <a:pt x="7" y="17"/>
                    </a:ln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1" name="Freeform 53"/>
              <p:cNvSpPr>
                <a:spLocks/>
              </p:cNvSpPr>
              <p:nvPr>
                <p:custDataLst>
                  <p:tags r:id="rId226"/>
                </p:custDataLst>
              </p:nvPr>
            </p:nvSpPr>
            <p:spPr bwMode="auto">
              <a:xfrm>
                <a:off x="2050" y="2295"/>
                <a:ext cx="197" cy="24"/>
              </a:xfrm>
              <a:custGeom>
                <a:avLst/>
                <a:gdLst>
                  <a:gd name="T0" fmla="*/ 10 w 197"/>
                  <a:gd name="T1" fmla="*/ 24 h 24"/>
                  <a:gd name="T2" fmla="*/ 9 w 197"/>
                  <a:gd name="T3" fmla="*/ 24 h 24"/>
                  <a:gd name="T4" fmla="*/ 197 w 197"/>
                  <a:gd name="T5" fmla="*/ 17 h 24"/>
                  <a:gd name="T6" fmla="*/ 196 w 197"/>
                  <a:gd name="T7" fmla="*/ 0 h 24"/>
                  <a:gd name="T8" fmla="*/ 9 w 197"/>
                  <a:gd name="T9" fmla="*/ 7 h 24"/>
                  <a:gd name="T10" fmla="*/ 7 w 197"/>
                  <a:gd name="T11" fmla="*/ 7 h 24"/>
                  <a:gd name="T12" fmla="*/ 9 w 197"/>
                  <a:gd name="T13" fmla="*/ 7 h 24"/>
                  <a:gd name="T14" fmla="*/ 5 w 197"/>
                  <a:gd name="T15" fmla="*/ 7 h 24"/>
                  <a:gd name="T16" fmla="*/ 2 w 197"/>
                  <a:gd name="T17" fmla="*/ 10 h 24"/>
                  <a:gd name="T18" fmla="*/ 0 w 197"/>
                  <a:gd name="T19" fmla="*/ 13 h 24"/>
                  <a:gd name="T20" fmla="*/ 0 w 197"/>
                  <a:gd name="T21" fmla="*/ 15 h 24"/>
                  <a:gd name="T22" fmla="*/ 0 w 197"/>
                  <a:gd name="T23" fmla="*/ 18 h 24"/>
                  <a:gd name="T24" fmla="*/ 3 w 197"/>
                  <a:gd name="T25" fmla="*/ 21 h 24"/>
                  <a:gd name="T26" fmla="*/ 6 w 197"/>
                  <a:gd name="T27" fmla="*/ 24 h 24"/>
                  <a:gd name="T28" fmla="*/ 9 w 197"/>
                  <a:gd name="T29" fmla="*/ 24 h 24"/>
                  <a:gd name="T30" fmla="*/ 10 w 197"/>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24"/>
                  <a:gd name="T50" fmla="*/ 197 w 197"/>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24">
                    <a:moveTo>
                      <a:pt x="10" y="24"/>
                    </a:moveTo>
                    <a:lnTo>
                      <a:pt x="9" y="24"/>
                    </a:lnTo>
                    <a:lnTo>
                      <a:pt x="197" y="17"/>
                    </a:lnTo>
                    <a:lnTo>
                      <a:pt x="196" y="0"/>
                    </a:lnTo>
                    <a:lnTo>
                      <a:pt x="9" y="7"/>
                    </a:lnTo>
                    <a:lnTo>
                      <a:pt x="7" y="7"/>
                    </a:lnTo>
                    <a:lnTo>
                      <a:pt x="9" y="7"/>
                    </a:lnTo>
                    <a:lnTo>
                      <a:pt x="5" y="7"/>
                    </a:lnTo>
                    <a:lnTo>
                      <a:pt x="2" y="10"/>
                    </a:lnTo>
                    <a:lnTo>
                      <a:pt x="0" y="13"/>
                    </a:lnTo>
                    <a:lnTo>
                      <a:pt x="0" y="15"/>
                    </a:lnTo>
                    <a:lnTo>
                      <a:pt x="0" y="18"/>
                    </a:lnTo>
                    <a:lnTo>
                      <a:pt x="3" y="21"/>
                    </a:lnTo>
                    <a:lnTo>
                      <a:pt x="6" y="24"/>
                    </a:lnTo>
                    <a:lnTo>
                      <a:pt x="9" y="24"/>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2" name="Freeform 54"/>
              <p:cNvSpPr>
                <a:spLocks/>
              </p:cNvSpPr>
              <p:nvPr>
                <p:custDataLst>
                  <p:tags r:id="rId227"/>
                </p:custDataLst>
              </p:nvPr>
            </p:nvSpPr>
            <p:spPr bwMode="auto">
              <a:xfrm>
                <a:off x="1712" y="2302"/>
                <a:ext cx="348" cy="84"/>
              </a:xfrm>
              <a:custGeom>
                <a:avLst/>
                <a:gdLst>
                  <a:gd name="T0" fmla="*/ 16 w 348"/>
                  <a:gd name="T1" fmla="*/ 75 h 84"/>
                  <a:gd name="T2" fmla="*/ 9 w 348"/>
                  <a:gd name="T3" fmla="*/ 84 h 84"/>
                  <a:gd name="T4" fmla="*/ 348 w 348"/>
                  <a:gd name="T5" fmla="*/ 17 h 84"/>
                  <a:gd name="T6" fmla="*/ 345 w 348"/>
                  <a:gd name="T7" fmla="*/ 0 h 84"/>
                  <a:gd name="T8" fmla="*/ 7 w 348"/>
                  <a:gd name="T9" fmla="*/ 67 h 84"/>
                  <a:gd name="T10" fmla="*/ 0 w 348"/>
                  <a:gd name="T11" fmla="*/ 75 h 84"/>
                  <a:gd name="T12" fmla="*/ 7 w 348"/>
                  <a:gd name="T13" fmla="*/ 67 h 84"/>
                  <a:gd name="T14" fmla="*/ 2 w 348"/>
                  <a:gd name="T15" fmla="*/ 68 h 84"/>
                  <a:gd name="T16" fmla="*/ 1 w 348"/>
                  <a:gd name="T17" fmla="*/ 70 h 84"/>
                  <a:gd name="T18" fmla="*/ 0 w 348"/>
                  <a:gd name="T19" fmla="*/ 72 h 84"/>
                  <a:gd name="T20" fmla="*/ 0 w 348"/>
                  <a:gd name="T21" fmla="*/ 77 h 84"/>
                  <a:gd name="T22" fmla="*/ 1 w 348"/>
                  <a:gd name="T23" fmla="*/ 79 h 84"/>
                  <a:gd name="T24" fmla="*/ 2 w 348"/>
                  <a:gd name="T25" fmla="*/ 82 h 84"/>
                  <a:gd name="T26" fmla="*/ 5 w 348"/>
                  <a:gd name="T27" fmla="*/ 84 h 84"/>
                  <a:gd name="T28" fmla="*/ 9 w 348"/>
                  <a:gd name="T29" fmla="*/ 84 h 84"/>
                  <a:gd name="T30" fmla="*/ 16 w 348"/>
                  <a:gd name="T31" fmla="*/ 75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8"/>
                  <a:gd name="T49" fmla="*/ 0 h 84"/>
                  <a:gd name="T50" fmla="*/ 348 w 348"/>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8" h="84">
                    <a:moveTo>
                      <a:pt x="16" y="75"/>
                    </a:moveTo>
                    <a:lnTo>
                      <a:pt x="9" y="84"/>
                    </a:lnTo>
                    <a:lnTo>
                      <a:pt x="348" y="17"/>
                    </a:lnTo>
                    <a:lnTo>
                      <a:pt x="345" y="0"/>
                    </a:lnTo>
                    <a:lnTo>
                      <a:pt x="7" y="67"/>
                    </a:lnTo>
                    <a:lnTo>
                      <a:pt x="0" y="75"/>
                    </a:lnTo>
                    <a:lnTo>
                      <a:pt x="7" y="67"/>
                    </a:lnTo>
                    <a:lnTo>
                      <a:pt x="2" y="68"/>
                    </a:lnTo>
                    <a:lnTo>
                      <a:pt x="1" y="70"/>
                    </a:lnTo>
                    <a:lnTo>
                      <a:pt x="0" y="72"/>
                    </a:lnTo>
                    <a:lnTo>
                      <a:pt x="0" y="77"/>
                    </a:lnTo>
                    <a:lnTo>
                      <a:pt x="1" y="79"/>
                    </a:lnTo>
                    <a:lnTo>
                      <a:pt x="2" y="82"/>
                    </a:lnTo>
                    <a:lnTo>
                      <a:pt x="5" y="84"/>
                    </a:lnTo>
                    <a:lnTo>
                      <a:pt x="9" y="84"/>
                    </a:lnTo>
                    <a:lnTo>
                      <a:pt x="1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3" name="Freeform 55"/>
              <p:cNvSpPr>
                <a:spLocks/>
              </p:cNvSpPr>
              <p:nvPr>
                <p:custDataLst>
                  <p:tags r:id="rId228"/>
                </p:custDataLst>
              </p:nvPr>
            </p:nvSpPr>
            <p:spPr bwMode="auto">
              <a:xfrm>
                <a:off x="1712" y="2377"/>
                <a:ext cx="16" cy="31"/>
              </a:xfrm>
              <a:custGeom>
                <a:avLst/>
                <a:gdLst>
                  <a:gd name="T0" fmla="*/ 8 w 16"/>
                  <a:gd name="T1" fmla="*/ 14 h 31"/>
                  <a:gd name="T2" fmla="*/ 16 w 16"/>
                  <a:gd name="T3" fmla="*/ 23 h 31"/>
                  <a:gd name="T4" fmla="*/ 16 w 16"/>
                  <a:gd name="T5" fmla="*/ 0 h 31"/>
                  <a:gd name="T6" fmla="*/ 0 w 16"/>
                  <a:gd name="T7" fmla="*/ 0 h 31"/>
                  <a:gd name="T8" fmla="*/ 0 w 16"/>
                  <a:gd name="T9" fmla="*/ 23 h 31"/>
                  <a:gd name="T10" fmla="*/ 8 w 16"/>
                  <a:gd name="T11" fmla="*/ 31 h 31"/>
                  <a:gd name="T12" fmla="*/ 0 w 16"/>
                  <a:gd name="T13" fmla="*/ 23 h 31"/>
                  <a:gd name="T14" fmla="*/ 0 w 16"/>
                  <a:gd name="T15" fmla="*/ 27 h 31"/>
                  <a:gd name="T16" fmla="*/ 2 w 16"/>
                  <a:gd name="T17" fmla="*/ 28 h 31"/>
                  <a:gd name="T18" fmla="*/ 5 w 16"/>
                  <a:gd name="T19" fmla="*/ 31 h 31"/>
                  <a:gd name="T20" fmla="*/ 8 w 16"/>
                  <a:gd name="T21" fmla="*/ 31 h 31"/>
                  <a:gd name="T22" fmla="*/ 11 w 16"/>
                  <a:gd name="T23" fmla="*/ 31 h 31"/>
                  <a:gd name="T24" fmla="*/ 14 w 16"/>
                  <a:gd name="T25" fmla="*/ 28 h 31"/>
                  <a:gd name="T26" fmla="*/ 16 w 16"/>
                  <a:gd name="T27" fmla="*/ 27 h 31"/>
                  <a:gd name="T28" fmla="*/ 16 w 16"/>
                  <a:gd name="T29" fmla="*/ 23 h 31"/>
                  <a:gd name="T30" fmla="*/ 8 w 16"/>
                  <a:gd name="T31" fmla="*/ 14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31"/>
                  <a:gd name="T50" fmla="*/ 16 w 16"/>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31">
                    <a:moveTo>
                      <a:pt x="8" y="14"/>
                    </a:moveTo>
                    <a:lnTo>
                      <a:pt x="16" y="23"/>
                    </a:lnTo>
                    <a:lnTo>
                      <a:pt x="16" y="0"/>
                    </a:lnTo>
                    <a:lnTo>
                      <a:pt x="0" y="0"/>
                    </a:lnTo>
                    <a:lnTo>
                      <a:pt x="0" y="23"/>
                    </a:lnTo>
                    <a:lnTo>
                      <a:pt x="8" y="31"/>
                    </a:lnTo>
                    <a:lnTo>
                      <a:pt x="0" y="23"/>
                    </a:lnTo>
                    <a:lnTo>
                      <a:pt x="0" y="27"/>
                    </a:lnTo>
                    <a:lnTo>
                      <a:pt x="2" y="28"/>
                    </a:lnTo>
                    <a:lnTo>
                      <a:pt x="5" y="31"/>
                    </a:lnTo>
                    <a:lnTo>
                      <a:pt x="8" y="31"/>
                    </a:lnTo>
                    <a:lnTo>
                      <a:pt x="11" y="31"/>
                    </a:lnTo>
                    <a:lnTo>
                      <a:pt x="14" y="28"/>
                    </a:lnTo>
                    <a:lnTo>
                      <a:pt x="16" y="27"/>
                    </a:lnTo>
                    <a:lnTo>
                      <a:pt x="16" y="23"/>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4" name="Freeform 56"/>
              <p:cNvSpPr>
                <a:spLocks/>
              </p:cNvSpPr>
              <p:nvPr>
                <p:custDataLst>
                  <p:tags r:id="rId229"/>
                </p:custDataLst>
              </p:nvPr>
            </p:nvSpPr>
            <p:spPr bwMode="auto">
              <a:xfrm>
                <a:off x="2151" y="2238"/>
                <a:ext cx="113" cy="46"/>
              </a:xfrm>
              <a:custGeom>
                <a:avLst/>
                <a:gdLst>
                  <a:gd name="T0" fmla="*/ 113 w 113"/>
                  <a:gd name="T1" fmla="*/ 46 h 46"/>
                  <a:gd name="T2" fmla="*/ 113 w 113"/>
                  <a:gd name="T3" fmla="*/ 46 h 46"/>
                  <a:gd name="T4" fmla="*/ 113 w 113"/>
                  <a:gd name="T5" fmla="*/ 40 h 46"/>
                  <a:gd name="T6" fmla="*/ 110 w 113"/>
                  <a:gd name="T7" fmla="*/ 35 h 46"/>
                  <a:gd name="T8" fmla="*/ 106 w 113"/>
                  <a:gd name="T9" fmla="*/ 29 h 46"/>
                  <a:gd name="T10" fmla="*/ 102 w 113"/>
                  <a:gd name="T11" fmla="*/ 25 h 46"/>
                  <a:gd name="T12" fmla="*/ 91 w 113"/>
                  <a:gd name="T13" fmla="*/ 18 h 46"/>
                  <a:gd name="T14" fmla="*/ 77 w 113"/>
                  <a:gd name="T15" fmla="*/ 11 h 46"/>
                  <a:gd name="T16" fmla="*/ 60 w 113"/>
                  <a:gd name="T17" fmla="*/ 7 h 46"/>
                  <a:gd name="T18" fmla="*/ 42 w 113"/>
                  <a:gd name="T19" fmla="*/ 4 h 46"/>
                  <a:gd name="T20" fmla="*/ 22 w 113"/>
                  <a:gd name="T21" fmla="*/ 1 h 46"/>
                  <a:gd name="T22" fmla="*/ 0 w 113"/>
                  <a:gd name="T23" fmla="*/ 0 h 46"/>
                  <a:gd name="T24" fmla="*/ 0 w 113"/>
                  <a:gd name="T25" fmla="*/ 18 h 46"/>
                  <a:gd name="T26" fmla="*/ 21 w 113"/>
                  <a:gd name="T27" fmla="*/ 18 h 46"/>
                  <a:gd name="T28" fmla="*/ 39 w 113"/>
                  <a:gd name="T29" fmla="*/ 21 h 46"/>
                  <a:gd name="T30" fmla="*/ 57 w 113"/>
                  <a:gd name="T31" fmla="*/ 24 h 46"/>
                  <a:gd name="T32" fmla="*/ 71 w 113"/>
                  <a:gd name="T33" fmla="*/ 28 h 46"/>
                  <a:gd name="T34" fmla="*/ 84 w 113"/>
                  <a:gd name="T35" fmla="*/ 33 h 46"/>
                  <a:gd name="T36" fmla="*/ 92 w 113"/>
                  <a:gd name="T37" fmla="*/ 39 h 46"/>
                  <a:gd name="T38" fmla="*/ 93 w 113"/>
                  <a:gd name="T39" fmla="*/ 40 h 46"/>
                  <a:gd name="T40" fmla="*/ 95 w 113"/>
                  <a:gd name="T41" fmla="*/ 43 h 46"/>
                  <a:gd name="T42" fmla="*/ 96 w 113"/>
                  <a:gd name="T43" fmla="*/ 44 h 46"/>
                  <a:gd name="T44" fmla="*/ 96 w 113"/>
                  <a:gd name="T45" fmla="*/ 46 h 46"/>
                  <a:gd name="T46" fmla="*/ 96 w 113"/>
                  <a:gd name="T47" fmla="*/ 46 h 46"/>
                  <a:gd name="T48" fmla="*/ 113 w 113"/>
                  <a:gd name="T49" fmla="*/ 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6"/>
                  <a:gd name="T77" fmla="*/ 113 w 113"/>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6">
                    <a:moveTo>
                      <a:pt x="113" y="46"/>
                    </a:moveTo>
                    <a:lnTo>
                      <a:pt x="113" y="46"/>
                    </a:lnTo>
                    <a:lnTo>
                      <a:pt x="113" y="40"/>
                    </a:lnTo>
                    <a:lnTo>
                      <a:pt x="110" y="35"/>
                    </a:lnTo>
                    <a:lnTo>
                      <a:pt x="106" y="29"/>
                    </a:lnTo>
                    <a:lnTo>
                      <a:pt x="102" y="25"/>
                    </a:lnTo>
                    <a:lnTo>
                      <a:pt x="91" y="18"/>
                    </a:lnTo>
                    <a:lnTo>
                      <a:pt x="77" y="11"/>
                    </a:lnTo>
                    <a:lnTo>
                      <a:pt x="60" y="7"/>
                    </a:lnTo>
                    <a:lnTo>
                      <a:pt x="42" y="4"/>
                    </a:lnTo>
                    <a:lnTo>
                      <a:pt x="22" y="1"/>
                    </a:lnTo>
                    <a:lnTo>
                      <a:pt x="0" y="0"/>
                    </a:lnTo>
                    <a:lnTo>
                      <a:pt x="0" y="18"/>
                    </a:lnTo>
                    <a:lnTo>
                      <a:pt x="21" y="18"/>
                    </a:lnTo>
                    <a:lnTo>
                      <a:pt x="39" y="21"/>
                    </a:lnTo>
                    <a:lnTo>
                      <a:pt x="57" y="24"/>
                    </a:lnTo>
                    <a:lnTo>
                      <a:pt x="71" y="28"/>
                    </a:lnTo>
                    <a:lnTo>
                      <a:pt x="84" y="33"/>
                    </a:lnTo>
                    <a:lnTo>
                      <a:pt x="92" y="39"/>
                    </a:lnTo>
                    <a:lnTo>
                      <a:pt x="93" y="40"/>
                    </a:lnTo>
                    <a:lnTo>
                      <a:pt x="95" y="43"/>
                    </a:lnTo>
                    <a:lnTo>
                      <a:pt x="96" y="44"/>
                    </a:lnTo>
                    <a:lnTo>
                      <a:pt x="96" y="46"/>
                    </a:lnTo>
                    <a:lnTo>
                      <a:pt x="1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 name="Freeform 57"/>
              <p:cNvSpPr>
                <a:spLocks/>
              </p:cNvSpPr>
              <p:nvPr>
                <p:custDataLst>
                  <p:tags r:id="rId230"/>
                </p:custDataLst>
              </p:nvPr>
            </p:nvSpPr>
            <p:spPr bwMode="auto">
              <a:xfrm>
                <a:off x="2151" y="2284"/>
                <a:ext cx="113" cy="44"/>
              </a:xfrm>
              <a:custGeom>
                <a:avLst/>
                <a:gdLst>
                  <a:gd name="T0" fmla="*/ 0 w 113"/>
                  <a:gd name="T1" fmla="*/ 44 h 44"/>
                  <a:gd name="T2" fmla="*/ 0 w 113"/>
                  <a:gd name="T3" fmla="*/ 44 h 44"/>
                  <a:gd name="T4" fmla="*/ 22 w 113"/>
                  <a:gd name="T5" fmla="*/ 43 h 44"/>
                  <a:gd name="T6" fmla="*/ 42 w 113"/>
                  <a:gd name="T7" fmla="*/ 42 h 44"/>
                  <a:gd name="T8" fmla="*/ 60 w 113"/>
                  <a:gd name="T9" fmla="*/ 37 h 44"/>
                  <a:gd name="T10" fmla="*/ 77 w 113"/>
                  <a:gd name="T11" fmla="*/ 33 h 44"/>
                  <a:gd name="T12" fmla="*/ 91 w 113"/>
                  <a:gd name="T13" fmla="*/ 28 h 44"/>
                  <a:gd name="T14" fmla="*/ 102 w 113"/>
                  <a:gd name="T15" fmla="*/ 21 h 44"/>
                  <a:gd name="T16" fmla="*/ 106 w 113"/>
                  <a:gd name="T17" fmla="*/ 17 h 44"/>
                  <a:gd name="T18" fmla="*/ 110 w 113"/>
                  <a:gd name="T19" fmla="*/ 11 h 44"/>
                  <a:gd name="T20" fmla="*/ 113 w 113"/>
                  <a:gd name="T21" fmla="*/ 5 h 44"/>
                  <a:gd name="T22" fmla="*/ 113 w 113"/>
                  <a:gd name="T23" fmla="*/ 0 h 44"/>
                  <a:gd name="T24" fmla="*/ 96 w 113"/>
                  <a:gd name="T25" fmla="*/ 0 h 44"/>
                  <a:gd name="T26" fmla="*/ 96 w 113"/>
                  <a:gd name="T27" fmla="*/ 1 h 44"/>
                  <a:gd name="T28" fmla="*/ 96 w 113"/>
                  <a:gd name="T29" fmla="*/ 3 h 44"/>
                  <a:gd name="T30" fmla="*/ 93 w 113"/>
                  <a:gd name="T31" fmla="*/ 5 h 44"/>
                  <a:gd name="T32" fmla="*/ 92 w 113"/>
                  <a:gd name="T33" fmla="*/ 7 h 44"/>
                  <a:gd name="T34" fmla="*/ 84 w 113"/>
                  <a:gd name="T35" fmla="*/ 12 h 44"/>
                  <a:gd name="T36" fmla="*/ 71 w 113"/>
                  <a:gd name="T37" fmla="*/ 17 h 44"/>
                  <a:gd name="T38" fmla="*/ 57 w 113"/>
                  <a:gd name="T39" fmla="*/ 21 h 44"/>
                  <a:gd name="T40" fmla="*/ 39 w 113"/>
                  <a:gd name="T41" fmla="*/ 25 h 44"/>
                  <a:gd name="T42" fmla="*/ 21 w 113"/>
                  <a:gd name="T43" fmla="*/ 26 h 44"/>
                  <a:gd name="T44" fmla="*/ 0 w 113"/>
                  <a:gd name="T45" fmla="*/ 28 h 44"/>
                  <a:gd name="T46" fmla="*/ 0 w 113"/>
                  <a:gd name="T47" fmla="*/ 28 h 44"/>
                  <a:gd name="T48" fmla="*/ 0 w 113"/>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4"/>
                  <a:gd name="T77" fmla="*/ 113 w 113"/>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4">
                    <a:moveTo>
                      <a:pt x="0" y="44"/>
                    </a:moveTo>
                    <a:lnTo>
                      <a:pt x="0" y="44"/>
                    </a:lnTo>
                    <a:lnTo>
                      <a:pt x="22" y="43"/>
                    </a:lnTo>
                    <a:lnTo>
                      <a:pt x="42" y="42"/>
                    </a:lnTo>
                    <a:lnTo>
                      <a:pt x="60" y="37"/>
                    </a:lnTo>
                    <a:lnTo>
                      <a:pt x="77" y="33"/>
                    </a:lnTo>
                    <a:lnTo>
                      <a:pt x="91" y="28"/>
                    </a:lnTo>
                    <a:lnTo>
                      <a:pt x="102" y="21"/>
                    </a:lnTo>
                    <a:lnTo>
                      <a:pt x="106" y="17"/>
                    </a:lnTo>
                    <a:lnTo>
                      <a:pt x="110" y="11"/>
                    </a:lnTo>
                    <a:lnTo>
                      <a:pt x="113" y="5"/>
                    </a:lnTo>
                    <a:lnTo>
                      <a:pt x="113" y="0"/>
                    </a:lnTo>
                    <a:lnTo>
                      <a:pt x="96" y="0"/>
                    </a:lnTo>
                    <a:lnTo>
                      <a:pt x="96" y="1"/>
                    </a:lnTo>
                    <a:lnTo>
                      <a:pt x="96" y="3"/>
                    </a:lnTo>
                    <a:lnTo>
                      <a:pt x="93" y="5"/>
                    </a:lnTo>
                    <a:lnTo>
                      <a:pt x="92" y="7"/>
                    </a:lnTo>
                    <a:lnTo>
                      <a:pt x="84" y="12"/>
                    </a:lnTo>
                    <a:lnTo>
                      <a:pt x="71" y="17"/>
                    </a:lnTo>
                    <a:lnTo>
                      <a:pt x="57" y="21"/>
                    </a:lnTo>
                    <a:lnTo>
                      <a:pt x="39" y="25"/>
                    </a:lnTo>
                    <a:lnTo>
                      <a:pt x="21" y="26"/>
                    </a:lnTo>
                    <a:lnTo>
                      <a:pt x="0" y="28"/>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 name="Freeform 58"/>
              <p:cNvSpPr>
                <a:spLocks/>
              </p:cNvSpPr>
              <p:nvPr>
                <p:custDataLst>
                  <p:tags r:id="rId231"/>
                </p:custDataLst>
              </p:nvPr>
            </p:nvSpPr>
            <p:spPr bwMode="auto">
              <a:xfrm>
                <a:off x="2038" y="2284"/>
                <a:ext cx="113" cy="44"/>
              </a:xfrm>
              <a:custGeom>
                <a:avLst/>
                <a:gdLst>
                  <a:gd name="T0" fmla="*/ 0 w 113"/>
                  <a:gd name="T1" fmla="*/ 0 h 44"/>
                  <a:gd name="T2" fmla="*/ 0 w 113"/>
                  <a:gd name="T3" fmla="*/ 0 h 44"/>
                  <a:gd name="T4" fmla="*/ 1 w 113"/>
                  <a:gd name="T5" fmla="*/ 5 h 44"/>
                  <a:gd name="T6" fmla="*/ 4 w 113"/>
                  <a:gd name="T7" fmla="*/ 11 h 44"/>
                  <a:gd name="T8" fmla="*/ 7 w 113"/>
                  <a:gd name="T9" fmla="*/ 17 h 44"/>
                  <a:gd name="T10" fmla="*/ 12 w 113"/>
                  <a:gd name="T11" fmla="*/ 21 h 44"/>
                  <a:gd name="T12" fmla="*/ 22 w 113"/>
                  <a:gd name="T13" fmla="*/ 28 h 44"/>
                  <a:gd name="T14" fmla="*/ 36 w 113"/>
                  <a:gd name="T15" fmla="*/ 33 h 44"/>
                  <a:gd name="T16" fmla="*/ 53 w 113"/>
                  <a:gd name="T17" fmla="*/ 37 h 44"/>
                  <a:gd name="T18" fmla="*/ 71 w 113"/>
                  <a:gd name="T19" fmla="*/ 42 h 44"/>
                  <a:gd name="T20" fmla="*/ 92 w 113"/>
                  <a:gd name="T21" fmla="*/ 43 h 44"/>
                  <a:gd name="T22" fmla="*/ 113 w 113"/>
                  <a:gd name="T23" fmla="*/ 44 h 44"/>
                  <a:gd name="T24" fmla="*/ 113 w 113"/>
                  <a:gd name="T25" fmla="*/ 28 h 44"/>
                  <a:gd name="T26" fmla="*/ 93 w 113"/>
                  <a:gd name="T27" fmla="*/ 26 h 44"/>
                  <a:gd name="T28" fmla="*/ 74 w 113"/>
                  <a:gd name="T29" fmla="*/ 25 h 44"/>
                  <a:gd name="T30" fmla="*/ 57 w 113"/>
                  <a:gd name="T31" fmla="*/ 21 h 44"/>
                  <a:gd name="T32" fmla="*/ 42 w 113"/>
                  <a:gd name="T33" fmla="*/ 17 h 44"/>
                  <a:gd name="T34" fmla="*/ 31 w 113"/>
                  <a:gd name="T35" fmla="*/ 12 h 44"/>
                  <a:gd name="T36" fmla="*/ 22 w 113"/>
                  <a:gd name="T37" fmla="*/ 7 h 44"/>
                  <a:gd name="T38" fmla="*/ 19 w 113"/>
                  <a:gd name="T39" fmla="*/ 5 h 44"/>
                  <a:gd name="T40" fmla="*/ 18 w 113"/>
                  <a:gd name="T41" fmla="*/ 3 h 44"/>
                  <a:gd name="T42" fmla="*/ 17 w 113"/>
                  <a:gd name="T43" fmla="*/ 1 h 44"/>
                  <a:gd name="T44" fmla="*/ 17 w 113"/>
                  <a:gd name="T45" fmla="*/ 0 h 44"/>
                  <a:gd name="T46" fmla="*/ 17 w 113"/>
                  <a:gd name="T47" fmla="*/ 0 h 44"/>
                  <a:gd name="T48" fmla="*/ 0 w 113"/>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4"/>
                  <a:gd name="T77" fmla="*/ 113 w 113"/>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4">
                    <a:moveTo>
                      <a:pt x="0" y="0"/>
                    </a:moveTo>
                    <a:lnTo>
                      <a:pt x="0" y="0"/>
                    </a:lnTo>
                    <a:lnTo>
                      <a:pt x="1" y="5"/>
                    </a:lnTo>
                    <a:lnTo>
                      <a:pt x="4" y="11"/>
                    </a:lnTo>
                    <a:lnTo>
                      <a:pt x="7" y="17"/>
                    </a:lnTo>
                    <a:lnTo>
                      <a:pt x="12" y="21"/>
                    </a:lnTo>
                    <a:lnTo>
                      <a:pt x="22" y="28"/>
                    </a:lnTo>
                    <a:lnTo>
                      <a:pt x="36" y="33"/>
                    </a:lnTo>
                    <a:lnTo>
                      <a:pt x="53" y="37"/>
                    </a:lnTo>
                    <a:lnTo>
                      <a:pt x="71" y="42"/>
                    </a:lnTo>
                    <a:lnTo>
                      <a:pt x="92" y="43"/>
                    </a:lnTo>
                    <a:lnTo>
                      <a:pt x="113" y="44"/>
                    </a:lnTo>
                    <a:lnTo>
                      <a:pt x="113" y="28"/>
                    </a:lnTo>
                    <a:lnTo>
                      <a:pt x="93" y="26"/>
                    </a:lnTo>
                    <a:lnTo>
                      <a:pt x="74" y="25"/>
                    </a:lnTo>
                    <a:lnTo>
                      <a:pt x="57" y="21"/>
                    </a:lnTo>
                    <a:lnTo>
                      <a:pt x="42" y="17"/>
                    </a:lnTo>
                    <a:lnTo>
                      <a:pt x="31" y="12"/>
                    </a:lnTo>
                    <a:lnTo>
                      <a:pt x="22" y="7"/>
                    </a:lnTo>
                    <a:lnTo>
                      <a:pt x="19" y="5"/>
                    </a:lnTo>
                    <a:lnTo>
                      <a:pt x="18" y="3"/>
                    </a:lnTo>
                    <a:lnTo>
                      <a:pt x="17" y="1"/>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7" name="Freeform 59"/>
              <p:cNvSpPr>
                <a:spLocks/>
              </p:cNvSpPr>
              <p:nvPr>
                <p:custDataLst>
                  <p:tags r:id="rId232"/>
                </p:custDataLst>
              </p:nvPr>
            </p:nvSpPr>
            <p:spPr bwMode="auto">
              <a:xfrm>
                <a:off x="2038" y="2238"/>
                <a:ext cx="113" cy="46"/>
              </a:xfrm>
              <a:custGeom>
                <a:avLst/>
                <a:gdLst>
                  <a:gd name="T0" fmla="*/ 113 w 113"/>
                  <a:gd name="T1" fmla="*/ 0 h 46"/>
                  <a:gd name="T2" fmla="*/ 113 w 113"/>
                  <a:gd name="T3" fmla="*/ 0 h 46"/>
                  <a:gd name="T4" fmla="*/ 92 w 113"/>
                  <a:gd name="T5" fmla="*/ 1 h 46"/>
                  <a:gd name="T6" fmla="*/ 71 w 113"/>
                  <a:gd name="T7" fmla="*/ 4 h 46"/>
                  <a:gd name="T8" fmla="*/ 53 w 113"/>
                  <a:gd name="T9" fmla="*/ 7 h 46"/>
                  <a:gd name="T10" fmla="*/ 36 w 113"/>
                  <a:gd name="T11" fmla="*/ 11 h 46"/>
                  <a:gd name="T12" fmla="*/ 22 w 113"/>
                  <a:gd name="T13" fmla="*/ 18 h 46"/>
                  <a:gd name="T14" fmla="*/ 12 w 113"/>
                  <a:gd name="T15" fmla="*/ 25 h 46"/>
                  <a:gd name="T16" fmla="*/ 7 w 113"/>
                  <a:gd name="T17" fmla="*/ 29 h 46"/>
                  <a:gd name="T18" fmla="*/ 3 w 113"/>
                  <a:gd name="T19" fmla="*/ 35 h 46"/>
                  <a:gd name="T20" fmla="*/ 1 w 113"/>
                  <a:gd name="T21" fmla="*/ 40 h 46"/>
                  <a:gd name="T22" fmla="*/ 0 w 113"/>
                  <a:gd name="T23" fmla="*/ 46 h 46"/>
                  <a:gd name="T24" fmla="*/ 17 w 113"/>
                  <a:gd name="T25" fmla="*/ 46 h 46"/>
                  <a:gd name="T26" fmla="*/ 18 w 113"/>
                  <a:gd name="T27" fmla="*/ 44 h 46"/>
                  <a:gd name="T28" fmla="*/ 18 w 113"/>
                  <a:gd name="T29" fmla="*/ 43 h 46"/>
                  <a:gd name="T30" fmla="*/ 19 w 113"/>
                  <a:gd name="T31" fmla="*/ 40 h 46"/>
                  <a:gd name="T32" fmla="*/ 22 w 113"/>
                  <a:gd name="T33" fmla="*/ 39 h 46"/>
                  <a:gd name="T34" fmla="*/ 31 w 113"/>
                  <a:gd name="T35" fmla="*/ 33 h 46"/>
                  <a:gd name="T36" fmla="*/ 42 w 113"/>
                  <a:gd name="T37" fmla="*/ 28 h 46"/>
                  <a:gd name="T38" fmla="*/ 57 w 113"/>
                  <a:gd name="T39" fmla="*/ 24 h 46"/>
                  <a:gd name="T40" fmla="*/ 74 w 113"/>
                  <a:gd name="T41" fmla="*/ 21 h 46"/>
                  <a:gd name="T42" fmla="*/ 93 w 113"/>
                  <a:gd name="T43" fmla="*/ 18 h 46"/>
                  <a:gd name="T44" fmla="*/ 113 w 113"/>
                  <a:gd name="T45" fmla="*/ 18 h 46"/>
                  <a:gd name="T46" fmla="*/ 113 w 113"/>
                  <a:gd name="T47" fmla="*/ 18 h 46"/>
                  <a:gd name="T48" fmla="*/ 113 w 113"/>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6"/>
                  <a:gd name="T77" fmla="*/ 113 w 113"/>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6">
                    <a:moveTo>
                      <a:pt x="113" y="0"/>
                    </a:moveTo>
                    <a:lnTo>
                      <a:pt x="113" y="0"/>
                    </a:lnTo>
                    <a:lnTo>
                      <a:pt x="92" y="1"/>
                    </a:lnTo>
                    <a:lnTo>
                      <a:pt x="71" y="4"/>
                    </a:lnTo>
                    <a:lnTo>
                      <a:pt x="53" y="7"/>
                    </a:lnTo>
                    <a:lnTo>
                      <a:pt x="36" y="11"/>
                    </a:lnTo>
                    <a:lnTo>
                      <a:pt x="22" y="18"/>
                    </a:lnTo>
                    <a:lnTo>
                      <a:pt x="12" y="25"/>
                    </a:lnTo>
                    <a:lnTo>
                      <a:pt x="7" y="29"/>
                    </a:lnTo>
                    <a:lnTo>
                      <a:pt x="3" y="35"/>
                    </a:lnTo>
                    <a:lnTo>
                      <a:pt x="1" y="40"/>
                    </a:lnTo>
                    <a:lnTo>
                      <a:pt x="0" y="46"/>
                    </a:lnTo>
                    <a:lnTo>
                      <a:pt x="17" y="46"/>
                    </a:lnTo>
                    <a:lnTo>
                      <a:pt x="18" y="44"/>
                    </a:lnTo>
                    <a:lnTo>
                      <a:pt x="18" y="43"/>
                    </a:lnTo>
                    <a:lnTo>
                      <a:pt x="19" y="40"/>
                    </a:lnTo>
                    <a:lnTo>
                      <a:pt x="22" y="39"/>
                    </a:lnTo>
                    <a:lnTo>
                      <a:pt x="31" y="33"/>
                    </a:lnTo>
                    <a:lnTo>
                      <a:pt x="42" y="28"/>
                    </a:lnTo>
                    <a:lnTo>
                      <a:pt x="57" y="24"/>
                    </a:lnTo>
                    <a:lnTo>
                      <a:pt x="74" y="21"/>
                    </a:lnTo>
                    <a:lnTo>
                      <a:pt x="93" y="18"/>
                    </a:lnTo>
                    <a:lnTo>
                      <a:pt x="113" y="18"/>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8" name="Freeform 60"/>
              <p:cNvSpPr>
                <a:spLocks/>
              </p:cNvSpPr>
              <p:nvPr>
                <p:custDataLst>
                  <p:tags r:id="rId233"/>
                </p:custDataLst>
              </p:nvPr>
            </p:nvSpPr>
            <p:spPr bwMode="auto">
              <a:xfrm>
                <a:off x="2154" y="1376"/>
                <a:ext cx="127" cy="74"/>
              </a:xfrm>
              <a:custGeom>
                <a:avLst/>
                <a:gdLst>
                  <a:gd name="T0" fmla="*/ 16 w 127"/>
                  <a:gd name="T1" fmla="*/ 64 h 74"/>
                  <a:gd name="T2" fmla="*/ 11 w 127"/>
                  <a:gd name="T3" fmla="*/ 73 h 74"/>
                  <a:gd name="T4" fmla="*/ 127 w 127"/>
                  <a:gd name="T5" fmla="*/ 16 h 74"/>
                  <a:gd name="T6" fmla="*/ 120 w 127"/>
                  <a:gd name="T7" fmla="*/ 0 h 74"/>
                  <a:gd name="T8" fmla="*/ 4 w 127"/>
                  <a:gd name="T9" fmla="*/ 57 h 74"/>
                  <a:gd name="T10" fmla="*/ 0 w 127"/>
                  <a:gd name="T11" fmla="*/ 66 h 74"/>
                  <a:gd name="T12" fmla="*/ 4 w 127"/>
                  <a:gd name="T13" fmla="*/ 57 h 74"/>
                  <a:gd name="T14" fmla="*/ 1 w 127"/>
                  <a:gd name="T15" fmla="*/ 60 h 74"/>
                  <a:gd name="T16" fmla="*/ 0 w 127"/>
                  <a:gd name="T17" fmla="*/ 63 h 74"/>
                  <a:gd name="T18" fmla="*/ 0 w 127"/>
                  <a:gd name="T19" fmla="*/ 66 h 74"/>
                  <a:gd name="T20" fmla="*/ 0 w 127"/>
                  <a:gd name="T21" fmla="*/ 69 h 74"/>
                  <a:gd name="T22" fmla="*/ 2 w 127"/>
                  <a:gd name="T23" fmla="*/ 71 h 74"/>
                  <a:gd name="T24" fmla="*/ 4 w 127"/>
                  <a:gd name="T25" fmla="*/ 73 h 74"/>
                  <a:gd name="T26" fmla="*/ 8 w 127"/>
                  <a:gd name="T27" fmla="*/ 74 h 74"/>
                  <a:gd name="T28" fmla="*/ 11 w 127"/>
                  <a:gd name="T29" fmla="*/ 73 h 74"/>
                  <a:gd name="T30" fmla="*/ 16 w 127"/>
                  <a:gd name="T31" fmla="*/ 6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74"/>
                  <a:gd name="T50" fmla="*/ 127 w 127"/>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74">
                    <a:moveTo>
                      <a:pt x="16" y="64"/>
                    </a:moveTo>
                    <a:lnTo>
                      <a:pt x="11" y="73"/>
                    </a:lnTo>
                    <a:lnTo>
                      <a:pt x="127" y="16"/>
                    </a:lnTo>
                    <a:lnTo>
                      <a:pt x="120" y="0"/>
                    </a:lnTo>
                    <a:lnTo>
                      <a:pt x="4" y="57"/>
                    </a:lnTo>
                    <a:lnTo>
                      <a:pt x="0" y="66"/>
                    </a:lnTo>
                    <a:lnTo>
                      <a:pt x="4" y="57"/>
                    </a:lnTo>
                    <a:lnTo>
                      <a:pt x="1" y="60"/>
                    </a:lnTo>
                    <a:lnTo>
                      <a:pt x="0" y="63"/>
                    </a:lnTo>
                    <a:lnTo>
                      <a:pt x="0" y="66"/>
                    </a:lnTo>
                    <a:lnTo>
                      <a:pt x="0" y="69"/>
                    </a:lnTo>
                    <a:lnTo>
                      <a:pt x="2" y="71"/>
                    </a:lnTo>
                    <a:lnTo>
                      <a:pt x="4" y="73"/>
                    </a:lnTo>
                    <a:lnTo>
                      <a:pt x="8" y="74"/>
                    </a:lnTo>
                    <a:lnTo>
                      <a:pt x="11" y="73"/>
                    </a:lnTo>
                    <a:lnTo>
                      <a:pt x="16"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9" name="Freeform 61"/>
              <p:cNvSpPr>
                <a:spLocks/>
              </p:cNvSpPr>
              <p:nvPr>
                <p:custDataLst>
                  <p:tags r:id="rId234"/>
                </p:custDataLst>
              </p:nvPr>
            </p:nvSpPr>
            <p:spPr bwMode="auto">
              <a:xfrm>
                <a:off x="2154" y="1440"/>
                <a:ext cx="22" cy="118"/>
              </a:xfrm>
              <a:custGeom>
                <a:avLst/>
                <a:gdLst>
                  <a:gd name="T0" fmla="*/ 18 w 22"/>
                  <a:gd name="T1" fmla="*/ 116 h 118"/>
                  <a:gd name="T2" fmla="*/ 22 w 22"/>
                  <a:gd name="T3" fmla="*/ 108 h 118"/>
                  <a:gd name="T4" fmla="*/ 16 w 22"/>
                  <a:gd name="T5" fmla="*/ 0 h 118"/>
                  <a:gd name="T6" fmla="*/ 0 w 22"/>
                  <a:gd name="T7" fmla="*/ 2 h 118"/>
                  <a:gd name="T8" fmla="*/ 5 w 22"/>
                  <a:gd name="T9" fmla="*/ 109 h 118"/>
                  <a:gd name="T10" fmla="*/ 9 w 22"/>
                  <a:gd name="T11" fmla="*/ 101 h 118"/>
                  <a:gd name="T12" fmla="*/ 5 w 22"/>
                  <a:gd name="T13" fmla="*/ 109 h 118"/>
                  <a:gd name="T14" fmla="*/ 7 w 22"/>
                  <a:gd name="T15" fmla="*/ 112 h 118"/>
                  <a:gd name="T16" fmla="*/ 8 w 22"/>
                  <a:gd name="T17" fmla="*/ 115 h 118"/>
                  <a:gd name="T18" fmla="*/ 11 w 22"/>
                  <a:gd name="T19" fmla="*/ 116 h 118"/>
                  <a:gd name="T20" fmla="*/ 14 w 22"/>
                  <a:gd name="T21" fmla="*/ 118 h 118"/>
                  <a:gd name="T22" fmla="*/ 18 w 22"/>
                  <a:gd name="T23" fmla="*/ 116 h 118"/>
                  <a:gd name="T24" fmla="*/ 19 w 22"/>
                  <a:gd name="T25" fmla="*/ 115 h 118"/>
                  <a:gd name="T26" fmla="*/ 22 w 22"/>
                  <a:gd name="T27" fmla="*/ 112 h 118"/>
                  <a:gd name="T28" fmla="*/ 22 w 22"/>
                  <a:gd name="T29" fmla="*/ 108 h 118"/>
                  <a:gd name="T30" fmla="*/ 18 w 22"/>
                  <a:gd name="T31" fmla="*/ 116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18"/>
                  <a:gd name="T50" fmla="*/ 22 w 22"/>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18">
                    <a:moveTo>
                      <a:pt x="18" y="116"/>
                    </a:moveTo>
                    <a:lnTo>
                      <a:pt x="22" y="108"/>
                    </a:lnTo>
                    <a:lnTo>
                      <a:pt x="16" y="0"/>
                    </a:lnTo>
                    <a:lnTo>
                      <a:pt x="0" y="2"/>
                    </a:lnTo>
                    <a:lnTo>
                      <a:pt x="5" y="109"/>
                    </a:lnTo>
                    <a:lnTo>
                      <a:pt x="9" y="101"/>
                    </a:lnTo>
                    <a:lnTo>
                      <a:pt x="5" y="109"/>
                    </a:lnTo>
                    <a:lnTo>
                      <a:pt x="7" y="112"/>
                    </a:lnTo>
                    <a:lnTo>
                      <a:pt x="8" y="115"/>
                    </a:lnTo>
                    <a:lnTo>
                      <a:pt x="11" y="116"/>
                    </a:lnTo>
                    <a:lnTo>
                      <a:pt x="14" y="118"/>
                    </a:lnTo>
                    <a:lnTo>
                      <a:pt x="18" y="116"/>
                    </a:lnTo>
                    <a:lnTo>
                      <a:pt x="19" y="115"/>
                    </a:lnTo>
                    <a:lnTo>
                      <a:pt x="22" y="112"/>
                    </a:lnTo>
                    <a:lnTo>
                      <a:pt x="22" y="108"/>
                    </a:lnTo>
                    <a:lnTo>
                      <a:pt x="18"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0" name="Freeform 62"/>
              <p:cNvSpPr>
                <a:spLocks/>
              </p:cNvSpPr>
              <p:nvPr>
                <p:custDataLst>
                  <p:tags r:id="rId235"/>
                </p:custDataLst>
              </p:nvPr>
            </p:nvSpPr>
            <p:spPr bwMode="auto">
              <a:xfrm>
                <a:off x="1554" y="1541"/>
                <a:ext cx="618" cy="397"/>
              </a:xfrm>
              <a:custGeom>
                <a:avLst/>
                <a:gdLst>
                  <a:gd name="T0" fmla="*/ 17 w 618"/>
                  <a:gd name="T1" fmla="*/ 389 h 397"/>
                  <a:gd name="T2" fmla="*/ 13 w 618"/>
                  <a:gd name="T3" fmla="*/ 397 h 397"/>
                  <a:gd name="T4" fmla="*/ 618 w 618"/>
                  <a:gd name="T5" fmla="*/ 15 h 397"/>
                  <a:gd name="T6" fmla="*/ 609 w 618"/>
                  <a:gd name="T7" fmla="*/ 0 h 397"/>
                  <a:gd name="T8" fmla="*/ 3 w 618"/>
                  <a:gd name="T9" fmla="*/ 382 h 397"/>
                  <a:gd name="T10" fmla="*/ 0 w 618"/>
                  <a:gd name="T11" fmla="*/ 390 h 397"/>
                  <a:gd name="T12" fmla="*/ 3 w 618"/>
                  <a:gd name="T13" fmla="*/ 382 h 397"/>
                  <a:gd name="T14" fmla="*/ 0 w 618"/>
                  <a:gd name="T15" fmla="*/ 385 h 397"/>
                  <a:gd name="T16" fmla="*/ 0 w 618"/>
                  <a:gd name="T17" fmla="*/ 387 h 397"/>
                  <a:gd name="T18" fmla="*/ 0 w 618"/>
                  <a:gd name="T19" fmla="*/ 392 h 397"/>
                  <a:gd name="T20" fmla="*/ 0 w 618"/>
                  <a:gd name="T21" fmla="*/ 394 h 397"/>
                  <a:gd name="T22" fmla="*/ 3 w 618"/>
                  <a:gd name="T23" fmla="*/ 396 h 397"/>
                  <a:gd name="T24" fmla="*/ 6 w 618"/>
                  <a:gd name="T25" fmla="*/ 397 h 397"/>
                  <a:gd name="T26" fmla="*/ 8 w 618"/>
                  <a:gd name="T27" fmla="*/ 397 h 397"/>
                  <a:gd name="T28" fmla="*/ 13 w 618"/>
                  <a:gd name="T29" fmla="*/ 397 h 397"/>
                  <a:gd name="T30" fmla="*/ 17 w 618"/>
                  <a:gd name="T31" fmla="*/ 389 h 3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8"/>
                  <a:gd name="T49" fmla="*/ 0 h 397"/>
                  <a:gd name="T50" fmla="*/ 618 w 618"/>
                  <a:gd name="T51" fmla="*/ 397 h 3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8" h="397">
                    <a:moveTo>
                      <a:pt x="17" y="389"/>
                    </a:moveTo>
                    <a:lnTo>
                      <a:pt x="13" y="397"/>
                    </a:lnTo>
                    <a:lnTo>
                      <a:pt x="618" y="15"/>
                    </a:lnTo>
                    <a:lnTo>
                      <a:pt x="609" y="0"/>
                    </a:lnTo>
                    <a:lnTo>
                      <a:pt x="3" y="382"/>
                    </a:lnTo>
                    <a:lnTo>
                      <a:pt x="0" y="390"/>
                    </a:lnTo>
                    <a:lnTo>
                      <a:pt x="3" y="382"/>
                    </a:lnTo>
                    <a:lnTo>
                      <a:pt x="0" y="385"/>
                    </a:lnTo>
                    <a:lnTo>
                      <a:pt x="0" y="387"/>
                    </a:lnTo>
                    <a:lnTo>
                      <a:pt x="0" y="392"/>
                    </a:lnTo>
                    <a:lnTo>
                      <a:pt x="0" y="394"/>
                    </a:lnTo>
                    <a:lnTo>
                      <a:pt x="3" y="396"/>
                    </a:lnTo>
                    <a:lnTo>
                      <a:pt x="6" y="397"/>
                    </a:lnTo>
                    <a:lnTo>
                      <a:pt x="8" y="397"/>
                    </a:lnTo>
                    <a:lnTo>
                      <a:pt x="13" y="397"/>
                    </a:lnTo>
                    <a:lnTo>
                      <a:pt x="17"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1" name="Freeform 63"/>
              <p:cNvSpPr>
                <a:spLocks/>
              </p:cNvSpPr>
              <p:nvPr>
                <p:custDataLst>
                  <p:tags r:id="rId236"/>
                </p:custDataLst>
              </p:nvPr>
            </p:nvSpPr>
            <p:spPr bwMode="auto">
              <a:xfrm>
                <a:off x="1554" y="1930"/>
                <a:ext cx="40" cy="252"/>
              </a:xfrm>
              <a:custGeom>
                <a:avLst/>
                <a:gdLst>
                  <a:gd name="T0" fmla="*/ 32 w 40"/>
                  <a:gd name="T1" fmla="*/ 235 h 252"/>
                  <a:gd name="T2" fmla="*/ 40 w 40"/>
                  <a:gd name="T3" fmla="*/ 242 h 252"/>
                  <a:gd name="T4" fmla="*/ 17 w 40"/>
                  <a:gd name="T5" fmla="*/ 0 h 252"/>
                  <a:gd name="T6" fmla="*/ 0 w 40"/>
                  <a:gd name="T7" fmla="*/ 1 h 252"/>
                  <a:gd name="T8" fmla="*/ 24 w 40"/>
                  <a:gd name="T9" fmla="*/ 244 h 252"/>
                  <a:gd name="T10" fmla="*/ 32 w 40"/>
                  <a:gd name="T11" fmla="*/ 252 h 252"/>
                  <a:gd name="T12" fmla="*/ 24 w 40"/>
                  <a:gd name="T13" fmla="*/ 244 h 252"/>
                  <a:gd name="T14" fmla="*/ 25 w 40"/>
                  <a:gd name="T15" fmla="*/ 248 h 252"/>
                  <a:gd name="T16" fmla="*/ 26 w 40"/>
                  <a:gd name="T17" fmla="*/ 251 h 252"/>
                  <a:gd name="T18" fmla="*/ 29 w 40"/>
                  <a:gd name="T19" fmla="*/ 252 h 252"/>
                  <a:gd name="T20" fmla="*/ 33 w 40"/>
                  <a:gd name="T21" fmla="*/ 252 h 252"/>
                  <a:gd name="T22" fmla="*/ 36 w 40"/>
                  <a:gd name="T23" fmla="*/ 251 h 252"/>
                  <a:gd name="T24" fmla="*/ 39 w 40"/>
                  <a:gd name="T25" fmla="*/ 249 h 252"/>
                  <a:gd name="T26" fmla="*/ 40 w 40"/>
                  <a:gd name="T27" fmla="*/ 246 h 252"/>
                  <a:gd name="T28" fmla="*/ 40 w 40"/>
                  <a:gd name="T29" fmla="*/ 242 h 252"/>
                  <a:gd name="T30" fmla="*/ 32 w 40"/>
                  <a:gd name="T31" fmla="*/ 235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52"/>
                  <a:gd name="T50" fmla="*/ 40 w 40"/>
                  <a:gd name="T51" fmla="*/ 252 h 2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52">
                    <a:moveTo>
                      <a:pt x="32" y="235"/>
                    </a:moveTo>
                    <a:lnTo>
                      <a:pt x="40" y="242"/>
                    </a:lnTo>
                    <a:lnTo>
                      <a:pt x="17" y="0"/>
                    </a:lnTo>
                    <a:lnTo>
                      <a:pt x="0" y="1"/>
                    </a:lnTo>
                    <a:lnTo>
                      <a:pt x="24" y="244"/>
                    </a:lnTo>
                    <a:lnTo>
                      <a:pt x="32" y="252"/>
                    </a:lnTo>
                    <a:lnTo>
                      <a:pt x="24" y="244"/>
                    </a:lnTo>
                    <a:lnTo>
                      <a:pt x="25" y="248"/>
                    </a:lnTo>
                    <a:lnTo>
                      <a:pt x="26" y="251"/>
                    </a:lnTo>
                    <a:lnTo>
                      <a:pt x="29" y="252"/>
                    </a:lnTo>
                    <a:lnTo>
                      <a:pt x="33" y="252"/>
                    </a:lnTo>
                    <a:lnTo>
                      <a:pt x="36" y="251"/>
                    </a:lnTo>
                    <a:lnTo>
                      <a:pt x="39" y="249"/>
                    </a:lnTo>
                    <a:lnTo>
                      <a:pt x="40" y="246"/>
                    </a:lnTo>
                    <a:lnTo>
                      <a:pt x="40" y="242"/>
                    </a:lnTo>
                    <a:lnTo>
                      <a:pt x="32"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2" name="Freeform 64"/>
              <p:cNvSpPr>
                <a:spLocks/>
              </p:cNvSpPr>
              <p:nvPr>
                <p:custDataLst>
                  <p:tags r:id="rId237"/>
                </p:custDataLst>
              </p:nvPr>
            </p:nvSpPr>
            <p:spPr bwMode="auto">
              <a:xfrm>
                <a:off x="1586" y="2165"/>
                <a:ext cx="325" cy="30"/>
              </a:xfrm>
              <a:custGeom>
                <a:avLst/>
                <a:gdLst>
                  <a:gd name="T0" fmla="*/ 322 w 325"/>
                  <a:gd name="T1" fmla="*/ 16 h 30"/>
                  <a:gd name="T2" fmla="*/ 317 w 325"/>
                  <a:gd name="T3" fmla="*/ 13 h 30"/>
                  <a:gd name="T4" fmla="*/ 0 w 325"/>
                  <a:gd name="T5" fmla="*/ 0 h 30"/>
                  <a:gd name="T6" fmla="*/ 0 w 325"/>
                  <a:gd name="T7" fmla="*/ 17 h 30"/>
                  <a:gd name="T8" fmla="*/ 315 w 325"/>
                  <a:gd name="T9" fmla="*/ 30 h 30"/>
                  <a:gd name="T10" fmla="*/ 311 w 325"/>
                  <a:gd name="T11" fmla="*/ 28 h 30"/>
                  <a:gd name="T12" fmla="*/ 315 w 325"/>
                  <a:gd name="T13" fmla="*/ 30 h 30"/>
                  <a:gd name="T14" fmla="*/ 319 w 325"/>
                  <a:gd name="T15" fmla="*/ 30 h 30"/>
                  <a:gd name="T16" fmla="*/ 322 w 325"/>
                  <a:gd name="T17" fmla="*/ 28 h 30"/>
                  <a:gd name="T18" fmla="*/ 324 w 325"/>
                  <a:gd name="T19" fmla="*/ 25 h 30"/>
                  <a:gd name="T20" fmla="*/ 325 w 325"/>
                  <a:gd name="T21" fmla="*/ 23 h 30"/>
                  <a:gd name="T22" fmla="*/ 324 w 325"/>
                  <a:gd name="T23" fmla="*/ 18 h 30"/>
                  <a:gd name="T24" fmla="*/ 322 w 325"/>
                  <a:gd name="T25" fmla="*/ 16 h 30"/>
                  <a:gd name="T26" fmla="*/ 319 w 325"/>
                  <a:gd name="T27" fmla="*/ 14 h 30"/>
                  <a:gd name="T28" fmla="*/ 317 w 325"/>
                  <a:gd name="T29" fmla="*/ 13 h 30"/>
                  <a:gd name="T30" fmla="*/ 322 w 325"/>
                  <a:gd name="T31" fmla="*/ 1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30"/>
                  <a:gd name="T50" fmla="*/ 325 w 32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30">
                    <a:moveTo>
                      <a:pt x="322" y="16"/>
                    </a:moveTo>
                    <a:lnTo>
                      <a:pt x="317" y="13"/>
                    </a:lnTo>
                    <a:lnTo>
                      <a:pt x="0" y="0"/>
                    </a:lnTo>
                    <a:lnTo>
                      <a:pt x="0" y="17"/>
                    </a:lnTo>
                    <a:lnTo>
                      <a:pt x="315" y="30"/>
                    </a:lnTo>
                    <a:lnTo>
                      <a:pt x="311" y="28"/>
                    </a:lnTo>
                    <a:lnTo>
                      <a:pt x="315" y="30"/>
                    </a:lnTo>
                    <a:lnTo>
                      <a:pt x="319" y="30"/>
                    </a:lnTo>
                    <a:lnTo>
                      <a:pt x="322" y="28"/>
                    </a:lnTo>
                    <a:lnTo>
                      <a:pt x="324" y="25"/>
                    </a:lnTo>
                    <a:lnTo>
                      <a:pt x="325" y="23"/>
                    </a:lnTo>
                    <a:lnTo>
                      <a:pt x="324" y="18"/>
                    </a:lnTo>
                    <a:lnTo>
                      <a:pt x="322" y="16"/>
                    </a:lnTo>
                    <a:lnTo>
                      <a:pt x="319" y="14"/>
                    </a:lnTo>
                    <a:lnTo>
                      <a:pt x="317" y="13"/>
                    </a:lnTo>
                    <a:lnTo>
                      <a:pt x="3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3" name="Freeform 65"/>
              <p:cNvSpPr>
                <a:spLocks/>
              </p:cNvSpPr>
              <p:nvPr>
                <p:custDataLst>
                  <p:tags r:id="rId238"/>
                </p:custDataLst>
              </p:nvPr>
            </p:nvSpPr>
            <p:spPr bwMode="auto">
              <a:xfrm>
                <a:off x="1897" y="2181"/>
                <a:ext cx="114" cy="104"/>
              </a:xfrm>
              <a:custGeom>
                <a:avLst/>
                <a:gdLst>
                  <a:gd name="T0" fmla="*/ 105 w 114"/>
                  <a:gd name="T1" fmla="*/ 87 h 104"/>
                  <a:gd name="T2" fmla="*/ 112 w 114"/>
                  <a:gd name="T3" fmla="*/ 90 h 104"/>
                  <a:gd name="T4" fmla="*/ 11 w 114"/>
                  <a:gd name="T5" fmla="*/ 0 h 104"/>
                  <a:gd name="T6" fmla="*/ 0 w 114"/>
                  <a:gd name="T7" fmla="*/ 12 h 104"/>
                  <a:gd name="T8" fmla="*/ 100 w 114"/>
                  <a:gd name="T9" fmla="*/ 103 h 104"/>
                  <a:gd name="T10" fmla="*/ 106 w 114"/>
                  <a:gd name="T11" fmla="*/ 104 h 104"/>
                  <a:gd name="T12" fmla="*/ 100 w 114"/>
                  <a:gd name="T13" fmla="*/ 103 h 104"/>
                  <a:gd name="T14" fmla="*/ 103 w 114"/>
                  <a:gd name="T15" fmla="*/ 104 h 104"/>
                  <a:gd name="T16" fmla="*/ 106 w 114"/>
                  <a:gd name="T17" fmla="*/ 104 h 104"/>
                  <a:gd name="T18" fmla="*/ 109 w 114"/>
                  <a:gd name="T19" fmla="*/ 104 h 104"/>
                  <a:gd name="T20" fmla="*/ 112 w 114"/>
                  <a:gd name="T21" fmla="*/ 101 h 104"/>
                  <a:gd name="T22" fmla="*/ 113 w 114"/>
                  <a:gd name="T23" fmla="*/ 99 h 104"/>
                  <a:gd name="T24" fmla="*/ 114 w 114"/>
                  <a:gd name="T25" fmla="*/ 96 h 104"/>
                  <a:gd name="T26" fmla="*/ 113 w 114"/>
                  <a:gd name="T27" fmla="*/ 93 h 104"/>
                  <a:gd name="T28" fmla="*/ 112 w 114"/>
                  <a:gd name="T29" fmla="*/ 90 h 104"/>
                  <a:gd name="T30" fmla="*/ 105 w 114"/>
                  <a:gd name="T31" fmla="*/ 87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04"/>
                  <a:gd name="T50" fmla="*/ 114 w 114"/>
                  <a:gd name="T51" fmla="*/ 104 h 1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04">
                    <a:moveTo>
                      <a:pt x="105" y="87"/>
                    </a:moveTo>
                    <a:lnTo>
                      <a:pt x="112" y="90"/>
                    </a:lnTo>
                    <a:lnTo>
                      <a:pt x="11" y="0"/>
                    </a:lnTo>
                    <a:lnTo>
                      <a:pt x="0" y="12"/>
                    </a:lnTo>
                    <a:lnTo>
                      <a:pt x="100" y="103"/>
                    </a:lnTo>
                    <a:lnTo>
                      <a:pt x="106" y="104"/>
                    </a:lnTo>
                    <a:lnTo>
                      <a:pt x="100" y="103"/>
                    </a:lnTo>
                    <a:lnTo>
                      <a:pt x="103" y="104"/>
                    </a:lnTo>
                    <a:lnTo>
                      <a:pt x="106" y="104"/>
                    </a:lnTo>
                    <a:lnTo>
                      <a:pt x="109" y="104"/>
                    </a:lnTo>
                    <a:lnTo>
                      <a:pt x="112" y="101"/>
                    </a:lnTo>
                    <a:lnTo>
                      <a:pt x="113" y="99"/>
                    </a:lnTo>
                    <a:lnTo>
                      <a:pt x="114" y="96"/>
                    </a:lnTo>
                    <a:lnTo>
                      <a:pt x="113" y="93"/>
                    </a:lnTo>
                    <a:lnTo>
                      <a:pt x="112" y="90"/>
                    </a:lnTo>
                    <a:lnTo>
                      <a:pt x="105"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4" name="Freeform 66"/>
              <p:cNvSpPr>
                <a:spLocks/>
              </p:cNvSpPr>
              <p:nvPr>
                <p:custDataLst>
                  <p:tags r:id="rId239"/>
                </p:custDataLst>
              </p:nvPr>
            </p:nvSpPr>
            <p:spPr bwMode="auto">
              <a:xfrm>
                <a:off x="2002" y="2225"/>
                <a:ext cx="505" cy="60"/>
              </a:xfrm>
              <a:custGeom>
                <a:avLst/>
                <a:gdLst>
                  <a:gd name="T0" fmla="*/ 488 w 505"/>
                  <a:gd name="T1" fmla="*/ 10 h 60"/>
                  <a:gd name="T2" fmla="*/ 495 w 505"/>
                  <a:gd name="T3" fmla="*/ 0 h 60"/>
                  <a:gd name="T4" fmla="*/ 0 w 505"/>
                  <a:gd name="T5" fmla="*/ 43 h 60"/>
                  <a:gd name="T6" fmla="*/ 1 w 505"/>
                  <a:gd name="T7" fmla="*/ 60 h 60"/>
                  <a:gd name="T8" fmla="*/ 496 w 505"/>
                  <a:gd name="T9" fmla="*/ 17 h 60"/>
                  <a:gd name="T10" fmla="*/ 505 w 505"/>
                  <a:gd name="T11" fmla="*/ 9 h 60"/>
                  <a:gd name="T12" fmla="*/ 496 w 505"/>
                  <a:gd name="T13" fmla="*/ 17 h 60"/>
                  <a:gd name="T14" fmla="*/ 500 w 505"/>
                  <a:gd name="T15" fmla="*/ 16 h 60"/>
                  <a:gd name="T16" fmla="*/ 503 w 505"/>
                  <a:gd name="T17" fmla="*/ 14 h 60"/>
                  <a:gd name="T18" fmla="*/ 505 w 505"/>
                  <a:gd name="T19" fmla="*/ 11 h 60"/>
                  <a:gd name="T20" fmla="*/ 505 w 505"/>
                  <a:gd name="T21" fmla="*/ 9 h 60"/>
                  <a:gd name="T22" fmla="*/ 503 w 505"/>
                  <a:gd name="T23" fmla="*/ 4 h 60"/>
                  <a:gd name="T24" fmla="*/ 502 w 505"/>
                  <a:gd name="T25" fmla="*/ 3 h 60"/>
                  <a:gd name="T26" fmla="*/ 499 w 505"/>
                  <a:gd name="T27" fmla="*/ 0 h 60"/>
                  <a:gd name="T28" fmla="*/ 495 w 505"/>
                  <a:gd name="T29" fmla="*/ 0 h 60"/>
                  <a:gd name="T30" fmla="*/ 488 w 505"/>
                  <a:gd name="T31" fmla="*/ 1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5"/>
                  <a:gd name="T49" fmla="*/ 0 h 60"/>
                  <a:gd name="T50" fmla="*/ 505 w 505"/>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5" h="60">
                    <a:moveTo>
                      <a:pt x="488" y="10"/>
                    </a:moveTo>
                    <a:lnTo>
                      <a:pt x="495" y="0"/>
                    </a:lnTo>
                    <a:lnTo>
                      <a:pt x="0" y="43"/>
                    </a:lnTo>
                    <a:lnTo>
                      <a:pt x="1" y="60"/>
                    </a:lnTo>
                    <a:lnTo>
                      <a:pt x="496" y="17"/>
                    </a:lnTo>
                    <a:lnTo>
                      <a:pt x="505" y="9"/>
                    </a:lnTo>
                    <a:lnTo>
                      <a:pt x="496" y="17"/>
                    </a:lnTo>
                    <a:lnTo>
                      <a:pt x="500" y="16"/>
                    </a:lnTo>
                    <a:lnTo>
                      <a:pt x="503" y="14"/>
                    </a:lnTo>
                    <a:lnTo>
                      <a:pt x="505" y="11"/>
                    </a:lnTo>
                    <a:lnTo>
                      <a:pt x="505" y="9"/>
                    </a:lnTo>
                    <a:lnTo>
                      <a:pt x="503" y="4"/>
                    </a:lnTo>
                    <a:lnTo>
                      <a:pt x="502" y="3"/>
                    </a:lnTo>
                    <a:lnTo>
                      <a:pt x="499" y="0"/>
                    </a:lnTo>
                    <a:lnTo>
                      <a:pt x="495" y="0"/>
                    </a:lnTo>
                    <a:lnTo>
                      <a:pt x="48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 name="Freeform 67"/>
              <p:cNvSpPr>
                <a:spLocks/>
              </p:cNvSpPr>
              <p:nvPr>
                <p:custDataLst>
                  <p:tags r:id="rId240"/>
                </p:custDataLst>
              </p:nvPr>
            </p:nvSpPr>
            <p:spPr bwMode="auto">
              <a:xfrm>
                <a:off x="2417" y="1364"/>
                <a:ext cx="90" cy="871"/>
              </a:xfrm>
              <a:custGeom>
                <a:avLst/>
                <a:gdLst>
                  <a:gd name="T0" fmla="*/ 10 w 90"/>
                  <a:gd name="T1" fmla="*/ 18 h 871"/>
                  <a:gd name="T2" fmla="*/ 0 w 90"/>
                  <a:gd name="T3" fmla="*/ 10 h 871"/>
                  <a:gd name="T4" fmla="*/ 73 w 90"/>
                  <a:gd name="T5" fmla="*/ 871 h 871"/>
                  <a:gd name="T6" fmla="*/ 90 w 90"/>
                  <a:gd name="T7" fmla="*/ 870 h 871"/>
                  <a:gd name="T8" fmla="*/ 17 w 90"/>
                  <a:gd name="T9" fmla="*/ 8 h 871"/>
                  <a:gd name="T10" fmla="*/ 9 w 90"/>
                  <a:gd name="T11" fmla="*/ 0 h 871"/>
                  <a:gd name="T12" fmla="*/ 17 w 90"/>
                  <a:gd name="T13" fmla="*/ 8 h 871"/>
                  <a:gd name="T14" fmla="*/ 16 w 90"/>
                  <a:gd name="T15" fmla="*/ 4 h 871"/>
                  <a:gd name="T16" fmla="*/ 14 w 90"/>
                  <a:gd name="T17" fmla="*/ 3 h 871"/>
                  <a:gd name="T18" fmla="*/ 11 w 90"/>
                  <a:gd name="T19" fmla="*/ 1 h 871"/>
                  <a:gd name="T20" fmla="*/ 9 w 90"/>
                  <a:gd name="T21" fmla="*/ 0 h 871"/>
                  <a:gd name="T22" fmla="*/ 4 w 90"/>
                  <a:gd name="T23" fmla="*/ 1 h 871"/>
                  <a:gd name="T24" fmla="*/ 3 w 90"/>
                  <a:gd name="T25" fmla="*/ 3 h 871"/>
                  <a:gd name="T26" fmla="*/ 0 w 90"/>
                  <a:gd name="T27" fmla="*/ 5 h 871"/>
                  <a:gd name="T28" fmla="*/ 0 w 90"/>
                  <a:gd name="T29" fmla="*/ 10 h 871"/>
                  <a:gd name="T30" fmla="*/ 10 w 90"/>
                  <a:gd name="T31" fmla="*/ 18 h 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71"/>
                  <a:gd name="T50" fmla="*/ 90 w 90"/>
                  <a:gd name="T51" fmla="*/ 871 h 8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71">
                    <a:moveTo>
                      <a:pt x="10" y="18"/>
                    </a:moveTo>
                    <a:lnTo>
                      <a:pt x="0" y="10"/>
                    </a:lnTo>
                    <a:lnTo>
                      <a:pt x="73" y="871"/>
                    </a:lnTo>
                    <a:lnTo>
                      <a:pt x="90" y="870"/>
                    </a:lnTo>
                    <a:lnTo>
                      <a:pt x="17" y="8"/>
                    </a:lnTo>
                    <a:lnTo>
                      <a:pt x="9" y="0"/>
                    </a:lnTo>
                    <a:lnTo>
                      <a:pt x="17" y="8"/>
                    </a:lnTo>
                    <a:lnTo>
                      <a:pt x="16" y="4"/>
                    </a:lnTo>
                    <a:lnTo>
                      <a:pt x="14" y="3"/>
                    </a:lnTo>
                    <a:lnTo>
                      <a:pt x="11" y="1"/>
                    </a:lnTo>
                    <a:lnTo>
                      <a:pt x="9" y="0"/>
                    </a:lnTo>
                    <a:lnTo>
                      <a:pt x="4" y="1"/>
                    </a:lnTo>
                    <a:lnTo>
                      <a:pt x="3" y="3"/>
                    </a:lnTo>
                    <a:lnTo>
                      <a:pt x="0" y="5"/>
                    </a:lnTo>
                    <a:lnTo>
                      <a:pt x="0" y="10"/>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 name="Freeform 68"/>
              <p:cNvSpPr>
                <a:spLocks/>
              </p:cNvSpPr>
              <p:nvPr>
                <p:custDataLst>
                  <p:tags r:id="rId241"/>
                </p:custDataLst>
              </p:nvPr>
            </p:nvSpPr>
            <p:spPr bwMode="auto">
              <a:xfrm>
                <a:off x="2268" y="1364"/>
                <a:ext cx="159" cy="28"/>
              </a:xfrm>
              <a:custGeom>
                <a:avLst/>
                <a:gdLst>
                  <a:gd name="T0" fmla="*/ 13 w 159"/>
                  <a:gd name="T1" fmla="*/ 28 h 28"/>
                  <a:gd name="T2" fmla="*/ 10 w 159"/>
                  <a:gd name="T3" fmla="*/ 28 h 28"/>
                  <a:gd name="T4" fmla="*/ 159 w 159"/>
                  <a:gd name="T5" fmla="*/ 18 h 28"/>
                  <a:gd name="T6" fmla="*/ 158 w 159"/>
                  <a:gd name="T7" fmla="*/ 0 h 28"/>
                  <a:gd name="T8" fmla="*/ 8 w 159"/>
                  <a:gd name="T9" fmla="*/ 11 h 28"/>
                  <a:gd name="T10" fmla="*/ 6 w 159"/>
                  <a:gd name="T11" fmla="*/ 12 h 28"/>
                  <a:gd name="T12" fmla="*/ 8 w 159"/>
                  <a:gd name="T13" fmla="*/ 11 h 28"/>
                  <a:gd name="T14" fmla="*/ 4 w 159"/>
                  <a:gd name="T15" fmla="*/ 12 h 28"/>
                  <a:gd name="T16" fmla="*/ 1 w 159"/>
                  <a:gd name="T17" fmla="*/ 14 h 28"/>
                  <a:gd name="T18" fmla="*/ 0 w 159"/>
                  <a:gd name="T19" fmla="*/ 16 h 28"/>
                  <a:gd name="T20" fmla="*/ 0 w 159"/>
                  <a:gd name="T21" fmla="*/ 19 h 28"/>
                  <a:gd name="T22" fmla="*/ 1 w 159"/>
                  <a:gd name="T23" fmla="*/ 23 h 28"/>
                  <a:gd name="T24" fmla="*/ 3 w 159"/>
                  <a:gd name="T25" fmla="*/ 26 h 28"/>
                  <a:gd name="T26" fmla="*/ 6 w 159"/>
                  <a:gd name="T27" fmla="*/ 28 h 28"/>
                  <a:gd name="T28" fmla="*/ 10 w 159"/>
                  <a:gd name="T29" fmla="*/ 28 h 28"/>
                  <a:gd name="T30" fmla="*/ 13 w 159"/>
                  <a:gd name="T31" fmla="*/ 28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28"/>
                  <a:gd name="T50" fmla="*/ 159 w 15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28">
                    <a:moveTo>
                      <a:pt x="13" y="28"/>
                    </a:moveTo>
                    <a:lnTo>
                      <a:pt x="10" y="28"/>
                    </a:lnTo>
                    <a:lnTo>
                      <a:pt x="159" y="18"/>
                    </a:lnTo>
                    <a:lnTo>
                      <a:pt x="158" y="0"/>
                    </a:lnTo>
                    <a:lnTo>
                      <a:pt x="8" y="11"/>
                    </a:lnTo>
                    <a:lnTo>
                      <a:pt x="6" y="12"/>
                    </a:lnTo>
                    <a:lnTo>
                      <a:pt x="8" y="11"/>
                    </a:lnTo>
                    <a:lnTo>
                      <a:pt x="4" y="12"/>
                    </a:lnTo>
                    <a:lnTo>
                      <a:pt x="1" y="14"/>
                    </a:lnTo>
                    <a:lnTo>
                      <a:pt x="0" y="16"/>
                    </a:lnTo>
                    <a:lnTo>
                      <a:pt x="0" y="19"/>
                    </a:lnTo>
                    <a:lnTo>
                      <a:pt x="1" y="23"/>
                    </a:lnTo>
                    <a:lnTo>
                      <a:pt x="3" y="26"/>
                    </a:lnTo>
                    <a:lnTo>
                      <a:pt x="6" y="28"/>
                    </a:lnTo>
                    <a:lnTo>
                      <a:pt x="10" y="28"/>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7" name="Freeform 69"/>
              <p:cNvSpPr>
                <a:spLocks/>
              </p:cNvSpPr>
              <p:nvPr>
                <p:custDataLst>
                  <p:tags r:id="rId242"/>
                </p:custDataLst>
              </p:nvPr>
            </p:nvSpPr>
            <p:spPr bwMode="auto">
              <a:xfrm>
                <a:off x="2426" y="1357"/>
                <a:ext cx="96" cy="25"/>
              </a:xfrm>
              <a:custGeom>
                <a:avLst/>
                <a:gdLst>
                  <a:gd name="T0" fmla="*/ 96 w 96"/>
                  <a:gd name="T1" fmla="*/ 8 h 25"/>
                  <a:gd name="T2" fmla="*/ 88 w 96"/>
                  <a:gd name="T3" fmla="*/ 0 h 25"/>
                  <a:gd name="T4" fmla="*/ 0 w 96"/>
                  <a:gd name="T5" fmla="*/ 7 h 25"/>
                  <a:gd name="T6" fmla="*/ 1 w 96"/>
                  <a:gd name="T7" fmla="*/ 25 h 25"/>
                  <a:gd name="T8" fmla="*/ 89 w 96"/>
                  <a:gd name="T9" fmla="*/ 18 h 25"/>
                  <a:gd name="T10" fmla="*/ 79 w 96"/>
                  <a:gd name="T11" fmla="*/ 10 h 25"/>
                  <a:gd name="T12" fmla="*/ 89 w 96"/>
                  <a:gd name="T13" fmla="*/ 18 h 25"/>
                  <a:gd name="T14" fmla="*/ 92 w 96"/>
                  <a:gd name="T15" fmla="*/ 17 h 25"/>
                  <a:gd name="T16" fmla="*/ 94 w 96"/>
                  <a:gd name="T17" fmla="*/ 14 h 25"/>
                  <a:gd name="T18" fmla="*/ 96 w 96"/>
                  <a:gd name="T19" fmla="*/ 11 h 25"/>
                  <a:gd name="T20" fmla="*/ 96 w 96"/>
                  <a:gd name="T21" fmla="*/ 8 h 25"/>
                  <a:gd name="T22" fmla="*/ 96 w 96"/>
                  <a:gd name="T23" fmla="*/ 5 h 25"/>
                  <a:gd name="T24" fmla="*/ 93 w 96"/>
                  <a:gd name="T25" fmla="*/ 3 h 25"/>
                  <a:gd name="T26" fmla="*/ 90 w 96"/>
                  <a:gd name="T27" fmla="*/ 1 h 25"/>
                  <a:gd name="T28" fmla="*/ 88 w 96"/>
                  <a:gd name="T29" fmla="*/ 0 h 25"/>
                  <a:gd name="T30" fmla="*/ 96 w 96"/>
                  <a:gd name="T31" fmla="*/ 8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25"/>
                  <a:gd name="T50" fmla="*/ 96 w 9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25">
                    <a:moveTo>
                      <a:pt x="96" y="8"/>
                    </a:moveTo>
                    <a:lnTo>
                      <a:pt x="88" y="0"/>
                    </a:lnTo>
                    <a:lnTo>
                      <a:pt x="0" y="7"/>
                    </a:lnTo>
                    <a:lnTo>
                      <a:pt x="1" y="25"/>
                    </a:lnTo>
                    <a:lnTo>
                      <a:pt x="89" y="18"/>
                    </a:lnTo>
                    <a:lnTo>
                      <a:pt x="79" y="10"/>
                    </a:lnTo>
                    <a:lnTo>
                      <a:pt x="89" y="18"/>
                    </a:lnTo>
                    <a:lnTo>
                      <a:pt x="92" y="17"/>
                    </a:lnTo>
                    <a:lnTo>
                      <a:pt x="94" y="14"/>
                    </a:lnTo>
                    <a:lnTo>
                      <a:pt x="96" y="11"/>
                    </a:lnTo>
                    <a:lnTo>
                      <a:pt x="96" y="8"/>
                    </a:lnTo>
                    <a:lnTo>
                      <a:pt x="96" y="5"/>
                    </a:lnTo>
                    <a:lnTo>
                      <a:pt x="93" y="3"/>
                    </a:lnTo>
                    <a:lnTo>
                      <a:pt x="90" y="1"/>
                    </a:lnTo>
                    <a:lnTo>
                      <a:pt x="88" y="0"/>
                    </a:lnTo>
                    <a:lnTo>
                      <a:pt x="9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8" name="Freeform 70"/>
              <p:cNvSpPr>
                <a:spLocks/>
              </p:cNvSpPr>
              <p:nvPr>
                <p:custDataLst>
                  <p:tags r:id="rId243"/>
                </p:custDataLst>
              </p:nvPr>
            </p:nvSpPr>
            <p:spPr bwMode="auto">
              <a:xfrm>
                <a:off x="2505" y="1365"/>
                <a:ext cx="87" cy="796"/>
              </a:xfrm>
              <a:custGeom>
                <a:avLst/>
                <a:gdLst>
                  <a:gd name="T0" fmla="*/ 78 w 87"/>
                  <a:gd name="T1" fmla="*/ 796 h 796"/>
                  <a:gd name="T2" fmla="*/ 87 w 87"/>
                  <a:gd name="T3" fmla="*/ 786 h 796"/>
                  <a:gd name="T4" fmla="*/ 17 w 87"/>
                  <a:gd name="T5" fmla="*/ 0 h 796"/>
                  <a:gd name="T6" fmla="*/ 0 w 87"/>
                  <a:gd name="T7" fmla="*/ 2 h 796"/>
                  <a:gd name="T8" fmla="*/ 70 w 87"/>
                  <a:gd name="T9" fmla="*/ 788 h 796"/>
                  <a:gd name="T10" fmla="*/ 77 w 87"/>
                  <a:gd name="T11" fmla="*/ 779 h 796"/>
                  <a:gd name="T12" fmla="*/ 70 w 87"/>
                  <a:gd name="T13" fmla="*/ 788 h 796"/>
                  <a:gd name="T14" fmla="*/ 71 w 87"/>
                  <a:gd name="T15" fmla="*/ 792 h 796"/>
                  <a:gd name="T16" fmla="*/ 73 w 87"/>
                  <a:gd name="T17" fmla="*/ 795 h 796"/>
                  <a:gd name="T18" fmla="*/ 75 w 87"/>
                  <a:gd name="T19" fmla="*/ 796 h 796"/>
                  <a:gd name="T20" fmla="*/ 78 w 87"/>
                  <a:gd name="T21" fmla="*/ 796 h 796"/>
                  <a:gd name="T22" fmla="*/ 82 w 87"/>
                  <a:gd name="T23" fmla="*/ 795 h 796"/>
                  <a:gd name="T24" fmla="*/ 84 w 87"/>
                  <a:gd name="T25" fmla="*/ 793 h 796"/>
                  <a:gd name="T26" fmla="*/ 87 w 87"/>
                  <a:gd name="T27" fmla="*/ 791 h 796"/>
                  <a:gd name="T28" fmla="*/ 87 w 87"/>
                  <a:gd name="T29" fmla="*/ 786 h 796"/>
                  <a:gd name="T30" fmla="*/ 78 w 87"/>
                  <a:gd name="T31" fmla="*/ 796 h 7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796"/>
                  <a:gd name="T50" fmla="*/ 87 w 87"/>
                  <a:gd name="T51" fmla="*/ 796 h 7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796">
                    <a:moveTo>
                      <a:pt x="78" y="796"/>
                    </a:moveTo>
                    <a:lnTo>
                      <a:pt x="87" y="786"/>
                    </a:lnTo>
                    <a:lnTo>
                      <a:pt x="17" y="0"/>
                    </a:lnTo>
                    <a:lnTo>
                      <a:pt x="0" y="2"/>
                    </a:lnTo>
                    <a:lnTo>
                      <a:pt x="70" y="788"/>
                    </a:lnTo>
                    <a:lnTo>
                      <a:pt x="77" y="779"/>
                    </a:lnTo>
                    <a:lnTo>
                      <a:pt x="70" y="788"/>
                    </a:lnTo>
                    <a:lnTo>
                      <a:pt x="71" y="792"/>
                    </a:lnTo>
                    <a:lnTo>
                      <a:pt x="73" y="795"/>
                    </a:lnTo>
                    <a:lnTo>
                      <a:pt x="75" y="796"/>
                    </a:lnTo>
                    <a:lnTo>
                      <a:pt x="78" y="796"/>
                    </a:lnTo>
                    <a:lnTo>
                      <a:pt x="82" y="795"/>
                    </a:lnTo>
                    <a:lnTo>
                      <a:pt x="84" y="793"/>
                    </a:lnTo>
                    <a:lnTo>
                      <a:pt x="87" y="791"/>
                    </a:lnTo>
                    <a:lnTo>
                      <a:pt x="87" y="786"/>
                    </a:lnTo>
                    <a:lnTo>
                      <a:pt x="78"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9" name="Freeform 71"/>
              <p:cNvSpPr>
                <a:spLocks/>
              </p:cNvSpPr>
              <p:nvPr>
                <p:custDataLst>
                  <p:tags r:id="rId244"/>
                </p:custDataLst>
              </p:nvPr>
            </p:nvSpPr>
            <p:spPr bwMode="auto">
              <a:xfrm>
                <a:off x="2487" y="2144"/>
                <a:ext cx="96" cy="26"/>
              </a:xfrm>
              <a:custGeom>
                <a:avLst/>
                <a:gdLst>
                  <a:gd name="T0" fmla="*/ 0 w 96"/>
                  <a:gd name="T1" fmla="*/ 19 h 26"/>
                  <a:gd name="T2" fmla="*/ 8 w 96"/>
                  <a:gd name="T3" fmla="*/ 26 h 26"/>
                  <a:gd name="T4" fmla="*/ 96 w 96"/>
                  <a:gd name="T5" fmla="*/ 17 h 26"/>
                  <a:gd name="T6" fmla="*/ 95 w 96"/>
                  <a:gd name="T7" fmla="*/ 0 h 26"/>
                  <a:gd name="T8" fmla="*/ 7 w 96"/>
                  <a:gd name="T9" fmla="*/ 9 h 26"/>
                  <a:gd name="T10" fmla="*/ 17 w 96"/>
                  <a:gd name="T11" fmla="*/ 17 h 26"/>
                  <a:gd name="T12" fmla="*/ 7 w 96"/>
                  <a:gd name="T13" fmla="*/ 9 h 26"/>
                  <a:gd name="T14" fmla="*/ 3 w 96"/>
                  <a:gd name="T15" fmla="*/ 10 h 26"/>
                  <a:gd name="T16" fmla="*/ 1 w 96"/>
                  <a:gd name="T17" fmla="*/ 12 h 26"/>
                  <a:gd name="T18" fmla="*/ 0 w 96"/>
                  <a:gd name="T19" fmla="*/ 14 h 26"/>
                  <a:gd name="T20" fmla="*/ 0 w 96"/>
                  <a:gd name="T21" fmla="*/ 19 h 26"/>
                  <a:gd name="T22" fmla="*/ 0 w 96"/>
                  <a:gd name="T23" fmla="*/ 21 h 26"/>
                  <a:gd name="T24" fmla="*/ 1 w 96"/>
                  <a:gd name="T25" fmla="*/ 24 h 26"/>
                  <a:gd name="T26" fmla="*/ 6 w 96"/>
                  <a:gd name="T27" fmla="*/ 26 h 26"/>
                  <a:gd name="T28" fmla="*/ 8 w 96"/>
                  <a:gd name="T29" fmla="*/ 26 h 26"/>
                  <a:gd name="T30" fmla="*/ 0 w 96"/>
                  <a:gd name="T31" fmla="*/ 19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26"/>
                  <a:gd name="T50" fmla="*/ 96 w 9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26">
                    <a:moveTo>
                      <a:pt x="0" y="19"/>
                    </a:moveTo>
                    <a:lnTo>
                      <a:pt x="8" y="26"/>
                    </a:lnTo>
                    <a:lnTo>
                      <a:pt x="96" y="17"/>
                    </a:lnTo>
                    <a:lnTo>
                      <a:pt x="95" y="0"/>
                    </a:lnTo>
                    <a:lnTo>
                      <a:pt x="7" y="9"/>
                    </a:lnTo>
                    <a:lnTo>
                      <a:pt x="17" y="17"/>
                    </a:lnTo>
                    <a:lnTo>
                      <a:pt x="7" y="9"/>
                    </a:lnTo>
                    <a:lnTo>
                      <a:pt x="3" y="10"/>
                    </a:lnTo>
                    <a:lnTo>
                      <a:pt x="1" y="12"/>
                    </a:lnTo>
                    <a:lnTo>
                      <a:pt x="0" y="14"/>
                    </a:lnTo>
                    <a:lnTo>
                      <a:pt x="0" y="19"/>
                    </a:lnTo>
                    <a:lnTo>
                      <a:pt x="0" y="21"/>
                    </a:lnTo>
                    <a:lnTo>
                      <a:pt x="1" y="24"/>
                    </a:lnTo>
                    <a:lnTo>
                      <a:pt x="6" y="26"/>
                    </a:lnTo>
                    <a:lnTo>
                      <a:pt x="8" y="26"/>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0" name="Freeform 72"/>
              <p:cNvSpPr>
                <a:spLocks/>
              </p:cNvSpPr>
              <p:nvPr>
                <p:custDataLst>
                  <p:tags r:id="rId245"/>
                </p:custDataLst>
              </p:nvPr>
            </p:nvSpPr>
            <p:spPr bwMode="auto">
              <a:xfrm>
                <a:off x="2417" y="1364"/>
                <a:ext cx="87" cy="799"/>
              </a:xfrm>
              <a:custGeom>
                <a:avLst/>
                <a:gdLst>
                  <a:gd name="T0" fmla="*/ 9 w 87"/>
                  <a:gd name="T1" fmla="*/ 0 h 799"/>
                  <a:gd name="T2" fmla="*/ 0 w 87"/>
                  <a:gd name="T3" fmla="*/ 10 h 799"/>
                  <a:gd name="T4" fmla="*/ 70 w 87"/>
                  <a:gd name="T5" fmla="*/ 799 h 799"/>
                  <a:gd name="T6" fmla="*/ 87 w 87"/>
                  <a:gd name="T7" fmla="*/ 797 h 799"/>
                  <a:gd name="T8" fmla="*/ 17 w 87"/>
                  <a:gd name="T9" fmla="*/ 8 h 799"/>
                  <a:gd name="T10" fmla="*/ 10 w 87"/>
                  <a:gd name="T11" fmla="*/ 18 h 799"/>
                  <a:gd name="T12" fmla="*/ 17 w 87"/>
                  <a:gd name="T13" fmla="*/ 8 h 799"/>
                  <a:gd name="T14" fmla="*/ 16 w 87"/>
                  <a:gd name="T15" fmla="*/ 4 h 799"/>
                  <a:gd name="T16" fmla="*/ 14 w 87"/>
                  <a:gd name="T17" fmla="*/ 3 h 799"/>
                  <a:gd name="T18" fmla="*/ 11 w 87"/>
                  <a:gd name="T19" fmla="*/ 1 h 799"/>
                  <a:gd name="T20" fmla="*/ 9 w 87"/>
                  <a:gd name="T21" fmla="*/ 0 h 799"/>
                  <a:gd name="T22" fmla="*/ 4 w 87"/>
                  <a:gd name="T23" fmla="*/ 1 h 799"/>
                  <a:gd name="T24" fmla="*/ 3 w 87"/>
                  <a:gd name="T25" fmla="*/ 3 h 799"/>
                  <a:gd name="T26" fmla="*/ 0 w 87"/>
                  <a:gd name="T27" fmla="*/ 5 h 799"/>
                  <a:gd name="T28" fmla="*/ 0 w 87"/>
                  <a:gd name="T29" fmla="*/ 10 h 799"/>
                  <a:gd name="T30" fmla="*/ 9 w 87"/>
                  <a:gd name="T31" fmla="*/ 0 h 7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799"/>
                  <a:gd name="T50" fmla="*/ 87 w 87"/>
                  <a:gd name="T51" fmla="*/ 799 h 7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799">
                    <a:moveTo>
                      <a:pt x="9" y="0"/>
                    </a:moveTo>
                    <a:lnTo>
                      <a:pt x="0" y="10"/>
                    </a:lnTo>
                    <a:lnTo>
                      <a:pt x="70" y="799"/>
                    </a:lnTo>
                    <a:lnTo>
                      <a:pt x="87" y="797"/>
                    </a:lnTo>
                    <a:lnTo>
                      <a:pt x="17" y="8"/>
                    </a:lnTo>
                    <a:lnTo>
                      <a:pt x="10" y="18"/>
                    </a:lnTo>
                    <a:lnTo>
                      <a:pt x="17" y="8"/>
                    </a:lnTo>
                    <a:lnTo>
                      <a:pt x="16" y="4"/>
                    </a:lnTo>
                    <a:lnTo>
                      <a:pt x="14" y="3"/>
                    </a:lnTo>
                    <a:lnTo>
                      <a:pt x="11" y="1"/>
                    </a:lnTo>
                    <a:lnTo>
                      <a:pt x="9" y="0"/>
                    </a:lnTo>
                    <a:lnTo>
                      <a:pt x="4" y="1"/>
                    </a:lnTo>
                    <a:lnTo>
                      <a:pt x="3" y="3"/>
                    </a:lnTo>
                    <a:lnTo>
                      <a:pt x="0" y="5"/>
                    </a:lnTo>
                    <a:lnTo>
                      <a:pt x="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1" name="Freeform 73"/>
              <p:cNvSpPr>
                <a:spLocks/>
              </p:cNvSpPr>
              <p:nvPr>
                <p:custDataLst>
                  <p:tags r:id="rId246"/>
                </p:custDataLst>
              </p:nvPr>
            </p:nvSpPr>
            <p:spPr bwMode="auto">
              <a:xfrm>
                <a:off x="2508" y="1399"/>
                <a:ext cx="81" cy="747"/>
              </a:xfrm>
              <a:custGeom>
                <a:avLst/>
                <a:gdLst>
                  <a:gd name="T0" fmla="*/ 64 w 81"/>
                  <a:gd name="T1" fmla="*/ 737 h 747"/>
                  <a:gd name="T2" fmla="*/ 81 w 81"/>
                  <a:gd name="T3" fmla="*/ 737 h 747"/>
                  <a:gd name="T4" fmla="*/ 74 w 81"/>
                  <a:gd name="T5" fmla="*/ 645 h 747"/>
                  <a:gd name="T6" fmla="*/ 65 w 81"/>
                  <a:gd name="T7" fmla="*/ 553 h 747"/>
                  <a:gd name="T8" fmla="*/ 57 w 81"/>
                  <a:gd name="T9" fmla="*/ 461 h 747"/>
                  <a:gd name="T10" fmla="*/ 49 w 81"/>
                  <a:gd name="T11" fmla="*/ 368 h 747"/>
                  <a:gd name="T12" fmla="*/ 42 w 81"/>
                  <a:gd name="T13" fmla="*/ 276 h 747"/>
                  <a:gd name="T14" fmla="*/ 33 w 81"/>
                  <a:gd name="T15" fmla="*/ 184 h 747"/>
                  <a:gd name="T16" fmla="*/ 25 w 81"/>
                  <a:gd name="T17" fmla="*/ 92 h 747"/>
                  <a:gd name="T18" fmla="*/ 17 w 81"/>
                  <a:gd name="T19" fmla="*/ 0 h 747"/>
                  <a:gd name="T20" fmla="*/ 0 w 81"/>
                  <a:gd name="T21" fmla="*/ 1 h 747"/>
                  <a:gd name="T22" fmla="*/ 8 w 81"/>
                  <a:gd name="T23" fmla="*/ 93 h 747"/>
                  <a:gd name="T24" fmla="*/ 17 w 81"/>
                  <a:gd name="T25" fmla="*/ 185 h 747"/>
                  <a:gd name="T26" fmla="*/ 24 w 81"/>
                  <a:gd name="T27" fmla="*/ 277 h 747"/>
                  <a:gd name="T28" fmla="*/ 32 w 81"/>
                  <a:gd name="T29" fmla="*/ 369 h 747"/>
                  <a:gd name="T30" fmla="*/ 40 w 81"/>
                  <a:gd name="T31" fmla="*/ 462 h 747"/>
                  <a:gd name="T32" fmla="*/ 49 w 81"/>
                  <a:gd name="T33" fmla="*/ 554 h 747"/>
                  <a:gd name="T34" fmla="*/ 57 w 81"/>
                  <a:gd name="T35" fmla="*/ 646 h 747"/>
                  <a:gd name="T36" fmla="*/ 64 w 81"/>
                  <a:gd name="T37" fmla="*/ 738 h 747"/>
                  <a:gd name="T38" fmla="*/ 81 w 81"/>
                  <a:gd name="T39" fmla="*/ 738 h 747"/>
                  <a:gd name="T40" fmla="*/ 64 w 81"/>
                  <a:gd name="T41" fmla="*/ 738 h 747"/>
                  <a:gd name="T42" fmla="*/ 65 w 81"/>
                  <a:gd name="T43" fmla="*/ 743 h 747"/>
                  <a:gd name="T44" fmla="*/ 68 w 81"/>
                  <a:gd name="T45" fmla="*/ 744 h 747"/>
                  <a:gd name="T46" fmla="*/ 71 w 81"/>
                  <a:gd name="T47" fmla="*/ 745 h 747"/>
                  <a:gd name="T48" fmla="*/ 74 w 81"/>
                  <a:gd name="T49" fmla="*/ 747 h 747"/>
                  <a:gd name="T50" fmla="*/ 77 w 81"/>
                  <a:gd name="T51" fmla="*/ 745 h 747"/>
                  <a:gd name="T52" fmla="*/ 79 w 81"/>
                  <a:gd name="T53" fmla="*/ 744 h 747"/>
                  <a:gd name="T54" fmla="*/ 81 w 81"/>
                  <a:gd name="T55" fmla="*/ 741 h 747"/>
                  <a:gd name="T56" fmla="*/ 81 w 81"/>
                  <a:gd name="T57" fmla="*/ 737 h 747"/>
                  <a:gd name="T58" fmla="*/ 64 w 81"/>
                  <a:gd name="T59" fmla="*/ 737 h 7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747"/>
                  <a:gd name="T92" fmla="*/ 81 w 81"/>
                  <a:gd name="T93" fmla="*/ 747 h 7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747">
                    <a:moveTo>
                      <a:pt x="64" y="737"/>
                    </a:moveTo>
                    <a:lnTo>
                      <a:pt x="81" y="737"/>
                    </a:lnTo>
                    <a:lnTo>
                      <a:pt x="74" y="645"/>
                    </a:lnTo>
                    <a:lnTo>
                      <a:pt x="65" y="553"/>
                    </a:lnTo>
                    <a:lnTo>
                      <a:pt x="57" y="461"/>
                    </a:lnTo>
                    <a:lnTo>
                      <a:pt x="49" y="368"/>
                    </a:lnTo>
                    <a:lnTo>
                      <a:pt x="42" y="276"/>
                    </a:lnTo>
                    <a:lnTo>
                      <a:pt x="33" y="184"/>
                    </a:lnTo>
                    <a:lnTo>
                      <a:pt x="25" y="92"/>
                    </a:lnTo>
                    <a:lnTo>
                      <a:pt x="17" y="0"/>
                    </a:lnTo>
                    <a:lnTo>
                      <a:pt x="0" y="1"/>
                    </a:lnTo>
                    <a:lnTo>
                      <a:pt x="8" y="93"/>
                    </a:lnTo>
                    <a:lnTo>
                      <a:pt x="17" y="185"/>
                    </a:lnTo>
                    <a:lnTo>
                      <a:pt x="24" y="277"/>
                    </a:lnTo>
                    <a:lnTo>
                      <a:pt x="32" y="369"/>
                    </a:lnTo>
                    <a:lnTo>
                      <a:pt x="40" y="462"/>
                    </a:lnTo>
                    <a:lnTo>
                      <a:pt x="49" y="554"/>
                    </a:lnTo>
                    <a:lnTo>
                      <a:pt x="57" y="646"/>
                    </a:lnTo>
                    <a:lnTo>
                      <a:pt x="64" y="738"/>
                    </a:lnTo>
                    <a:lnTo>
                      <a:pt x="81" y="738"/>
                    </a:lnTo>
                    <a:lnTo>
                      <a:pt x="64" y="738"/>
                    </a:lnTo>
                    <a:lnTo>
                      <a:pt x="65" y="743"/>
                    </a:lnTo>
                    <a:lnTo>
                      <a:pt x="68" y="744"/>
                    </a:lnTo>
                    <a:lnTo>
                      <a:pt x="71" y="745"/>
                    </a:lnTo>
                    <a:lnTo>
                      <a:pt x="74" y="747"/>
                    </a:lnTo>
                    <a:lnTo>
                      <a:pt x="77" y="745"/>
                    </a:lnTo>
                    <a:lnTo>
                      <a:pt x="79" y="744"/>
                    </a:lnTo>
                    <a:lnTo>
                      <a:pt x="81" y="741"/>
                    </a:lnTo>
                    <a:lnTo>
                      <a:pt x="81" y="737"/>
                    </a:lnTo>
                    <a:lnTo>
                      <a:pt x="64"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2" name="Freeform 74"/>
              <p:cNvSpPr>
                <a:spLocks/>
              </p:cNvSpPr>
              <p:nvPr>
                <p:custDataLst>
                  <p:tags r:id="rId247"/>
                </p:custDataLst>
              </p:nvPr>
            </p:nvSpPr>
            <p:spPr bwMode="auto">
              <a:xfrm>
                <a:off x="2572" y="1767"/>
                <a:ext cx="36" cy="370"/>
              </a:xfrm>
              <a:custGeom>
                <a:avLst/>
                <a:gdLst>
                  <a:gd name="T0" fmla="*/ 13 w 36"/>
                  <a:gd name="T1" fmla="*/ 1 h 370"/>
                  <a:gd name="T2" fmla="*/ 13 w 36"/>
                  <a:gd name="T3" fmla="*/ 1 h 370"/>
                  <a:gd name="T4" fmla="*/ 15 w 36"/>
                  <a:gd name="T5" fmla="*/ 36 h 370"/>
                  <a:gd name="T6" fmla="*/ 18 w 36"/>
                  <a:gd name="T7" fmla="*/ 68 h 370"/>
                  <a:gd name="T8" fmla="*/ 20 w 36"/>
                  <a:gd name="T9" fmla="*/ 97 h 370"/>
                  <a:gd name="T10" fmla="*/ 20 w 36"/>
                  <a:gd name="T11" fmla="*/ 124 h 370"/>
                  <a:gd name="T12" fmla="*/ 18 w 36"/>
                  <a:gd name="T13" fmla="*/ 171 h 370"/>
                  <a:gd name="T14" fmla="*/ 15 w 36"/>
                  <a:gd name="T15" fmla="*/ 213 h 370"/>
                  <a:gd name="T16" fmla="*/ 11 w 36"/>
                  <a:gd name="T17" fmla="*/ 252 h 370"/>
                  <a:gd name="T18" fmla="*/ 7 w 36"/>
                  <a:gd name="T19" fmla="*/ 288 h 370"/>
                  <a:gd name="T20" fmla="*/ 3 w 36"/>
                  <a:gd name="T21" fmla="*/ 327 h 370"/>
                  <a:gd name="T22" fmla="*/ 0 w 36"/>
                  <a:gd name="T23" fmla="*/ 369 h 370"/>
                  <a:gd name="T24" fmla="*/ 17 w 36"/>
                  <a:gd name="T25" fmla="*/ 370 h 370"/>
                  <a:gd name="T26" fmla="*/ 20 w 36"/>
                  <a:gd name="T27" fmla="*/ 329 h 370"/>
                  <a:gd name="T28" fmla="*/ 24 w 36"/>
                  <a:gd name="T29" fmla="*/ 291 h 370"/>
                  <a:gd name="T30" fmla="*/ 28 w 36"/>
                  <a:gd name="T31" fmla="*/ 253 h 370"/>
                  <a:gd name="T32" fmla="*/ 32 w 36"/>
                  <a:gd name="T33" fmla="*/ 214 h 370"/>
                  <a:gd name="T34" fmla="*/ 35 w 36"/>
                  <a:gd name="T35" fmla="*/ 172 h 370"/>
                  <a:gd name="T36" fmla="*/ 36 w 36"/>
                  <a:gd name="T37" fmla="*/ 124 h 370"/>
                  <a:gd name="T38" fmla="*/ 36 w 36"/>
                  <a:gd name="T39" fmla="*/ 96 h 370"/>
                  <a:gd name="T40" fmla="*/ 35 w 36"/>
                  <a:gd name="T41" fmla="*/ 67 h 370"/>
                  <a:gd name="T42" fmla="*/ 32 w 36"/>
                  <a:gd name="T43" fmla="*/ 34 h 370"/>
                  <a:gd name="T44" fmla="*/ 29 w 36"/>
                  <a:gd name="T45" fmla="*/ 0 h 370"/>
                  <a:gd name="T46" fmla="*/ 29 w 36"/>
                  <a:gd name="T47" fmla="*/ 0 h 370"/>
                  <a:gd name="T48" fmla="*/ 13 w 36"/>
                  <a:gd name="T49" fmla="*/ 1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70"/>
                  <a:gd name="T77" fmla="*/ 36 w 36"/>
                  <a:gd name="T78" fmla="*/ 370 h 3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70">
                    <a:moveTo>
                      <a:pt x="13" y="1"/>
                    </a:moveTo>
                    <a:lnTo>
                      <a:pt x="13" y="1"/>
                    </a:lnTo>
                    <a:lnTo>
                      <a:pt x="15" y="36"/>
                    </a:lnTo>
                    <a:lnTo>
                      <a:pt x="18" y="68"/>
                    </a:lnTo>
                    <a:lnTo>
                      <a:pt x="20" y="97"/>
                    </a:lnTo>
                    <a:lnTo>
                      <a:pt x="20" y="124"/>
                    </a:lnTo>
                    <a:lnTo>
                      <a:pt x="18" y="171"/>
                    </a:lnTo>
                    <a:lnTo>
                      <a:pt x="15" y="213"/>
                    </a:lnTo>
                    <a:lnTo>
                      <a:pt x="11" y="252"/>
                    </a:lnTo>
                    <a:lnTo>
                      <a:pt x="7" y="288"/>
                    </a:lnTo>
                    <a:lnTo>
                      <a:pt x="3" y="327"/>
                    </a:lnTo>
                    <a:lnTo>
                      <a:pt x="0" y="369"/>
                    </a:lnTo>
                    <a:lnTo>
                      <a:pt x="17" y="370"/>
                    </a:lnTo>
                    <a:lnTo>
                      <a:pt x="20" y="329"/>
                    </a:lnTo>
                    <a:lnTo>
                      <a:pt x="24" y="291"/>
                    </a:lnTo>
                    <a:lnTo>
                      <a:pt x="28" y="253"/>
                    </a:lnTo>
                    <a:lnTo>
                      <a:pt x="32" y="214"/>
                    </a:lnTo>
                    <a:lnTo>
                      <a:pt x="35" y="172"/>
                    </a:lnTo>
                    <a:lnTo>
                      <a:pt x="36" y="124"/>
                    </a:lnTo>
                    <a:lnTo>
                      <a:pt x="36" y="96"/>
                    </a:lnTo>
                    <a:lnTo>
                      <a:pt x="35" y="67"/>
                    </a:lnTo>
                    <a:lnTo>
                      <a:pt x="32" y="34"/>
                    </a:lnTo>
                    <a:lnTo>
                      <a:pt x="29" y="0"/>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3" name="Freeform 75"/>
              <p:cNvSpPr>
                <a:spLocks/>
              </p:cNvSpPr>
              <p:nvPr>
                <p:custDataLst>
                  <p:tags r:id="rId248"/>
                </p:custDataLst>
              </p:nvPr>
            </p:nvSpPr>
            <p:spPr bwMode="auto">
              <a:xfrm>
                <a:off x="2508" y="1392"/>
                <a:ext cx="93" cy="376"/>
              </a:xfrm>
              <a:custGeom>
                <a:avLst/>
                <a:gdLst>
                  <a:gd name="T0" fmla="*/ 17 w 93"/>
                  <a:gd name="T1" fmla="*/ 7 h 376"/>
                  <a:gd name="T2" fmla="*/ 0 w 93"/>
                  <a:gd name="T3" fmla="*/ 9 h 376"/>
                  <a:gd name="T4" fmla="*/ 10 w 93"/>
                  <a:gd name="T5" fmla="*/ 54 h 376"/>
                  <a:gd name="T6" fmla="*/ 19 w 93"/>
                  <a:gd name="T7" fmla="*/ 93 h 376"/>
                  <a:gd name="T8" fmla="*/ 31 w 93"/>
                  <a:gd name="T9" fmla="*/ 131 h 376"/>
                  <a:gd name="T10" fmla="*/ 40 w 93"/>
                  <a:gd name="T11" fmla="*/ 167 h 376"/>
                  <a:gd name="T12" fmla="*/ 50 w 93"/>
                  <a:gd name="T13" fmla="*/ 207 h 376"/>
                  <a:gd name="T14" fmla="*/ 60 w 93"/>
                  <a:gd name="T15" fmla="*/ 255 h 376"/>
                  <a:gd name="T16" fmla="*/ 68 w 93"/>
                  <a:gd name="T17" fmla="*/ 309 h 376"/>
                  <a:gd name="T18" fmla="*/ 77 w 93"/>
                  <a:gd name="T19" fmla="*/ 376 h 376"/>
                  <a:gd name="T20" fmla="*/ 93 w 93"/>
                  <a:gd name="T21" fmla="*/ 375 h 376"/>
                  <a:gd name="T22" fmla="*/ 86 w 93"/>
                  <a:gd name="T23" fmla="*/ 306 h 376"/>
                  <a:gd name="T24" fmla="*/ 77 w 93"/>
                  <a:gd name="T25" fmla="*/ 251 h 376"/>
                  <a:gd name="T26" fmla="*/ 67 w 93"/>
                  <a:gd name="T27" fmla="*/ 205 h 376"/>
                  <a:gd name="T28" fmla="*/ 57 w 93"/>
                  <a:gd name="T29" fmla="*/ 163 h 376"/>
                  <a:gd name="T30" fmla="*/ 47 w 93"/>
                  <a:gd name="T31" fmla="*/ 125 h 376"/>
                  <a:gd name="T32" fmla="*/ 36 w 93"/>
                  <a:gd name="T33" fmla="*/ 89 h 376"/>
                  <a:gd name="T34" fmla="*/ 26 w 93"/>
                  <a:gd name="T35" fmla="*/ 50 h 376"/>
                  <a:gd name="T36" fmla="*/ 17 w 93"/>
                  <a:gd name="T37" fmla="*/ 5 h 376"/>
                  <a:gd name="T38" fmla="*/ 0 w 93"/>
                  <a:gd name="T39" fmla="*/ 8 h 376"/>
                  <a:gd name="T40" fmla="*/ 17 w 93"/>
                  <a:gd name="T41" fmla="*/ 5 h 376"/>
                  <a:gd name="T42" fmla="*/ 15 w 93"/>
                  <a:gd name="T43" fmla="*/ 2 h 376"/>
                  <a:gd name="T44" fmla="*/ 14 w 93"/>
                  <a:gd name="T45" fmla="*/ 0 h 376"/>
                  <a:gd name="T46" fmla="*/ 10 w 93"/>
                  <a:gd name="T47" fmla="*/ 0 h 376"/>
                  <a:gd name="T48" fmla="*/ 7 w 93"/>
                  <a:gd name="T49" fmla="*/ 0 h 376"/>
                  <a:gd name="T50" fmla="*/ 4 w 93"/>
                  <a:gd name="T51" fmla="*/ 0 h 376"/>
                  <a:gd name="T52" fmla="*/ 1 w 93"/>
                  <a:gd name="T53" fmla="*/ 2 h 376"/>
                  <a:gd name="T54" fmla="*/ 0 w 93"/>
                  <a:gd name="T55" fmla="*/ 5 h 376"/>
                  <a:gd name="T56" fmla="*/ 0 w 93"/>
                  <a:gd name="T57" fmla="*/ 9 h 376"/>
                  <a:gd name="T58" fmla="*/ 17 w 93"/>
                  <a:gd name="T59" fmla="*/ 7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
                  <a:gd name="T91" fmla="*/ 0 h 376"/>
                  <a:gd name="T92" fmla="*/ 93 w 93"/>
                  <a:gd name="T93" fmla="*/ 376 h 3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 h="376">
                    <a:moveTo>
                      <a:pt x="17" y="7"/>
                    </a:moveTo>
                    <a:lnTo>
                      <a:pt x="0" y="9"/>
                    </a:lnTo>
                    <a:lnTo>
                      <a:pt x="10" y="54"/>
                    </a:lnTo>
                    <a:lnTo>
                      <a:pt x="19" y="93"/>
                    </a:lnTo>
                    <a:lnTo>
                      <a:pt x="31" y="131"/>
                    </a:lnTo>
                    <a:lnTo>
                      <a:pt x="40" y="167"/>
                    </a:lnTo>
                    <a:lnTo>
                      <a:pt x="50" y="207"/>
                    </a:lnTo>
                    <a:lnTo>
                      <a:pt x="60" y="255"/>
                    </a:lnTo>
                    <a:lnTo>
                      <a:pt x="68" y="309"/>
                    </a:lnTo>
                    <a:lnTo>
                      <a:pt x="77" y="376"/>
                    </a:lnTo>
                    <a:lnTo>
                      <a:pt x="93" y="375"/>
                    </a:lnTo>
                    <a:lnTo>
                      <a:pt x="86" y="306"/>
                    </a:lnTo>
                    <a:lnTo>
                      <a:pt x="77" y="251"/>
                    </a:lnTo>
                    <a:lnTo>
                      <a:pt x="67" y="205"/>
                    </a:lnTo>
                    <a:lnTo>
                      <a:pt x="57" y="163"/>
                    </a:lnTo>
                    <a:lnTo>
                      <a:pt x="47" y="125"/>
                    </a:lnTo>
                    <a:lnTo>
                      <a:pt x="36" y="89"/>
                    </a:lnTo>
                    <a:lnTo>
                      <a:pt x="26" y="50"/>
                    </a:lnTo>
                    <a:lnTo>
                      <a:pt x="17" y="5"/>
                    </a:lnTo>
                    <a:lnTo>
                      <a:pt x="0" y="8"/>
                    </a:lnTo>
                    <a:lnTo>
                      <a:pt x="17" y="5"/>
                    </a:lnTo>
                    <a:lnTo>
                      <a:pt x="15" y="2"/>
                    </a:lnTo>
                    <a:lnTo>
                      <a:pt x="14" y="0"/>
                    </a:lnTo>
                    <a:lnTo>
                      <a:pt x="10" y="0"/>
                    </a:lnTo>
                    <a:lnTo>
                      <a:pt x="7" y="0"/>
                    </a:lnTo>
                    <a:lnTo>
                      <a:pt x="4" y="0"/>
                    </a:lnTo>
                    <a:lnTo>
                      <a:pt x="1" y="2"/>
                    </a:lnTo>
                    <a:lnTo>
                      <a:pt x="0" y="5"/>
                    </a:lnTo>
                    <a:lnTo>
                      <a:pt x="0" y="9"/>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4" name="Freeform 76"/>
              <p:cNvSpPr>
                <a:spLocks/>
              </p:cNvSpPr>
              <p:nvPr>
                <p:custDataLst>
                  <p:tags r:id="rId249"/>
                </p:custDataLst>
              </p:nvPr>
            </p:nvSpPr>
            <p:spPr bwMode="auto">
              <a:xfrm>
                <a:off x="2410" y="1617"/>
                <a:ext cx="228" cy="682"/>
              </a:xfrm>
              <a:custGeom>
                <a:avLst/>
                <a:gdLst>
                  <a:gd name="T0" fmla="*/ 0 w 228"/>
                  <a:gd name="T1" fmla="*/ 31 h 682"/>
                  <a:gd name="T2" fmla="*/ 91 w 228"/>
                  <a:gd name="T3" fmla="*/ 0 h 682"/>
                  <a:gd name="T4" fmla="*/ 56 w 228"/>
                  <a:gd name="T5" fmla="*/ 14 h 682"/>
                  <a:gd name="T6" fmla="*/ 189 w 228"/>
                  <a:gd name="T7" fmla="*/ 675 h 682"/>
                  <a:gd name="T8" fmla="*/ 228 w 228"/>
                  <a:gd name="T9" fmla="*/ 672 h 682"/>
                  <a:gd name="T10" fmla="*/ 136 w 228"/>
                  <a:gd name="T11" fmla="*/ 682 h 682"/>
                  <a:gd name="T12" fmla="*/ 0 w 228"/>
                  <a:gd name="T13" fmla="*/ 31 h 682"/>
                  <a:gd name="T14" fmla="*/ 0 60000 65536"/>
                  <a:gd name="T15" fmla="*/ 0 60000 65536"/>
                  <a:gd name="T16" fmla="*/ 0 60000 65536"/>
                  <a:gd name="T17" fmla="*/ 0 60000 65536"/>
                  <a:gd name="T18" fmla="*/ 0 60000 65536"/>
                  <a:gd name="T19" fmla="*/ 0 60000 65536"/>
                  <a:gd name="T20" fmla="*/ 0 60000 65536"/>
                  <a:gd name="T21" fmla="*/ 0 w 228"/>
                  <a:gd name="T22" fmla="*/ 0 h 682"/>
                  <a:gd name="T23" fmla="*/ 228 w 228"/>
                  <a:gd name="T24" fmla="*/ 682 h 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682">
                    <a:moveTo>
                      <a:pt x="0" y="31"/>
                    </a:moveTo>
                    <a:lnTo>
                      <a:pt x="91" y="0"/>
                    </a:lnTo>
                    <a:lnTo>
                      <a:pt x="56" y="14"/>
                    </a:lnTo>
                    <a:lnTo>
                      <a:pt x="189" y="675"/>
                    </a:lnTo>
                    <a:lnTo>
                      <a:pt x="228" y="672"/>
                    </a:lnTo>
                    <a:lnTo>
                      <a:pt x="136" y="682"/>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5" name="Freeform 77"/>
              <p:cNvSpPr>
                <a:spLocks/>
              </p:cNvSpPr>
              <p:nvPr>
                <p:custDataLst>
                  <p:tags r:id="rId250"/>
                </p:custDataLst>
              </p:nvPr>
            </p:nvSpPr>
            <p:spPr bwMode="auto">
              <a:xfrm>
                <a:off x="2408" y="1608"/>
                <a:ext cx="101" cy="48"/>
              </a:xfrm>
              <a:custGeom>
                <a:avLst/>
                <a:gdLst>
                  <a:gd name="T0" fmla="*/ 97 w 101"/>
                  <a:gd name="T1" fmla="*/ 18 h 48"/>
                  <a:gd name="T2" fmla="*/ 90 w 101"/>
                  <a:gd name="T3" fmla="*/ 1 h 48"/>
                  <a:gd name="T4" fmla="*/ 0 w 101"/>
                  <a:gd name="T5" fmla="*/ 32 h 48"/>
                  <a:gd name="T6" fmla="*/ 5 w 101"/>
                  <a:gd name="T7" fmla="*/ 48 h 48"/>
                  <a:gd name="T8" fmla="*/ 96 w 101"/>
                  <a:gd name="T9" fmla="*/ 18 h 48"/>
                  <a:gd name="T10" fmla="*/ 90 w 101"/>
                  <a:gd name="T11" fmla="*/ 1 h 48"/>
                  <a:gd name="T12" fmla="*/ 96 w 101"/>
                  <a:gd name="T13" fmla="*/ 18 h 48"/>
                  <a:gd name="T14" fmla="*/ 100 w 101"/>
                  <a:gd name="T15" fmla="*/ 15 h 48"/>
                  <a:gd name="T16" fmla="*/ 101 w 101"/>
                  <a:gd name="T17" fmla="*/ 12 h 48"/>
                  <a:gd name="T18" fmla="*/ 101 w 101"/>
                  <a:gd name="T19" fmla="*/ 9 h 48"/>
                  <a:gd name="T20" fmla="*/ 101 w 101"/>
                  <a:gd name="T21" fmla="*/ 7 h 48"/>
                  <a:gd name="T22" fmla="*/ 100 w 101"/>
                  <a:gd name="T23" fmla="*/ 4 h 48"/>
                  <a:gd name="T24" fmla="*/ 97 w 101"/>
                  <a:gd name="T25" fmla="*/ 1 h 48"/>
                  <a:gd name="T26" fmla="*/ 94 w 101"/>
                  <a:gd name="T27" fmla="*/ 0 h 48"/>
                  <a:gd name="T28" fmla="*/ 90 w 101"/>
                  <a:gd name="T29" fmla="*/ 1 h 48"/>
                  <a:gd name="T30" fmla="*/ 97 w 101"/>
                  <a:gd name="T31" fmla="*/ 1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48"/>
                  <a:gd name="T50" fmla="*/ 101 w 101"/>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48">
                    <a:moveTo>
                      <a:pt x="97" y="18"/>
                    </a:moveTo>
                    <a:lnTo>
                      <a:pt x="90" y="1"/>
                    </a:lnTo>
                    <a:lnTo>
                      <a:pt x="0" y="32"/>
                    </a:lnTo>
                    <a:lnTo>
                      <a:pt x="5" y="48"/>
                    </a:lnTo>
                    <a:lnTo>
                      <a:pt x="96" y="18"/>
                    </a:lnTo>
                    <a:lnTo>
                      <a:pt x="90" y="1"/>
                    </a:lnTo>
                    <a:lnTo>
                      <a:pt x="96" y="18"/>
                    </a:lnTo>
                    <a:lnTo>
                      <a:pt x="100" y="15"/>
                    </a:lnTo>
                    <a:lnTo>
                      <a:pt x="101" y="12"/>
                    </a:lnTo>
                    <a:lnTo>
                      <a:pt x="101" y="9"/>
                    </a:lnTo>
                    <a:lnTo>
                      <a:pt x="101" y="7"/>
                    </a:lnTo>
                    <a:lnTo>
                      <a:pt x="100" y="4"/>
                    </a:lnTo>
                    <a:lnTo>
                      <a:pt x="97" y="1"/>
                    </a:lnTo>
                    <a:lnTo>
                      <a:pt x="94" y="0"/>
                    </a:lnTo>
                    <a:lnTo>
                      <a:pt x="90" y="1"/>
                    </a:lnTo>
                    <a:lnTo>
                      <a:pt x="9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 name="Freeform 78"/>
              <p:cNvSpPr>
                <a:spLocks/>
              </p:cNvSpPr>
              <p:nvPr>
                <p:custDataLst>
                  <p:tags r:id="rId251"/>
                </p:custDataLst>
              </p:nvPr>
            </p:nvSpPr>
            <p:spPr bwMode="auto">
              <a:xfrm>
                <a:off x="2458" y="1609"/>
                <a:ext cx="47" cy="31"/>
              </a:xfrm>
              <a:custGeom>
                <a:avLst/>
                <a:gdLst>
                  <a:gd name="T0" fmla="*/ 16 w 47"/>
                  <a:gd name="T1" fmla="*/ 21 h 31"/>
                  <a:gd name="T2" fmla="*/ 11 w 47"/>
                  <a:gd name="T3" fmla="*/ 31 h 31"/>
                  <a:gd name="T4" fmla="*/ 47 w 47"/>
                  <a:gd name="T5" fmla="*/ 17 h 31"/>
                  <a:gd name="T6" fmla="*/ 40 w 47"/>
                  <a:gd name="T7" fmla="*/ 0 h 31"/>
                  <a:gd name="T8" fmla="*/ 5 w 47"/>
                  <a:gd name="T9" fmla="*/ 14 h 31"/>
                  <a:gd name="T10" fmla="*/ 0 w 47"/>
                  <a:gd name="T11" fmla="*/ 24 h 31"/>
                  <a:gd name="T12" fmla="*/ 5 w 47"/>
                  <a:gd name="T13" fmla="*/ 14 h 31"/>
                  <a:gd name="T14" fmla="*/ 1 w 47"/>
                  <a:gd name="T15" fmla="*/ 17 h 31"/>
                  <a:gd name="T16" fmla="*/ 0 w 47"/>
                  <a:gd name="T17" fmla="*/ 20 h 31"/>
                  <a:gd name="T18" fmla="*/ 0 w 47"/>
                  <a:gd name="T19" fmla="*/ 22 h 31"/>
                  <a:gd name="T20" fmla="*/ 0 w 47"/>
                  <a:gd name="T21" fmla="*/ 25 h 31"/>
                  <a:gd name="T22" fmla="*/ 1 w 47"/>
                  <a:gd name="T23" fmla="*/ 28 h 31"/>
                  <a:gd name="T24" fmla="*/ 4 w 47"/>
                  <a:gd name="T25" fmla="*/ 31 h 31"/>
                  <a:gd name="T26" fmla="*/ 7 w 47"/>
                  <a:gd name="T27" fmla="*/ 31 h 31"/>
                  <a:gd name="T28" fmla="*/ 11 w 47"/>
                  <a:gd name="T29" fmla="*/ 31 h 31"/>
                  <a:gd name="T30" fmla="*/ 16 w 47"/>
                  <a:gd name="T31" fmla="*/ 2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31"/>
                  <a:gd name="T50" fmla="*/ 47 w 4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31">
                    <a:moveTo>
                      <a:pt x="16" y="21"/>
                    </a:moveTo>
                    <a:lnTo>
                      <a:pt x="11" y="31"/>
                    </a:lnTo>
                    <a:lnTo>
                      <a:pt x="47" y="17"/>
                    </a:lnTo>
                    <a:lnTo>
                      <a:pt x="40" y="0"/>
                    </a:lnTo>
                    <a:lnTo>
                      <a:pt x="5" y="14"/>
                    </a:lnTo>
                    <a:lnTo>
                      <a:pt x="0" y="24"/>
                    </a:lnTo>
                    <a:lnTo>
                      <a:pt x="5" y="14"/>
                    </a:lnTo>
                    <a:lnTo>
                      <a:pt x="1" y="17"/>
                    </a:lnTo>
                    <a:lnTo>
                      <a:pt x="0" y="20"/>
                    </a:lnTo>
                    <a:lnTo>
                      <a:pt x="0" y="22"/>
                    </a:lnTo>
                    <a:lnTo>
                      <a:pt x="0" y="25"/>
                    </a:lnTo>
                    <a:lnTo>
                      <a:pt x="1" y="28"/>
                    </a:lnTo>
                    <a:lnTo>
                      <a:pt x="4" y="31"/>
                    </a:lnTo>
                    <a:lnTo>
                      <a:pt x="7" y="31"/>
                    </a:lnTo>
                    <a:lnTo>
                      <a:pt x="11" y="31"/>
                    </a:lnTo>
                    <a:lnTo>
                      <a:pt x="1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7" name="Freeform 79"/>
              <p:cNvSpPr>
                <a:spLocks/>
              </p:cNvSpPr>
              <p:nvPr>
                <p:custDataLst>
                  <p:tags r:id="rId252"/>
                </p:custDataLst>
              </p:nvPr>
            </p:nvSpPr>
            <p:spPr bwMode="auto">
              <a:xfrm>
                <a:off x="2458" y="1630"/>
                <a:ext cx="149" cy="671"/>
              </a:xfrm>
              <a:custGeom>
                <a:avLst/>
                <a:gdLst>
                  <a:gd name="T0" fmla="*/ 141 w 149"/>
                  <a:gd name="T1" fmla="*/ 654 h 671"/>
                  <a:gd name="T2" fmla="*/ 149 w 149"/>
                  <a:gd name="T3" fmla="*/ 661 h 671"/>
                  <a:gd name="T4" fmla="*/ 16 w 149"/>
                  <a:gd name="T5" fmla="*/ 0 h 671"/>
                  <a:gd name="T6" fmla="*/ 0 w 149"/>
                  <a:gd name="T7" fmla="*/ 3 h 671"/>
                  <a:gd name="T8" fmla="*/ 132 w 149"/>
                  <a:gd name="T9" fmla="*/ 664 h 671"/>
                  <a:gd name="T10" fmla="*/ 141 w 149"/>
                  <a:gd name="T11" fmla="*/ 671 h 671"/>
                  <a:gd name="T12" fmla="*/ 132 w 149"/>
                  <a:gd name="T13" fmla="*/ 664 h 671"/>
                  <a:gd name="T14" fmla="*/ 134 w 149"/>
                  <a:gd name="T15" fmla="*/ 668 h 671"/>
                  <a:gd name="T16" fmla="*/ 136 w 149"/>
                  <a:gd name="T17" fmla="*/ 669 h 671"/>
                  <a:gd name="T18" fmla="*/ 139 w 149"/>
                  <a:gd name="T19" fmla="*/ 671 h 671"/>
                  <a:gd name="T20" fmla="*/ 142 w 149"/>
                  <a:gd name="T21" fmla="*/ 671 h 671"/>
                  <a:gd name="T22" fmla="*/ 145 w 149"/>
                  <a:gd name="T23" fmla="*/ 669 h 671"/>
                  <a:gd name="T24" fmla="*/ 148 w 149"/>
                  <a:gd name="T25" fmla="*/ 668 h 671"/>
                  <a:gd name="T26" fmla="*/ 149 w 149"/>
                  <a:gd name="T27" fmla="*/ 664 h 671"/>
                  <a:gd name="T28" fmla="*/ 149 w 149"/>
                  <a:gd name="T29" fmla="*/ 661 h 671"/>
                  <a:gd name="T30" fmla="*/ 141 w 149"/>
                  <a:gd name="T31" fmla="*/ 654 h 6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671"/>
                  <a:gd name="T50" fmla="*/ 149 w 149"/>
                  <a:gd name="T51" fmla="*/ 671 h 6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671">
                    <a:moveTo>
                      <a:pt x="141" y="654"/>
                    </a:moveTo>
                    <a:lnTo>
                      <a:pt x="149" y="661"/>
                    </a:lnTo>
                    <a:lnTo>
                      <a:pt x="16" y="0"/>
                    </a:lnTo>
                    <a:lnTo>
                      <a:pt x="0" y="3"/>
                    </a:lnTo>
                    <a:lnTo>
                      <a:pt x="132" y="664"/>
                    </a:lnTo>
                    <a:lnTo>
                      <a:pt x="141" y="671"/>
                    </a:lnTo>
                    <a:lnTo>
                      <a:pt x="132" y="664"/>
                    </a:lnTo>
                    <a:lnTo>
                      <a:pt x="134" y="668"/>
                    </a:lnTo>
                    <a:lnTo>
                      <a:pt x="136" y="669"/>
                    </a:lnTo>
                    <a:lnTo>
                      <a:pt x="139" y="671"/>
                    </a:lnTo>
                    <a:lnTo>
                      <a:pt x="142" y="671"/>
                    </a:lnTo>
                    <a:lnTo>
                      <a:pt x="145" y="669"/>
                    </a:lnTo>
                    <a:lnTo>
                      <a:pt x="148" y="668"/>
                    </a:lnTo>
                    <a:lnTo>
                      <a:pt x="149" y="664"/>
                    </a:lnTo>
                    <a:lnTo>
                      <a:pt x="149" y="661"/>
                    </a:lnTo>
                    <a:lnTo>
                      <a:pt x="141" y="6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8" name="Freeform 80"/>
              <p:cNvSpPr>
                <a:spLocks/>
              </p:cNvSpPr>
              <p:nvPr>
                <p:custDataLst>
                  <p:tags r:id="rId253"/>
                </p:custDataLst>
              </p:nvPr>
            </p:nvSpPr>
            <p:spPr bwMode="auto">
              <a:xfrm>
                <a:off x="2599" y="2281"/>
                <a:ext cx="47" cy="20"/>
              </a:xfrm>
              <a:custGeom>
                <a:avLst/>
                <a:gdLst>
                  <a:gd name="T0" fmla="*/ 39 w 47"/>
                  <a:gd name="T1" fmla="*/ 17 h 20"/>
                  <a:gd name="T2" fmla="*/ 37 w 47"/>
                  <a:gd name="T3" fmla="*/ 0 h 20"/>
                  <a:gd name="T4" fmla="*/ 0 w 47"/>
                  <a:gd name="T5" fmla="*/ 3 h 20"/>
                  <a:gd name="T6" fmla="*/ 0 w 47"/>
                  <a:gd name="T7" fmla="*/ 20 h 20"/>
                  <a:gd name="T8" fmla="*/ 39 w 47"/>
                  <a:gd name="T9" fmla="*/ 17 h 20"/>
                  <a:gd name="T10" fmla="*/ 37 w 47"/>
                  <a:gd name="T11" fmla="*/ 0 h 20"/>
                  <a:gd name="T12" fmla="*/ 39 w 47"/>
                  <a:gd name="T13" fmla="*/ 17 h 20"/>
                  <a:gd name="T14" fmla="*/ 43 w 47"/>
                  <a:gd name="T15" fmla="*/ 17 h 20"/>
                  <a:gd name="T16" fmla="*/ 44 w 47"/>
                  <a:gd name="T17" fmla="*/ 14 h 20"/>
                  <a:gd name="T18" fmla="*/ 46 w 47"/>
                  <a:gd name="T19" fmla="*/ 11 h 20"/>
                  <a:gd name="T20" fmla="*/ 47 w 47"/>
                  <a:gd name="T21" fmla="*/ 8 h 20"/>
                  <a:gd name="T22" fmla="*/ 46 w 47"/>
                  <a:gd name="T23" fmla="*/ 4 h 20"/>
                  <a:gd name="T24" fmla="*/ 44 w 47"/>
                  <a:gd name="T25" fmla="*/ 3 h 20"/>
                  <a:gd name="T26" fmla="*/ 41 w 47"/>
                  <a:gd name="T27" fmla="*/ 0 h 20"/>
                  <a:gd name="T28" fmla="*/ 37 w 47"/>
                  <a:gd name="T29" fmla="*/ 0 h 20"/>
                  <a:gd name="T30" fmla="*/ 39 w 47"/>
                  <a:gd name="T31" fmla="*/ 1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20"/>
                  <a:gd name="T50" fmla="*/ 47 w 4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20">
                    <a:moveTo>
                      <a:pt x="39" y="17"/>
                    </a:moveTo>
                    <a:lnTo>
                      <a:pt x="37" y="0"/>
                    </a:lnTo>
                    <a:lnTo>
                      <a:pt x="0" y="3"/>
                    </a:lnTo>
                    <a:lnTo>
                      <a:pt x="0" y="20"/>
                    </a:lnTo>
                    <a:lnTo>
                      <a:pt x="39" y="17"/>
                    </a:lnTo>
                    <a:lnTo>
                      <a:pt x="37" y="0"/>
                    </a:lnTo>
                    <a:lnTo>
                      <a:pt x="39" y="17"/>
                    </a:lnTo>
                    <a:lnTo>
                      <a:pt x="43" y="17"/>
                    </a:lnTo>
                    <a:lnTo>
                      <a:pt x="44" y="14"/>
                    </a:lnTo>
                    <a:lnTo>
                      <a:pt x="46" y="11"/>
                    </a:lnTo>
                    <a:lnTo>
                      <a:pt x="47" y="8"/>
                    </a:lnTo>
                    <a:lnTo>
                      <a:pt x="46" y="4"/>
                    </a:lnTo>
                    <a:lnTo>
                      <a:pt x="44" y="3"/>
                    </a:lnTo>
                    <a:lnTo>
                      <a:pt x="41" y="0"/>
                    </a:lnTo>
                    <a:lnTo>
                      <a:pt x="37" y="0"/>
                    </a:lnTo>
                    <a:lnTo>
                      <a:pt x="3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9" name="Freeform 81"/>
              <p:cNvSpPr>
                <a:spLocks/>
              </p:cNvSpPr>
              <p:nvPr>
                <p:custDataLst>
                  <p:tags r:id="rId254"/>
                </p:custDataLst>
              </p:nvPr>
            </p:nvSpPr>
            <p:spPr bwMode="auto">
              <a:xfrm>
                <a:off x="2536" y="2281"/>
                <a:ext cx="102" cy="27"/>
              </a:xfrm>
              <a:custGeom>
                <a:avLst/>
                <a:gdLst>
                  <a:gd name="T0" fmla="*/ 0 w 102"/>
                  <a:gd name="T1" fmla="*/ 21 h 27"/>
                  <a:gd name="T2" fmla="*/ 10 w 102"/>
                  <a:gd name="T3" fmla="*/ 27 h 27"/>
                  <a:gd name="T4" fmla="*/ 102 w 102"/>
                  <a:gd name="T5" fmla="*/ 17 h 27"/>
                  <a:gd name="T6" fmla="*/ 100 w 102"/>
                  <a:gd name="T7" fmla="*/ 0 h 27"/>
                  <a:gd name="T8" fmla="*/ 8 w 102"/>
                  <a:gd name="T9" fmla="*/ 10 h 27"/>
                  <a:gd name="T10" fmla="*/ 18 w 102"/>
                  <a:gd name="T11" fmla="*/ 17 h 27"/>
                  <a:gd name="T12" fmla="*/ 8 w 102"/>
                  <a:gd name="T13" fmla="*/ 10 h 27"/>
                  <a:gd name="T14" fmla="*/ 4 w 102"/>
                  <a:gd name="T15" fmla="*/ 11 h 27"/>
                  <a:gd name="T16" fmla="*/ 1 w 102"/>
                  <a:gd name="T17" fmla="*/ 14 h 27"/>
                  <a:gd name="T18" fmla="*/ 1 w 102"/>
                  <a:gd name="T19" fmla="*/ 17 h 27"/>
                  <a:gd name="T20" fmla="*/ 0 w 102"/>
                  <a:gd name="T21" fmla="*/ 20 h 27"/>
                  <a:gd name="T22" fmla="*/ 1 w 102"/>
                  <a:gd name="T23" fmla="*/ 22 h 27"/>
                  <a:gd name="T24" fmla="*/ 3 w 102"/>
                  <a:gd name="T25" fmla="*/ 25 h 27"/>
                  <a:gd name="T26" fmla="*/ 5 w 102"/>
                  <a:gd name="T27" fmla="*/ 27 h 27"/>
                  <a:gd name="T28" fmla="*/ 10 w 102"/>
                  <a:gd name="T29" fmla="*/ 27 h 27"/>
                  <a:gd name="T30" fmla="*/ 0 w 102"/>
                  <a:gd name="T31" fmla="*/ 21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27"/>
                  <a:gd name="T50" fmla="*/ 102 w 10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27">
                    <a:moveTo>
                      <a:pt x="0" y="21"/>
                    </a:moveTo>
                    <a:lnTo>
                      <a:pt x="10" y="27"/>
                    </a:lnTo>
                    <a:lnTo>
                      <a:pt x="102" y="17"/>
                    </a:lnTo>
                    <a:lnTo>
                      <a:pt x="100" y="0"/>
                    </a:lnTo>
                    <a:lnTo>
                      <a:pt x="8" y="10"/>
                    </a:lnTo>
                    <a:lnTo>
                      <a:pt x="18" y="17"/>
                    </a:lnTo>
                    <a:lnTo>
                      <a:pt x="8" y="10"/>
                    </a:lnTo>
                    <a:lnTo>
                      <a:pt x="4" y="11"/>
                    </a:lnTo>
                    <a:lnTo>
                      <a:pt x="1" y="14"/>
                    </a:lnTo>
                    <a:lnTo>
                      <a:pt x="1" y="17"/>
                    </a:lnTo>
                    <a:lnTo>
                      <a:pt x="0" y="20"/>
                    </a:lnTo>
                    <a:lnTo>
                      <a:pt x="1" y="22"/>
                    </a:lnTo>
                    <a:lnTo>
                      <a:pt x="3" y="25"/>
                    </a:lnTo>
                    <a:lnTo>
                      <a:pt x="5" y="27"/>
                    </a:lnTo>
                    <a:lnTo>
                      <a:pt x="10" y="27"/>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0" name="Freeform 82"/>
              <p:cNvSpPr>
                <a:spLocks/>
              </p:cNvSpPr>
              <p:nvPr>
                <p:custDataLst>
                  <p:tags r:id="rId255"/>
                </p:custDataLst>
              </p:nvPr>
            </p:nvSpPr>
            <p:spPr bwMode="auto">
              <a:xfrm>
                <a:off x="2402" y="1640"/>
                <a:ext cx="152" cy="662"/>
              </a:xfrm>
              <a:custGeom>
                <a:avLst/>
                <a:gdLst>
                  <a:gd name="T0" fmla="*/ 6 w 152"/>
                  <a:gd name="T1" fmla="*/ 0 h 662"/>
                  <a:gd name="T2" fmla="*/ 0 w 152"/>
                  <a:gd name="T3" fmla="*/ 11 h 662"/>
                  <a:gd name="T4" fmla="*/ 134 w 152"/>
                  <a:gd name="T5" fmla="*/ 662 h 662"/>
                  <a:gd name="T6" fmla="*/ 152 w 152"/>
                  <a:gd name="T7" fmla="*/ 658 h 662"/>
                  <a:gd name="T8" fmla="*/ 17 w 152"/>
                  <a:gd name="T9" fmla="*/ 7 h 662"/>
                  <a:gd name="T10" fmla="*/ 11 w 152"/>
                  <a:gd name="T11" fmla="*/ 16 h 662"/>
                  <a:gd name="T12" fmla="*/ 17 w 152"/>
                  <a:gd name="T13" fmla="*/ 7 h 662"/>
                  <a:gd name="T14" fmla="*/ 15 w 152"/>
                  <a:gd name="T15" fmla="*/ 3 h 662"/>
                  <a:gd name="T16" fmla="*/ 13 w 152"/>
                  <a:gd name="T17" fmla="*/ 1 h 662"/>
                  <a:gd name="T18" fmla="*/ 10 w 152"/>
                  <a:gd name="T19" fmla="*/ 0 h 662"/>
                  <a:gd name="T20" fmla="*/ 7 w 152"/>
                  <a:gd name="T21" fmla="*/ 0 h 662"/>
                  <a:gd name="T22" fmla="*/ 3 w 152"/>
                  <a:gd name="T23" fmla="*/ 1 h 662"/>
                  <a:gd name="T24" fmla="*/ 1 w 152"/>
                  <a:gd name="T25" fmla="*/ 4 h 662"/>
                  <a:gd name="T26" fmla="*/ 0 w 152"/>
                  <a:gd name="T27" fmla="*/ 7 h 662"/>
                  <a:gd name="T28" fmla="*/ 0 w 152"/>
                  <a:gd name="T29" fmla="*/ 11 h 662"/>
                  <a:gd name="T30" fmla="*/ 6 w 152"/>
                  <a:gd name="T31" fmla="*/ 0 h 6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662"/>
                  <a:gd name="T50" fmla="*/ 152 w 152"/>
                  <a:gd name="T51" fmla="*/ 662 h 6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662">
                    <a:moveTo>
                      <a:pt x="6" y="0"/>
                    </a:moveTo>
                    <a:lnTo>
                      <a:pt x="0" y="11"/>
                    </a:lnTo>
                    <a:lnTo>
                      <a:pt x="134" y="662"/>
                    </a:lnTo>
                    <a:lnTo>
                      <a:pt x="152" y="658"/>
                    </a:lnTo>
                    <a:lnTo>
                      <a:pt x="17" y="7"/>
                    </a:lnTo>
                    <a:lnTo>
                      <a:pt x="11" y="16"/>
                    </a:lnTo>
                    <a:lnTo>
                      <a:pt x="17" y="7"/>
                    </a:lnTo>
                    <a:lnTo>
                      <a:pt x="15" y="3"/>
                    </a:lnTo>
                    <a:lnTo>
                      <a:pt x="13" y="1"/>
                    </a:lnTo>
                    <a:lnTo>
                      <a:pt x="10" y="0"/>
                    </a:lnTo>
                    <a:lnTo>
                      <a:pt x="7" y="0"/>
                    </a:lnTo>
                    <a:lnTo>
                      <a:pt x="3" y="1"/>
                    </a:lnTo>
                    <a:lnTo>
                      <a:pt x="1" y="4"/>
                    </a:lnTo>
                    <a:lnTo>
                      <a:pt x="0" y="7"/>
                    </a:lnTo>
                    <a:lnTo>
                      <a:pt x="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1" name="Freeform 83"/>
              <p:cNvSpPr>
                <a:spLocks/>
              </p:cNvSpPr>
              <p:nvPr>
                <p:custDataLst>
                  <p:tags r:id="rId256"/>
                </p:custDataLst>
              </p:nvPr>
            </p:nvSpPr>
            <p:spPr bwMode="auto">
              <a:xfrm>
                <a:off x="4112" y="1799"/>
                <a:ext cx="38" cy="55"/>
              </a:xfrm>
              <a:custGeom>
                <a:avLst/>
                <a:gdLst>
                  <a:gd name="T0" fmla="*/ 7 w 38"/>
                  <a:gd name="T1" fmla="*/ 16 h 55"/>
                  <a:gd name="T2" fmla="*/ 10 w 38"/>
                  <a:gd name="T3" fmla="*/ 16 h 55"/>
                  <a:gd name="T4" fmla="*/ 14 w 38"/>
                  <a:gd name="T5" fmla="*/ 16 h 55"/>
                  <a:gd name="T6" fmla="*/ 17 w 38"/>
                  <a:gd name="T7" fmla="*/ 18 h 55"/>
                  <a:gd name="T8" fmla="*/ 18 w 38"/>
                  <a:gd name="T9" fmla="*/ 18 h 55"/>
                  <a:gd name="T10" fmla="*/ 19 w 38"/>
                  <a:gd name="T11" fmla="*/ 21 h 55"/>
                  <a:gd name="T12" fmla="*/ 19 w 38"/>
                  <a:gd name="T13" fmla="*/ 25 h 55"/>
                  <a:gd name="T14" fmla="*/ 19 w 38"/>
                  <a:gd name="T15" fmla="*/ 30 h 55"/>
                  <a:gd name="T16" fmla="*/ 19 w 38"/>
                  <a:gd name="T17" fmla="*/ 40 h 55"/>
                  <a:gd name="T18" fmla="*/ 17 w 38"/>
                  <a:gd name="T19" fmla="*/ 51 h 55"/>
                  <a:gd name="T20" fmla="*/ 33 w 38"/>
                  <a:gd name="T21" fmla="*/ 55 h 55"/>
                  <a:gd name="T22" fmla="*/ 36 w 38"/>
                  <a:gd name="T23" fmla="*/ 43 h 55"/>
                  <a:gd name="T24" fmla="*/ 38 w 38"/>
                  <a:gd name="T25" fmla="*/ 32 h 55"/>
                  <a:gd name="T26" fmla="*/ 38 w 38"/>
                  <a:gd name="T27" fmla="*/ 22 h 55"/>
                  <a:gd name="T28" fmla="*/ 35 w 38"/>
                  <a:gd name="T29" fmla="*/ 14 h 55"/>
                  <a:gd name="T30" fmla="*/ 31 w 38"/>
                  <a:gd name="T31" fmla="*/ 7 h 55"/>
                  <a:gd name="T32" fmla="*/ 24 w 38"/>
                  <a:gd name="T33" fmla="*/ 2 h 55"/>
                  <a:gd name="T34" fmla="*/ 15 w 38"/>
                  <a:gd name="T35" fmla="*/ 0 h 55"/>
                  <a:gd name="T36" fmla="*/ 7 w 38"/>
                  <a:gd name="T37" fmla="*/ 0 h 55"/>
                  <a:gd name="T38" fmla="*/ 10 w 38"/>
                  <a:gd name="T39" fmla="*/ 0 h 55"/>
                  <a:gd name="T40" fmla="*/ 7 w 38"/>
                  <a:gd name="T41" fmla="*/ 0 h 55"/>
                  <a:gd name="T42" fmla="*/ 3 w 38"/>
                  <a:gd name="T43" fmla="*/ 1 h 55"/>
                  <a:gd name="T44" fmla="*/ 1 w 38"/>
                  <a:gd name="T45" fmla="*/ 4 h 55"/>
                  <a:gd name="T46" fmla="*/ 0 w 38"/>
                  <a:gd name="T47" fmla="*/ 7 h 55"/>
                  <a:gd name="T48" fmla="*/ 0 w 38"/>
                  <a:gd name="T49" fmla="*/ 9 h 55"/>
                  <a:gd name="T50" fmla="*/ 1 w 38"/>
                  <a:gd name="T51" fmla="*/ 12 h 55"/>
                  <a:gd name="T52" fmla="*/ 3 w 38"/>
                  <a:gd name="T53" fmla="*/ 15 h 55"/>
                  <a:gd name="T54" fmla="*/ 5 w 38"/>
                  <a:gd name="T55" fmla="*/ 16 h 55"/>
                  <a:gd name="T56" fmla="*/ 10 w 38"/>
                  <a:gd name="T57" fmla="*/ 16 h 55"/>
                  <a:gd name="T58" fmla="*/ 7 w 38"/>
                  <a:gd name="T59" fmla="*/ 16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55"/>
                  <a:gd name="T92" fmla="*/ 38 w 38"/>
                  <a:gd name="T93" fmla="*/ 55 h 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55">
                    <a:moveTo>
                      <a:pt x="7" y="16"/>
                    </a:moveTo>
                    <a:lnTo>
                      <a:pt x="10" y="16"/>
                    </a:lnTo>
                    <a:lnTo>
                      <a:pt x="14" y="16"/>
                    </a:lnTo>
                    <a:lnTo>
                      <a:pt x="17" y="18"/>
                    </a:lnTo>
                    <a:lnTo>
                      <a:pt x="18" y="18"/>
                    </a:lnTo>
                    <a:lnTo>
                      <a:pt x="19" y="21"/>
                    </a:lnTo>
                    <a:lnTo>
                      <a:pt x="19" y="25"/>
                    </a:lnTo>
                    <a:lnTo>
                      <a:pt x="19" y="30"/>
                    </a:lnTo>
                    <a:lnTo>
                      <a:pt x="19" y="40"/>
                    </a:lnTo>
                    <a:lnTo>
                      <a:pt x="17" y="51"/>
                    </a:lnTo>
                    <a:lnTo>
                      <a:pt x="33" y="55"/>
                    </a:lnTo>
                    <a:lnTo>
                      <a:pt x="36" y="43"/>
                    </a:lnTo>
                    <a:lnTo>
                      <a:pt x="38" y="32"/>
                    </a:lnTo>
                    <a:lnTo>
                      <a:pt x="38" y="22"/>
                    </a:lnTo>
                    <a:lnTo>
                      <a:pt x="35" y="14"/>
                    </a:lnTo>
                    <a:lnTo>
                      <a:pt x="31" y="7"/>
                    </a:lnTo>
                    <a:lnTo>
                      <a:pt x="24" y="2"/>
                    </a:lnTo>
                    <a:lnTo>
                      <a:pt x="15" y="0"/>
                    </a:lnTo>
                    <a:lnTo>
                      <a:pt x="7" y="0"/>
                    </a:lnTo>
                    <a:lnTo>
                      <a:pt x="10" y="0"/>
                    </a:lnTo>
                    <a:lnTo>
                      <a:pt x="7" y="0"/>
                    </a:lnTo>
                    <a:lnTo>
                      <a:pt x="3" y="1"/>
                    </a:lnTo>
                    <a:lnTo>
                      <a:pt x="1" y="4"/>
                    </a:lnTo>
                    <a:lnTo>
                      <a:pt x="0" y="7"/>
                    </a:lnTo>
                    <a:lnTo>
                      <a:pt x="0" y="9"/>
                    </a:lnTo>
                    <a:lnTo>
                      <a:pt x="1" y="12"/>
                    </a:lnTo>
                    <a:lnTo>
                      <a:pt x="3" y="15"/>
                    </a:lnTo>
                    <a:lnTo>
                      <a:pt x="5" y="16"/>
                    </a:lnTo>
                    <a:lnTo>
                      <a:pt x="10" y="16"/>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2" name="Freeform 84"/>
              <p:cNvSpPr>
                <a:spLocks/>
              </p:cNvSpPr>
              <p:nvPr>
                <p:custDataLst>
                  <p:tags r:id="rId257"/>
                </p:custDataLst>
              </p:nvPr>
            </p:nvSpPr>
            <p:spPr bwMode="auto">
              <a:xfrm>
                <a:off x="4059" y="1797"/>
                <a:ext cx="63" cy="77"/>
              </a:xfrm>
              <a:custGeom>
                <a:avLst/>
                <a:gdLst>
                  <a:gd name="T0" fmla="*/ 17 w 63"/>
                  <a:gd name="T1" fmla="*/ 70 h 77"/>
                  <a:gd name="T2" fmla="*/ 17 w 63"/>
                  <a:gd name="T3" fmla="*/ 69 h 77"/>
                  <a:gd name="T4" fmla="*/ 17 w 63"/>
                  <a:gd name="T5" fmla="*/ 53 h 77"/>
                  <a:gd name="T6" fmla="*/ 19 w 63"/>
                  <a:gd name="T7" fmla="*/ 42 h 77"/>
                  <a:gd name="T8" fmla="*/ 22 w 63"/>
                  <a:gd name="T9" fmla="*/ 32 h 77"/>
                  <a:gd name="T10" fmla="*/ 28 w 63"/>
                  <a:gd name="T11" fmla="*/ 25 h 77"/>
                  <a:gd name="T12" fmla="*/ 29 w 63"/>
                  <a:gd name="T13" fmla="*/ 24 h 77"/>
                  <a:gd name="T14" fmla="*/ 33 w 63"/>
                  <a:gd name="T15" fmla="*/ 21 h 77"/>
                  <a:gd name="T16" fmla="*/ 36 w 63"/>
                  <a:gd name="T17" fmla="*/ 20 h 77"/>
                  <a:gd name="T18" fmla="*/ 39 w 63"/>
                  <a:gd name="T19" fmla="*/ 18 h 77"/>
                  <a:gd name="T20" fmla="*/ 49 w 63"/>
                  <a:gd name="T21" fmla="*/ 18 h 77"/>
                  <a:gd name="T22" fmla="*/ 60 w 63"/>
                  <a:gd name="T23" fmla="*/ 18 h 77"/>
                  <a:gd name="T24" fmla="*/ 63 w 63"/>
                  <a:gd name="T25" fmla="*/ 2 h 77"/>
                  <a:gd name="T26" fmla="*/ 49 w 63"/>
                  <a:gd name="T27" fmla="*/ 0 h 77"/>
                  <a:gd name="T28" fmla="*/ 36 w 63"/>
                  <a:gd name="T29" fmla="*/ 2 h 77"/>
                  <a:gd name="T30" fmla="*/ 29 w 63"/>
                  <a:gd name="T31" fmla="*/ 4 h 77"/>
                  <a:gd name="T32" fmla="*/ 25 w 63"/>
                  <a:gd name="T33" fmla="*/ 7 h 77"/>
                  <a:gd name="T34" fmla="*/ 19 w 63"/>
                  <a:gd name="T35" fmla="*/ 10 h 77"/>
                  <a:gd name="T36" fmla="*/ 14 w 63"/>
                  <a:gd name="T37" fmla="*/ 14 h 77"/>
                  <a:gd name="T38" fmla="*/ 8 w 63"/>
                  <a:gd name="T39" fmla="*/ 25 h 77"/>
                  <a:gd name="T40" fmla="*/ 3 w 63"/>
                  <a:gd name="T41" fmla="*/ 38 h 77"/>
                  <a:gd name="T42" fmla="*/ 0 w 63"/>
                  <a:gd name="T43" fmla="*/ 52 h 77"/>
                  <a:gd name="T44" fmla="*/ 0 w 63"/>
                  <a:gd name="T45" fmla="*/ 69 h 77"/>
                  <a:gd name="T46" fmla="*/ 0 w 63"/>
                  <a:gd name="T47" fmla="*/ 67 h 77"/>
                  <a:gd name="T48" fmla="*/ 0 w 63"/>
                  <a:gd name="T49" fmla="*/ 69 h 77"/>
                  <a:gd name="T50" fmla="*/ 0 w 63"/>
                  <a:gd name="T51" fmla="*/ 73 h 77"/>
                  <a:gd name="T52" fmla="*/ 3 w 63"/>
                  <a:gd name="T53" fmla="*/ 76 h 77"/>
                  <a:gd name="T54" fmla="*/ 4 w 63"/>
                  <a:gd name="T55" fmla="*/ 77 h 77"/>
                  <a:gd name="T56" fmla="*/ 8 w 63"/>
                  <a:gd name="T57" fmla="*/ 77 h 77"/>
                  <a:gd name="T58" fmla="*/ 11 w 63"/>
                  <a:gd name="T59" fmla="*/ 77 h 77"/>
                  <a:gd name="T60" fmla="*/ 14 w 63"/>
                  <a:gd name="T61" fmla="*/ 76 h 77"/>
                  <a:gd name="T62" fmla="*/ 15 w 63"/>
                  <a:gd name="T63" fmla="*/ 73 h 77"/>
                  <a:gd name="T64" fmla="*/ 17 w 63"/>
                  <a:gd name="T65" fmla="*/ 69 h 77"/>
                  <a:gd name="T66" fmla="*/ 17 w 63"/>
                  <a:gd name="T67" fmla="*/ 7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7"/>
                  <a:gd name="T104" fmla="*/ 63 w 63"/>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7">
                    <a:moveTo>
                      <a:pt x="17" y="70"/>
                    </a:moveTo>
                    <a:lnTo>
                      <a:pt x="17" y="69"/>
                    </a:lnTo>
                    <a:lnTo>
                      <a:pt x="17" y="53"/>
                    </a:lnTo>
                    <a:lnTo>
                      <a:pt x="19" y="42"/>
                    </a:lnTo>
                    <a:lnTo>
                      <a:pt x="22" y="32"/>
                    </a:lnTo>
                    <a:lnTo>
                      <a:pt x="28" y="25"/>
                    </a:lnTo>
                    <a:lnTo>
                      <a:pt x="29" y="24"/>
                    </a:lnTo>
                    <a:lnTo>
                      <a:pt x="33" y="21"/>
                    </a:lnTo>
                    <a:lnTo>
                      <a:pt x="36" y="20"/>
                    </a:lnTo>
                    <a:lnTo>
                      <a:pt x="39" y="18"/>
                    </a:lnTo>
                    <a:lnTo>
                      <a:pt x="49" y="18"/>
                    </a:lnTo>
                    <a:lnTo>
                      <a:pt x="60" y="18"/>
                    </a:lnTo>
                    <a:lnTo>
                      <a:pt x="63" y="2"/>
                    </a:lnTo>
                    <a:lnTo>
                      <a:pt x="49" y="0"/>
                    </a:lnTo>
                    <a:lnTo>
                      <a:pt x="36" y="2"/>
                    </a:lnTo>
                    <a:lnTo>
                      <a:pt x="29" y="4"/>
                    </a:lnTo>
                    <a:lnTo>
                      <a:pt x="25" y="7"/>
                    </a:lnTo>
                    <a:lnTo>
                      <a:pt x="19" y="10"/>
                    </a:lnTo>
                    <a:lnTo>
                      <a:pt x="14" y="14"/>
                    </a:lnTo>
                    <a:lnTo>
                      <a:pt x="8" y="25"/>
                    </a:lnTo>
                    <a:lnTo>
                      <a:pt x="3" y="38"/>
                    </a:lnTo>
                    <a:lnTo>
                      <a:pt x="0" y="52"/>
                    </a:lnTo>
                    <a:lnTo>
                      <a:pt x="0" y="69"/>
                    </a:lnTo>
                    <a:lnTo>
                      <a:pt x="0" y="67"/>
                    </a:lnTo>
                    <a:lnTo>
                      <a:pt x="0" y="69"/>
                    </a:lnTo>
                    <a:lnTo>
                      <a:pt x="0" y="73"/>
                    </a:lnTo>
                    <a:lnTo>
                      <a:pt x="3" y="76"/>
                    </a:lnTo>
                    <a:lnTo>
                      <a:pt x="4" y="77"/>
                    </a:lnTo>
                    <a:lnTo>
                      <a:pt x="8" y="77"/>
                    </a:lnTo>
                    <a:lnTo>
                      <a:pt x="11" y="77"/>
                    </a:lnTo>
                    <a:lnTo>
                      <a:pt x="14" y="76"/>
                    </a:lnTo>
                    <a:lnTo>
                      <a:pt x="15" y="73"/>
                    </a:lnTo>
                    <a:lnTo>
                      <a:pt x="17" y="69"/>
                    </a:lnTo>
                    <a:lnTo>
                      <a:pt x="1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3" name="Freeform 85"/>
              <p:cNvSpPr>
                <a:spLocks/>
              </p:cNvSpPr>
              <p:nvPr>
                <p:custDataLst>
                  <p:tags r:id="rId258"/>
                </p:custDataLst>
              </p:nvPr>
            </p:nvSpPr>
            <p:spPr bwMode="auto">
              <a:xfrm>
                <a:off x="3984" y="1864"/>
                <a:ext cx="92" cy="516"/>
              </a:xfrm>
              <a:custGeom>
                <a:avLst/>
                <a:gdLst>
                  <a:gd name="T0" fmla="*/ 16 w 92"/>
                  <a:gd name="T1" fmla="*/ 506 h 516"/>
                  <a:gd name="T2" fmla="*/ 18 w 92"/>
                  <a:gd name="T3" fmla="*/ 509 h 516"/>
                  <a:gd name="T4" fmla="*/ 92 w 92"/>
                  <a:gd name="T5" fmla="*/ 3 h 516"/>
                  <a:gd name="T6" fmla="*/ 75 w 92"/>
                  <a:gd name="T7" fmla="*/ 0 h 516"/>
                  <a:gd name="T8" fmla="*/ 0 w 92"/>
                  <a:gd name="T9" fmla="*/ 508 h 516"/>
                  <a:gd name="T10" fmla="*/ 1 w 92"/>
                  <a:gd name="T11" fmla="*/ 510 h 516"/>
                  <a:gd name="T12" fmla="*/ 0 w 92"/>
                  <a:gd name="T13" fmla="*/ 508 h 516"/>
                  <a:gd name="T14" fmla="*/ 1 w 92"/>
                  <a:gd name="T15" fmla="*/ 510 h 516"/>
                  <a:gd name="T16" fmla="*/ 2 w 92"/>
                  <a:gd name="T17" fmla="*/ 513 h 516"/>
                  <a:gd name="T18" fmla="*/ 4 w 92"/>
                  <a:gd name="T19" fmla="*/ 516 h 516"/>
                  <a:gd name="T20" fmla="*/ 8 w 92"/>
                  <a:gd name="T21" fmla="*/ 516 h 516"/>
                  <a:gd name="T22" fmla="*/ 11 w 92"/>
                  <a:gd name="T23" fmla="*/ 516 h 516"/>
                  <a:gd name="T24" fmla="*/ 13 w 92"/>
                  <a:gd name="T25" fmla="*/ 516 h 516"/>
                  <a:gd name="T26" fmla="*/ 16 w 92"/>
                  <a:gd name="T27" fmla="*/ 513 h 516"/>
                  <a:gd name="T28" fmla="*/ 18 w 92"/>
                  <a:gd name="T29" fmla="*/ 509 h 516"/>
                  <a:gd name="T30" fmla="*/ 16 w 92"/>
                  <a:gd name="T31" fmla="*/ 506 h 5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516"/>
                  <a:gd name="T50" fmla="*/ 92 w 92"/>
                  <a:gd name="T51" fmla="*/ 516 h 5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516">
                    <a:moveTo>
                      <a:pt x="16" y="506"/>
                    </a:moveTo>
                    <a:lnTo>
                      <a:pt x="18" y="509"/>
                    </a:lnTo>
                    <a:lnTo>
                      <a:pt x="92" y="3"/>
                    </a:lnTo>
                    <a:lnTo>
                      <a:pt x="75" y="0"/>
                    </a:lnTo>
                    <a:lnTo>
                      <a:pt x="0" y="508"/>
                    </a:lnTo>
                    <a:lnTo>
                      <a:pt x="1" y="510"/>
                    </a:lnTo>
                    <a:lnTo>
                      <a:pt x="0" y="508"/>
                    </a:lnTo>
                    <a:lnTo>
                      <a:pt x="1" y="510"/>
                    </a:lnTo>
                    <a:lnTo>
                      <a:pt x="2" y="513"/>
                    </a:lnTo>
                    <a:lnTo>
                      <a:pt x="4" y="516"/>
                    </a:lnTo>
                    <a:lnTo>
                      <a:pt x="8" y="516"/>
                    </a:lnTo>
                    <a:lnTo>
                      <a:pt x="11" y="516"/>
                    </a:lnTo>
                    <a:lnTo>
                      <a:pt x="13" y="516"/>
                    </a:lnTo>
                    <a:lnTo>
                      <a:pt x="16" y="513"/>
                    </a:lnTo>
                    <a:lnTo>
                      <a:pt x="18" y="509"/>
                    </a:lnTo>
                    <a:lnTo>
                      <a:pt x="16" y="5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4" name="Freeform 86"/>
              <p:cNvSpPr>
                <a:spLocks/>
              </p:cNvSpPr>
              <p:nvPr>
                <p:custDataLst>
                  <p:tags r:id="rId259"/>
                </p:custDataLst>
              </p:nvPr>
            </p:nvSpPr>
            <p:spPr bwMode="auto">
              <a:xfrm>
                <a:off x="3985" y="2370"/>
                <a:ext cx="151" cy="570"/>
              </a:xfrm>
              <a:custGeom>
                <a:avLst/>
                <a:gdLst>
                  <a:gd name="T0" fmla="*/ 151 w 151"/>
                  <a:gd name="T1" fmla="*/ 562 h 570"/>
                  <a:gd name="T2" fmla="*/ 151 w 151"/>
                  <a:gd name="T3" fmla="*/ 559 h 570"/>
                  <a:gd name="T4" fmla="*/ 15 w 151"/>
                  <a:gd name="T5" fmla="*/ 0 h 570"/>
                  <a:gd name="T6" fmla="*/ 0 w 151"/>
                  <a:gd name="T7" fmla="*/ 4 h 570"/>
                  <a:gd name="T8" fmla="*/ 134 w 151"/>
                  <a:gd name="T9" fmla="*/ 563 h 570"/>
                  <a:gd name="T10" fmla="*/ 134 w 151"/>
                  <a:gd name="T11" fmla="*/ 562 h 570"/>
                  <a:gd name="T12" fmla="*/ 134 w 151"/>
                  <a:gd name="T13" fmla="*/ 563 h 570"/>
                  <a:gd name="T14" fmla="*/ 135 w 151"/>
                  <a:gd name="T15" fmla="*/ 568 h 570"/>
                  <a:gd name="T16" fmla="*/ 138 w 151"/>
                  <a:gd name="T17" fmla="*/ 569 h 570"/>
                  <a:gd name="T18" fmla="*/ 141 w 151"/>
                  <a:gd name="T19" fmla="*/ 570 h 570"/>
                  <a:gd name="T20" fmla="*/ 144 w 151"/>
                  <a:gd name="T21" fmla="*/ 570 h 570"/>
                  <a:gd name="T22" fmla="*/ 146 w 151"/>
                  <a:gd name="T23" fmla="*/ 569 h 570"/>
                  <a:gd name="T24" fmla="*/ 149 w 151"/>
                  <a:gd name="T25" fmla="*/ 566 h 570"/>
                  <a:gd name="T26" fmla="*/ 151 w 151"/>
                  <a:gd name="T27" fmla="*/ 563 h 570"/>
                  <a:gd name="T28" fmla="*/ 151 w 151"/>
                  <a:gd name="T29" fmla="*/ 559 h 570"/>
                  <a:gd name="T30" fmla="*/ 151 w 151"/>
                  <a:gd name="T31" fmla="*/ 562 h 5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570"/>
                  <a:gd name="T50" fmla="*/ 151 w 151"/>
                  <a:gd name="T51" fmla="*/ 570 h 5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570">
                    <a:moveTo>
                      <a:pt x="151" y="562"/>
                    </a:moveTo>
                    <a:lnTo>
                      <a:pt x="151" y="559"/>
                    </a:lnTo>
                    <a:lnTo>
                      <a:pt x="15" y="0"/>
                    </a:lnTo>
                    <a:lnTo>
                      <a:pt x="0" y="4"/>
                    </a:lnTo>
                    <a:lnTo>
                      <a:pt x="134" y="563"/>
                    </a:lnTo>
                    <a:lnTo>
                      <a:pt x="134" y="562"/>
                    </a:lnTo>
                    <a:lnTo>
                      <a:pt x="134" y="563"/>
                    </a:lnTo>
                    <a:lnTo>
                      <a:pt x="135" y="568"/>
                    </a:lnTo>
                    <a:lnTo>
                      <a:pt x="138" y="569"/>
                    </a:lnTo>
                    <a:lnTo>
                      <a:pt x="141" y="570"/>
                    </a:lnTo>
                    <a:lnTo>
                      <a:pt x="144" y="570"/>
                    </a:lnTo>
                    <a:lnTo>
                      <a:pt x="146" y="569"/>
                    </a:lnTo>
                    <a:lnTo>
                      <a:pt x="149" y="566"/>
                    </a:lnTo>
                    <a:lnTo>
                      <a:pt x="151" y="563"/>
                    </a:lnTo>
                    <a:lnTo>
                      <a:pt x="151" y="559"/>
                    </a:lnTo>
                    <a:lnTo>
                      <a:pt x="151" y="5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5" name="Freeform 87"/>
              <p:cNvSpPr>
                <a:spLocks/>
              </p:cNvSpPr>
              <p:nvPr>
                <p:custDataLst>
                  <p:tags r:id="rId260"/>
                </p:custDataLst>
              </p:nvPr>
            </p:nvSpPr>
            <p:spPr bwMode="auto">
              <a:xfrm>
                <a:off x="4119" y="2932"/>
                <a:ext cx="21" cy="106"/>
              </a:xfrm>
              <a:custGeom>
                <a:avLst/>
                <a:gdLst>
                  <a:gd name="T0" fmla="*/ 12 w 21"/>
                  <a:gd name="T1" fmla="*/ 106 h 106"/>
                  <a:gd name="T2" fmla="*/ 21 w 21"/>
                  <a:gd name="T3" fmla="*/ 98 h 106"/>
                  <a:gd name="T4" fmla="*/ 17 w 21"/>
                  <a:gd name="T5" fmla="*/ 0 h 106"/>
                  <a:gd name="T6" fmla="*/ 0 w 21"/>
                  <a:gd name="T7" fmla="*/ 0 h 106"/>
                  <a:gd name="T8" fmla="*/ 4 w 21"/>
                  <a:gd name="T9" fmla="*/ 98 h 106"/>
                  <a:gd name="T10" fmla="*/ 12 w 21"/>
                  <a:gd name="T11" fmla="*/ 89 h 106"/>
                  <a:gd name="T12" fmla="*/ 4 w 21"/>
                  <a:gd name="T13" fmla="*/ 98 h 106"/>
                  <a:gd name="T14" fmla="*/ 5 w 21"/>
                  <a:gd name="T15" fmla="*/ 102 h 106"/>
                  <a:gd name="T16" fmla="*/ 7 w 21"/>
                  <a:gd name="T17" fmla="*/ 105 h 106"/>
                  <a:gd name="T18" fmla="*/ 10 w 21"/>
                  <a:gd name="T19" fmla="*/ 106 h 106"/>
                  <a:gd name="T20" fmla="*/ 14 w 21"/>
                  <a:gd name="T21" fmla="*/ 106 h 106"/>
                  <a:gd name="T22" fmla="*/ 17 w 21"/>
                  <a:gd name="T23" fmla="*/ 106 h 106"/>
                  <a:gd name="T24" fmla="*/ 19 w 21"/>
                  <a:gd name="T25" fmla="*/ 103 h 106"/>
                  <a:gd name="T26" fmla="*/ 21 w 21"/>
                  <a:gd name="T27" fmla="*/ 100 h 106"/>
                  <a:gd name="T28" fmla="*/ 21 w 21"/>
                  <a:gd name="T29" fmla="*/ 98 h 106"/>
                  <a:gd name="T30" fmla="*/ 12 w 21"/>
                  <a:gd name="T31" fmla="*/ 106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06"/>
                  <a:gd name="T50" fmla="*/ 21 w 21"/>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06">
                    <a:moveTo>
                      <a:pt x="12" y="106"/>
                    </a:moveTo>
                    <a:lnTo>
                      <a:pt x="21" y="98"/>
                    </a:lnTo>
                    <a:lnTo>
                      <a:pt x="17" y="0"/>
                    </a:lnTo>
                    <a:lnTo>
                      <a:pt x="0" y="0"/>
                    </a:lnTo>
                    <a:lnTo>
                      <a:pt x="4" y="98"/>
                    </a:lnTo>
                    <a:lnTo>
                      <a:pt x="12" y="89"/>
                    </a:lnTo>
                    <a:lnTo>
                      <a:pt x="4" y="98"/>
                    </a:lnTo>
                    <a:lnTo>
                      <a:pt x="5" y="102"/>
                    </a:lnTo>
                    <a:lnTo>
                      <a:pt x="7" y="105"/>
                    </a:lnTo>
                    <a:lnTo>
                      <a:pt x="10" y="106"/>
                    </a:lnTo>
                    <a:lnTo>
                      <a:pt x="14" y="106"/>
                    </a:lnTo>
                    <a:lnTo>
                      <a:pt x="17" y="106"/>
                    </a:lnTo>
                    <a:lnTo>
                      <a:pt x="19" y="103"/>
                    </a:lnTo>
                    <a:lnTo>
                      <a:pt x="21" y="100"/>
                    </a:lnTo>
                    <a:lnTo>
                      <a:pt x="21" y="98"/>
                    </a:lnTo>
                    <a:lnTo>
                      <a:pt x="12"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6" name="Freeform 88"/>
              <p:cNvSpPr>
                <a:spLocks/>
              </p:cNvSpPr>
              <p:nvPr>
                <p:custDataLst>
                  <p:tags r:id="rId261"/>
                </p:custDataLst>
              </p:nvPr>
            </p:nvSpPr>
            <p:spPr bwMode="auto">
              <a:xfrm>
                <a:off x="3717" y="3021"/>
                <a:ext cx="414" cy="17"/>
              </a:xfrm>
              <a:custGeom>
                <a:avLst/>
                <a:gdLst>
                  <a:gd name="T0" fmla="*/ 18 w 414"/>
                  <a:gd name="T1" fmla="*/ 9 h 17"/>
                  <a:gd name="T2" fmla="*/ 10 w 414"/>
                  <a:gd name="T3" fmla="*/ 17 h 17"/>
                  <a:gd name="T4" fmla="*/ 414 w 414"/>
                  <a:gd name="T5" fmla="*/ 17 h 17"/>
                  <a:gd name="T6" fmla="*/ 414 w 414"/>
                  <a:gd name="T7" fmla="*/ 0 h 17"/>
                  <a:gd name="T8" fmla="*/ 10 w 414"/>
                  <a:gd name="T9" fmla="*/ 0 h 17"/>
                  <a:gd name="T10" fmla="*/ 0 w 414"/>
                  <a:gd name="T11" fmla="*/ 9 h 17"/>
                  <a:gd name="T12" fmla="*/ 10 w 414"/>
                  <a:gd name="T13" fmla="*/ 0 h 17"/>
                  <a:gd name="T14" fmla="*/ 6 w 414"/>
                  <a:gd name="T15" fmla="*/ 0 h 17"/>
                  <a:gd name="T16" fmla="*/ 3 w 414"/>
                  <a:gd name="T17" fmla="*/ 3 h 17"/>
                  <a:gd name="T18" fmla="*/ 2 w 414"/>
                  <a:gd name="T19" fmla="*/ 6 h 17"/>
                  <a:gd name="T20" fmla="*/ 0 w 414"/>
                  <a:gd name="T21" fmla="*/ 9 h 17"/>
                  <a:gd name="T22" fmla="*/ 2 w 414"/>
                  <a:gd name="T23" fmla="*/ 11 h 17"/>
                  <a:gd name="T24" fmla="*/ 3 w 414"/>
                  <a:gd name="T25" fmla="*/ 14 h 17"/>
                  <a:gd name="T26" fmla="*/ 6 w 414"/>
                  <a:gd name="T27" fmla="*/ 17 h 17"/>
                  <a:gd name="T28" fmla="*/ 10 w 414"/>
                  <a:gd name="T29" fmla="*/ 17 h 17"/>
                  <a:gd name="T30" fmla="*/ 18 w 414"/>
                  <a:gd name="T31" fmla="*/ 9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4"/>
                  <a:gd name="T49" fmla="*/ 0 h 17"/>
                  <a:gd name="T50" fmla="*/ 414 w 414"/>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4" h="17">
                    <a:moveTo>
                      <a:pt x="18" y="9"/>
                    </a:moveTo>
                    <a:lnTo>
                      <a:pt x="10" y="17"/>
                    </a:lnTo>
                    <a:lnTo>
                      <a:pt x="414" y="17"/>
                    </a:lnTo>
                    <a:lnTo>
                      <a:pt x="414" y="0"/>
                    </a:lnTo>
                    <a:lnTo>
                      <a:pt x="10" y="0"/>
                    </a:lnTo>
                    <a:lnTo>
                      <a:pt x="0" y="9"/>
                    </a:lnTo>
                    <a:lnTo>
                      <a:pt x="10" y="0"/>
                    </a:lnTo>
                    <a:lnTo>
                      <a:pt x="6" y="0"/>
                    </a:lnTo>
                    <a:lnTo>
                      <a:pt x="3" y="3"/>
                    </a:lnTo>
                    <a:lnTo>
                      <a:pt x="2" y="6"/>
                    </a:lnTo>
                    <a:lnTo>
                      <a:pt x="0" y="9"/>
                    </a:lnTo>
                    <a:lnTo>
                      <a:pt x="2" y="11"/>
                    </a:lnTo>
                    <a:lnTo>
                      <a:pt x="3" y="14"/>
                    </a:lnTo>
                    <a:lnTo>
                      <a:pt x="6" y="17"/>
                    </a:lnTo>
                    <a:lnTo>
                      <a:pt x="10" y="17"/>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7" name="Freeform 89"/>
              <p:cNvSpPr>
                <a:spLocks/>
              </p:cNvSpPr>
              <p:nvPr>
                <p:custDataLst>
                  <p:tags r:id="rId262"/>
                </p:custDataLst>
              </p:nvPr>
            </p:nvSpPr>
            <p:spPr bwMode="auto">
              <a:xfrm>
                <a:off x="3717" y="3030"/>
                <a:ext cx="18" cy="47"/>
              </a:xfrm>
              <a:custGeom>
                <a:avLst/>
                <a:gdLst>
                  <a:gd name="T0" fmla="*/ 10 w 18"/>
                  <a:gd name="T1" fmla="*/ 30 h 47"/>
                  <a:gd name="T2" fmla="*/ 18 w 18"/>
                  <a:gd name="T3" fmla="*/ 39 h 47"/>
                  <a:gd name="T4" fmla="*/ 18 w 18"/>
                  <a:gd name="T5" fmla="*/ 0 h 47"/>
                  <a:gd name="T6" fmla="*/ 0 w 18"/>
                  <a:gd name="T7" fmla="*/ 0 h 47"/>
                  <a:gd name="T8" fmla="*/ 2 w 18"/>
                  <a:gd name="T9" fmla="*/ 39 h 47"/>
                  <a:gd name="T10" fmla="*/ 10 w 18"/>
                  <a:gd name="T11" fmla="*/ 47 h 47"/>
                  <a:gd name="T12" fmla="*/ 2 w 18"/>
                  <a:gd name="T13" fmla="*/ 39 h 47"/>
                  <a:gd name="T14" fmla="*/ 2 w 18"/>
                  <a:gd name="T15" fmla="*/ 43 h 47"/>
                  <a:gd name="T16" fmla="*/ 4 w 18"/>
                  <a:gd name="T17" fmla="*/ 46 h 47"/>
                  <a:gd name="T18" fmla="*/ 7 w 18"/>
                  <a:gd name="T19" fmla="*/ 47 h 47"/>
                  <a:gd name="T20" fmla="*/ 10 w 18"/>
                  <a:gd name="T21" fmla="*/ 47 h 47"/>
                  <a:gd name="T22" fmla="*/ 13 w 18"/>
                  <a:gd name="T23" fmla="*/ 47 h 47"/>
                  <a:gd name="T24" fmla="*/ 15 w 18"/>
                  <a:gd name="T25" fmla="*/ 46 h 47"/>
                  <a:gd name="T26" fmla="*/ 17 w 18"/>
                  <a:gd name="T27" fmla="*/ 43 h 47"/>
                  <a:gd name="T28" fmla="*/ 18 w 18"/>
                  <a:gd name="T29" fmla="*/ 39 h 47"/>
                  <a:gd name="T30" fmla="*/ 10 w 18"/>
                  <a:gd name="T31" fmla="*/ 3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7"/>
                  <a:gd name="T50" fmla="*/ 18 w 1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7">
                    <a:moveTo>
                      <a:pt x="10" y="30"/>
                    </a:moveTo>
                    <a:lnTo>
                      <a:pt x="18" y="39"/>
                    </a:lnTo>
                    <a:lnTo>
                      <a:pt x="18" y="0"/>
                    </a:lnTo>
                    <a:lnTo>
                      <a:pt x="0" y="0"/>
                    </a:lnTo>
                    <a:lnTo>
                      <a:pt x="2" y="39"/>
                    </a:lnTo>
                    <a:lnTo>
                      <a:pt x="10" y="47"/>
                    </a:lnTo>
                    <a:lnTo>
                      <a:pt x="2" y="39"/>
                    </a:lnTo>
                    <a:lnTo>
                      <a:pt x="2" y="43"/>
                    </a:lnTo>
                    <a:lnTo>
                      <a:pt x="4" y="46"/>
                    </a:lnTo>
                    <a:lnTo>
                      <a:pt x="7" y="47"/>
                    </a:lnTo>
                    <a:lnTo>
                      <a:pt x="10" y="47"/>
                    </a:lnTo>
                    <a:lnTo>
                      <a:pt x="13" y="47"/>
                    </a:lnTo>
                    <a:lnTo>
                      <a:pt x="15" y="46"/>
                    </a:lnTo>
                    <a:lnTo>
                      <a:pt x="17" y="43"/>
                    </a:lnTo>
                    <a:lnTo>
                      <a:pt x="18" y="39"/>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8" name="Freeform 90"/>
              <p:cNvSpPr>
                <a:spLocks/>
              </p:cNvSpPr>
              <p:nvPr>
                <p:custDataLst>
                  <p:tags r:id="rId263"/>
                </p:custDataLst>
              </p:nvPr>
            </p:nvSpPr>
            <p:spPr bwMode="auto">
              <a:xfrm>
                <a:off x="3727" y="3060"/>
                <a:ext cx="516" cy="17"/>
              </a:xfrm>
              <a:custGeom>
                <a:avLst/>
                <a:gdLst>
                  <a:gd name="T0" fmla="*/ 499 w 516"/>
                  <a:gd name="T1" fmla="*/ 9 h 17"/>
                  <a:gd name="T2" fmla="*/ 508 w 516"/>
                  <a:gd name="T3" fmla="*/ 0 h 17"/>
                  <a:gd name="T4" fmla="*/ 0 w 516"/>
                  <a:gd name="T5" fmla="*/ 0 h 17"/>
                  <a:gd name="T6" fmla="*/ 0 w 516"/>
                  <a:gd name="T7" fmla="*/ 17 h 17"/>
                  <a:gd name="T8" fmla="*/ 508 w 516"/>
                  <a:gd name="T9" fmla="*/ 17 h 17"/>
                  <a:gd name="T10" fmla="*/ 516 w 516"/>
                  <a:gd name="T11" fmla="*/ 9 h 17"/>
                  <a:gd name="T12" fmla="*/ 508 w 516"/>
                  <a:gd name="T13" fmla="*/ 17 h 17"/>
                  <a:gd name="T14" fmla="*/ 512 w 516"/>
                  <a:gd name="T15" fmla="*/ 17 h 17"/>
                  <a:gd name="T16" fmla="*/ 515 w 516"/>
                  <a:gd name="T17" fmla="*/ 16 h 17"/>
                  <a:gd name="T18" fmla="*/ 516 w 516"/>
                  <a:gd name="T19" fmla="*/ 13 h 17"/>
                  <a:gd name="T20" fmla="*/ 516 w 516"/>
                  <a:gd name="T21" fmla="*/ 9 h 17"/>
                  <a:gd name="T22" fmla="*/ 516 w 516"/>
                  <a:gd name="T23" fmla="*/ 6 h 17"/>
                  <a:gd name="T24" fmla="*/ 515 w 516"/>
                  <a:gd name="T25" fmla="*/ 3 h 17"/>
                  <a:gd name="T26" fmla="*/ 512 w 516"/>
                  <a:gd name="T27" fmla="*/ 2 h 17"/>
                  <a:gd name="T28" fmla="*/ 508 w 516"/>
                  <a:gd name="T29" fmla="*/ 0 h 17"/>
                  <a:gd name="T30" fmla="*/ 499 w 516"/>
                  <a:gd name="T31" fmla="*/ 9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17"/>
                  <a:gd name="T50" fmla="*/ 516 w 51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17">
                    <a:moveTo>
                      <a:pt x="499" y="9"/>
                    </a:moveTo>
                    <a:lnTo>
                      <a:pt x="508" y="0"/>
                    </a:lnTo>
                    <a:lnTo>
                      <a:pt x="0" y="0"/>
                    </a:lnTo>
                    <a:lnTo>
                      <a:pt x="0" y="17"/>
                    </a:lnTo>
                    <a:lnTo>
                      <a:pt x="508" y="17"/>
                    </a:lnTo>
                    <a:lnTo>
                      <a:pt x="516" y="9"/>
                    </a:lnTo>
                    <a:lnTo>
                      <a:pt x="508" y="17"/>
                    </a:lnTo>
                    <a:lnTo>
                      <a:pt x="512" y="17"/>
                    </a:lnTo>
                    <a:lnTo>
                      <a:pt x="515" y="16"/>
                    </a:lnTo>
                    <a:lnTo>
                      <a:pt x="516" y="13"/>
                    </a:lnTo>
                    <a:lnTo>
                      <a:pt x="516" y="9"/>
                    </a:lnTo>
                    <a:lnTo>
                      <a:pt x="516" y="6"/>
                    </a:lnTo>
                    <a:lnTo>
                      <a:pt x="515" y="3"/>
                    </a:lnTo>
                    <a:lnTo>
                      <a:pt x="512" y="2"/>
                    </a:lnTo>
                    <a:lnTo>
                      <a:pt x="508" y="0"/>
                    </a:lnTo>
                    <a:lnTo>
                      <a:pt x="49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9" name="Freeform 91"/>
              <p:cNvSpPr>
                <a:spLocks/>
              </p:cNvSpPr>
              <p:nvPr>
                <p:custDataLst>
                  <p:tags r:id="rId264"/>
                </p:custDataLst>
              </p:nvPr>
            </p:nvSpPr>
            <p:spPr bwMode="auto">
              <a:xfrm>
                <a:off x="4226" y="2914"/>
                <a:ext cx="18" cy="155"/>
              </a:xfrm>
              <a:custGeom>
                <a:avLst/>
                <a:gdLst>
                  <a:gd name="T0" fmla="*/ 2 w 18"/>
                  <a:gd name="T1" fmla="*/ 11 h 155"/>
                  <a:gd name="T2" fmla="*/ 2 w 18"/>
                  <a:gd name="T3" fmla="*/ 8 h 155"/>
                  <a:gd name="T4" fmla="*/ 0 w 18"/>
                  <a:gd name="T5" fmla="*/ 155 h 155"/>
                  <a:gd name="T6" fmla="*/ 17 w 18"/>
                  <a:gd name="T7" fmla="*/ 155 h 155"/>
                  <a:gd name="T8" fmla="*/ 18 w 18"/>
                  <a:gd name="T9" fmla="*/ 8 h 155"/>
                  <a:gd name="T10" fmla="*/ 18 w 18"/>
                  <a:gd name="T11" fmla="*/ 5 h 155"/>
                  <a:gd name="T12" fmla="*/ 18 w 18"/>
                  <a:gd name="T13" fmla="*/ 8 h 155"/>
                  <a:gd name="T14" fmla="*/ 18 w 18"/>
                  <a:gd name="T15" fmla="*/ 4 h 155"/>
                  <a:gd name="T16" fmla="*/ 16 w 18"/>
                  <a:gd name="T17" fmla="*/ 3 h 155"/>
                  <a:gd name="T18" fmla="*/ 13 w 18"/>
                  <a:gd name="T19" fmla="*/ 0 h 155"/>
                  <a:gd name="T20" fmla="*/ 10 w 18"/>
                  <a:gd name="T21" fmla="*/ 0 h 155"/>
                  <a:gd name="T22" fmla="*/ 7 w 18"/>
                  <a:gd name="T23" fmla="*/ 0 h 155"/>
                  <a:gd name="T24" fmla="*/ 4 w 18"/>
                  <a:gd name="T25" fmla="*/ 1 h 155"/>
                  <a:gd name="T26" fmla="*/ 3 w 18"/>
                  <a:gd name="T27" fmla="*/ 4 h 155"/>
                  <a:gd name="T28" fmla="*/ 2 w 18"/>
                  <a:gd name="T29" fmla="*/ 8 h 155"/>
                  <a:gd name="T30" fmla="*/ 2 w 18"/>
                  <a:gd name="T31" fmla="*/ 11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5"/>
                  <a:gd name="T50" fmla="*/ 18 w 18"/>
                  <a:gd name="T51" fmla="*/ 155 h 1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5">
                    <a:moveTo>
                      <a:pt x="2" y="11"/>
                    </a:moveTo>
                    <a:lnTo>
                      <a:pt x="2" y="8"/>
                    </a:lnTo>
                    <a:lnTo>
                      <a:pt x="0" y="155"/>
                    </a:lnTo>
                    <a:lnTo>
                      <a:pt x="17" y="155"/>
                    </a:lnTo>
                    <a:lnTo>
                      <a:pt x="18" y="8"/>
                    </a:lnTo>
                    <a:lnTo>
                      <a:pt x="18" y="5"/>
                    </a:lnTo>
                    <a:lnTo>
                      <a:pt x="18" y="8"/>
                    </a:lnTo>
                    <a:lnTo>
                      <a:pt x="18" y="4"/>
                    </a:lnTo>
                    <a:lnTo>
                      <a:pt x="16" y="3"/>
                    </a:lnTo>
                    <a:lnTo>
                      <a:pt x="13" y="0"/>
                    </a:lnTo>
                    <a:lnTo>
                      <a:pt x="10" y="0"/>
                    </a:lnTo>
                    <a:lnTo>
                      <a:pt x="7" y="0"/>
                    </a:lnTo>
                    <a:lnTo>
                      <a:pt x="4" y="1"/>
                    </a:lnTo>
                    <a:lnTo>
                      <a:pt x="3" y="4"/>
                    </a:lnTo>
                    <a:lnTo>
                      <a:pt x="2" y="8"/>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0" name="Freeform 92"/>
              <p:cNvSpPr>
                <a:spLocks/>
              </p:cNvSpPr>
              <p:nvPr>
                <p:custDataLst>
                  <p:tags r:id="rId265"/>
                </p:custDataLst>
              </p:nvPr>
            </p:nvSpPr>
            <p:spPr bwMode="auto">
              <a:xfrm>
                <a:off x="4077" y="2366"/>
                <a:ext cx="167" cy="559"/>
              </a:xfrm>
              <a:custGeom>
                <a:avLst/>
                <a:gdLst>
                  <a:gd name="T0" fmla="*/ 0 w 167"/>
                  <a:gd name="T1" fmla="*/ 8 h 559"/>
                  <a:gd name="T2" fmla="*/ 0 w 167"/>
                  <a:gd name="T3" fmla="*/ 11 h 559"/>
                  <a:gd name="T4" fmla="*/ 151 w 167"/>
                  <a:gd name="T5" fmla="*/ 559 h 559"/>
                  <a:gd name="T6" fmla="*/ 167 w 167"/>
                  <a:gd name="T7" fmla="*/ 553 h 559"/>
                  <a:gd name="T8" fmla="*/ 17 w 167"/>
                  <a:gd name="T9" fmla="*/ 7 h 559"/>
                  <a:gd name="T10" fmla="*/ 17 w 167"/>
                  <a:gd name="T11" fmla="*/ 10 h 559"/>
                  <a:gd name="T12" fmla="*/ 17 w 167"/>
                  <a:gd name="T13" fmla="*/ 7 h 559"/>
                  <a:gd name="T14" fmla="*/ 15 w 167"/>
                  <a:gd name="T15" fmla="*/ 3 h 559"/>
                  <a:gd name="T16" fmla="*/ 13 w 167"/>
                  <a:gd name="T17" fmla="*/ 1 h 559"/>
                  <a:gd name="T18" fmla="*/ 10 w 167"/>
                  <a:gd name="T19" fmla="*/ 0 h 559"/>
                  <a:gd name="T20" fmla="*/ 7 w 167"/>
                  <a:gd name="T21" fmla="*/ 0 h 559"/>
                  <a:gd name="T22" fmla="*/ 4 w 167"/>
                  <a:gd name="T23" fmla="*/ 1 h 559"/>
                  <a:gd name="T24" fmla="*/ 1 w 167"/>
                  <a:gd name="T25" fmla="*/ 4 h 559"/>
                  <a:gd name="T26" fmla="*/ 0 w 167"/>
                  <a:gd name="T27" fmla="*/ 7 h 559"/>
                  <a:gd name="T28" fmla="*/ 0 w 167"/>
                  <a:gd name="T29" fmla="*/ 11 h 559"/>
                  <a:gd name="T30" fmla="*/ 0 w 167"/>
                  <a:gd name="T31" fmla="*/ 8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559"/>
                  <a:gd name="T50" fmla="*/ 167 w 167"/>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559">
                    <a:moveTo>
                      <a:pt x="0" y="8"/>
                    </a:moveTo>
                    <a:lnTo>
                      <a:pt x="0" y="11"/>
                    </a:lnTo>
                    <a:lnTo>
                      <a:pt x="151" y="559"/>
                    </a:lnTo>
                    <a:lnTo>
                      <a:pt x="167" y="553"/>
                    </a:lnTo>
                    <a:lnTo>
                      <a:pt x="17" y="7"/>
                    </a:lnTo>
                    <a:lnTo>
                      <a:pt x="17" y="10"/>
                    </a:lnTo>
                    <a:lnTo>
                      <a:pt x="17" y="7"/>
                    </a:lnTo>
                    <a:lnTo>
                      <a:pt x="15" y="3"/>
                    </a:lnTo>
                    <a:lnTo>
                      <a:pt x="13" y="1"/>
                    </a:lnTo>
                    <a:lnTo>
                      <a:pt x="10" y="0"/>
                    </a:lnTo>
                    <a:lnTo>
                      <a:pt x="7" y="0"/>
                    </a:lnTo>
                    <a:lnTo>
                      <a:pt x="4" y="1"/>
                    </a:lnTo>
                    <a:lnTo>
                      <a:pt x="1" y="4"/>
                    </a:lnTo>
                    <a:lnTo>
                      <a:pt x="0" y="7"/>
                    </a:lnTo>
                    <a:lnTo>
                      <a:pt x="0" y="1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1" name="Freeform 93"/>
              <p:cNvSpPr>
                <a:spLocks/>
              </p:cNvSpPr>
              <p:nvPr>
                <p:custDataLst>
                  <p:tags r:id="rId266"/>
                </p:custDataLst>
              </p:nvPr>
            </p:nvSpPr>
            <p:spPr bwMode="auto">
              <a:xfrm>
                <a:off x="4077" y="1843"/>
                <a:ext cx="68" cy="533"/>
              </a:xfrm>
              <a:custGeom>
                <a:avLst/>
                <a:gdLst>
                  <a:gd name="T0" fmla="*/ 52 w 68"/>
                  <a:gd name="T1" fmla="*/ 7 h 533"/>
                  <a:gd name="T2" fmla="*/ 52 w 68"/>
                  <a:gd name="T3" fmla="*/ 9 h 533"/>
                  <a:gd name="T4" fmla="*/ 45 w 68"/>
                  <a:gd name="T5" fmla="*/ 73 h 533"/>
                  <a:gd name="T6" fmla="*/ 39 w 68"/>
                  <a:gd name="T7" fmla="*/ 138 h 533"/>
                  <a:gd name="T8" fmla="*/ 32 w 68"/>
                  <a:gd name="T9" fmla="*/ 204 h 533"/>
                  <a:gd name="T10" fmla="*/ 25 w 68"/>
                  <a:gd name="T11" fmla="*/ 269 h 533"/>
                  <a:gd name="T12" fmla="*/ 20 w 68"/>
                  <a:gd name="T13" fmla="*/ 335 h 533"/>
                  <a:gd name="T14" fmla="*/ 13 w 68"/>
                  <a:gd name="T15" fmla="*/ 400 h 533"/>
                  <a:gd name="T16" fmla="*/ 7 w 68"/>
                  <a:gd name="T17" fmla="*/ 466 h 533"/>
                  <a:gd name="T18" fmla="*/ 0 w 68"/>
                  <a:gd name="T19" fmla="*/ 531 h 533"/>
                  <a:gd name="T20" fmla="*/ 17 w 68"/>
                  <a:gd name="T21" fmla="*/ 533 h 533"/>
                  <a:gd name="T22" fmla="*/ 24 w 68"/>
                  <a:gd name="T23" fmla="*/ 467 h 533"/>
                  <a:gd name="T24" fmla="*/ 29 w 68"/>
                  <a:gd name="T25" fmla="*/ 402 h 533"/>
                  <a:gd name="T26" fmla="*/ 36 w 68"/>
                  <a:gd name="T27" fmla="*/ 336 h 533"/>
                  <a:gd name="T28" fmla="*/ 43 w 68"/>
                  <a:gd name="T29" fmla="*/ 271 h 533"/>
                  <a:gd name="T30" fmla="*/ 49 w 68"/>
                  <a:gd name="T31" fmla="*/ 205 h 533"/>
                  <a:gd name="T32" fmla="*/ 56 w 68"/>
                  <a:gd name="T33" fmla="*/ 140 h 533"/>
                  <a:gd name="T34" fmla="*/ 61 w 68"/>
                  <a:gd name="T35" fmla="*/ 76 h 533"/>
                  <a:gd name="T36" fmla="*/ 68 w 68"/>
                  <a:gd name="T37" fmla="*/ 10 h 533"/>
                  <a:gd name="T38" fmla="*/ 68 w 68"/>
                  <a:gd name="T39" fmla="*/ 11 h 533"/>
                  <a:gd name="T40" fmla="*/ 68 w 68"/>
                  <a:gd name="T41" fmla="*/ 10 h 533"/>
                  <a:gd name="T42" fmla="*/ 68 w 68"/>
                  <a:gd name="T43" fmla="*/ 6 h 533"/>
                  <a:gd name="T44" fmla="*/ 66 w 68"/>
                  <a:gd name="T45" fmla="*/ 3 h 533"/>
                  <a:gd name="T46" fmla="*/ 64 w 68"/>
                  <a:gd name="T47" fmla="*/ 2 h 533"/>
                  <a:gd name="T48" fmla="*/ 60 w 68"/>
                  <a:gd name="T49" fmla="*/ 0 h 533"/>
                  <a:gd name="T50" fmla="*/ 57 w 68"/>
                  <a:gd name="T51" fmla="*/ 0 h 533"/>
                  <a:gd name="T52" fmla="*/ 54 w 68"/>
                  <a:gd name="T53" fmla="*/ 2 h 533"/>
                  <a:gd name="T54" fmla="*/ 52 w 68"/>
                  <a:gd name="T55" fmla="*/ 4 h 533"/>
                  <a:gd name="T56" fmla="*/ 52 w 68"/>
                  <a:gd name="T57" fmla="*/ 9 h 533"/>
                  <a:gd name="T58" fmla="*/ 52 w 68"/>
                  <a:gd name="T59" fmla="*/ 7 h 5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533"/>
                  <a:gd name="T92" fmla="*/ 68 w 68"/>
                  <a:gd name="T93" fmla="*/ 533 h 5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533">
                    <a:moveTo>
                      <a:pt x="52" y="7"/>
                    </a:moveTo>
                    <a:lnTo>
                      <a:pt x="52" y="9"/>
                    </a:lnTo>
                    <a:lnTo>
                      <a:pt x="45" y="73"/>
                    </a:lnTo>
                    <a:lnTo>
                      <a:pt x="39" y="138"/>
                    </a:lnTo>
                    <a:lnTo>
                      <a:pt x="32" y="204"/>
                    </a:lnTo>
                    <a:lnTo>
                      <a:pt x="25" y="269"/>
                    </a:lnTo>
                    <a:lnTo>
                      <a:pt x="20" y="335"/>
                    </a:lnTo>
                    <a:lnTo>
                      <a:pt x="13" y="400"/>
                    </a:lnTo>
                    <a:lnTo>
                      <a:pt x="7" y="466"/>
                    </a:lnTo>
                    <a:lnTo>
                      <a:pt x="0" y="531"/>
                    </a:lnTo>
                    <a:lnTo>
                      <a:pt x="17" y="533"/>
                    </a:lnTo>
                    <a:lnTo>
                      <a:pt x="24" y="467"/>
                    </a:lnTo>
                    <a:lnTo>
                      <a:pt x="29" y="402"/>
                    </a:lnTo>
                    <a:lnTo>
                      <a:pt x="36" y="336"/>
                    </a:lnTo>
                    <a:lnTo>
                      <a:pt x="43" y="271"/>
                    </a:lnTo>
                    <a:lnTo>
                      <a:pt x="49" y="205"/>
                    </a:lnTo>
                    <a:lnTo>
                      <a:pt x="56" y="140"/>
                    </a:lnTo>
                    <a:lnTo>
                      <a:pt x="61" y="76"/>
                    </a:lnTo>
                    <a:lnTo>
                      <a:pt x="68" y="10"/>
                    </a:lnTo>
                    <a:lnTo>
                      <a:pt x="68" y="11"/>
                    </a:lnTo>
                    <a:lnTo>
                      <a:pt x="68" y="10"/>
                    </a:lnTo>
                    <a:lnTo>
                      <a:pt x="68" y="6"/>
                    </a:lnTo>
                    <a:lnTo>
                      <a:pt x="66" y="3"/>
                    </a:lnTo>
                    <a:lnTo>
                      <a:pt x="64" y="2"/>
                    </a:lnTo>
                    <a:lnTo>
                      <a:pt x="60" y="0"/>
                    </a:lnTo>
                    <a:lnTo>
                      <a:pt x="57" y="0"/>
                    </a:lnTo>
                    <a:lnTo>
                      <a:pt x="54" y="2"/>
                    </a:lnTo>
                    <a:lnTo>
                      <a:pt x="52" y="4"/>
                    </a:lnTo>
                    <a:lnTo>
                      <a:pt x="52" y="9"/>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2" name="Freeform 94"/>
              <p:cNvSpPr>
                <a:spLocks/>
              </p:cNvSpPr>
              <p:nvPr>
                <p:custDataLst>
                  <p:tags r:id="rId267"/>
                </p:custDataLst>
              </p:nvPr>
            </p:nvSpPr>
            <p:spPr bwMode="auto">
              <a:xfrm>
                <a:off x="3120" y="2876"/>
                <a:ext cx="59" cy="81"/>
              </a:xfrm>
              <a:custGeom>
                <a:avLst/>
                <a:gdLst>
                  <a:gd name="T0" fmla="*/ 17 w 59"/>
                  <a:gd name="T1" fmla="*/ 76 h 81"/>
                  <a:gd name="T2" fmla="*/ 17 w 59"/>
                  <a:gd name="T3" fmla="*/ 73 h 81"/>
                  <a:gd name="T4" fmla="*/ 18 w 59"/>
                  <a:gd name="T5" fmla="*/ 60 h 81"/>
                  <a:gd name="T6" fmla="*/ 20 w 59"/>
                  <a:gd name="T7" fmla="*/ 49 h 81"/>
                  <a:gd name="T8" fmla="*/ 24 w 59"/>
                  <a:gd name="T9" fmla="*/ 39 h 81"/>
                  <a:gd name="T10" fmla="*/ 28 w 59"/>
                  <a:gd name="T11" fmla="*/ 32 h 81"/>
                  <a:gd name="T12" fmla="*/ 34 w 59"/>
                  <a:gd name="T13" fmla="*/ 27 h 81"/>
                  <a:gd name="T14" fmla="*/ 41 w 59"/>
                  <a:gd name="T15" fmla="*/ 21 h 81"/>
                  <a:gd name="T16" fmla="*/ 49 w 59"/>
                  <a:gd name="T17" fmla="*/ 18 h 81"/>
                  <a:gd name="T18" fmla="*/ 59 w 59"/>
                  <a:gd name="T19" fmla="*/ 17 h 81"/>
                  <a:gd name="T20" fmla="*/ 57 w 59"/>
                  <a:gd name="T21" fmla="*/ 0 h 81"/>
                  <a:gd name="T22" fmla="*/ 45 w 59"/>
                  <a:gd name="T23" fmla="*/ 2 h 81"/>
                  <a:gd name="T24" fmla="*/ 32 w 59"/>
                  <a:gd name="T25" fmla="*/ 6 h 81"/>
                  <a:gd name="T26" fmla="*/ 23 w 59"/>
                  <a:gd name="T27" fmla="*/ 13 h 81"/>
                  <a:gd name="T28" fmla="*/ 14 w 59"/>
                  <a:gd name="T29" fmla="*/ 21 h 81"/>
                  <a:gd name="T30" fmla="*/ 9 w 59"/>
                  <a:gd name="T31" fmla="*/ 32 h 81"/>
                  <a:gd name="T32" fmla="*/ 3 w 59"/>
                  <a:gd name="T33" fmla="*/ 45 h 81"/>
                  <a:gd name="T34" fmla="*/ 2 w 59"/>
                  <a:gd name="T35" fmla="*/ 57 h 81"/>
                  <a:gd name="T36" fmla="*/ 0 w 59"/>
                  <a:gd name="T37" fmla="*/ 73 h 81"/>
                  <a:gd name="T38" fmla="*/ 0 w 59"/>
                  <a:gd name="T39" fmla="*/ 71 h 81"/>
                  <a:gd name="T40" fmla="*/ 0 w 59"/>
                  <a:gd name="T41" fmla="*/ 73 h 81"/>
                  <a:gd name="T42" fmla="*/ 0 w 59"/>
                  <a:gd name="T43" fmla="*/ 77 h 81"/>
                  <a:gd name="T44" fmla="*/ 3 w 59"/>
                  <a:gd name="T45" fmla="*/ 80 h 81"/>
                  <a:gd name="T46" fmla="*/ 6 w 59"/>
                  <a:gd name="T47" fmla="*/ 81 h 81"/>
                  <a:gd name="T48" fmla="*/ 9 w 59"/>
                  <a:gd name="T49" fmla="*/ 81 h 81"/>
                  <a:gd name="T50" fmla="*/ 11 w 59"/>
                  <a:gd name="T51" fmla="*/ 81 h 81"/>
                  <a:gd name="T52" fmla="*/ 14 w 59"/>
                  <a:gd name="T53" fmla="*/ 80 h 81"/>
                  <a:gd name="T54" fmla="*/ 16 w 59"/>
                  <a:gd name="T55" fmla="*/ 77 h 81"/>
                  <a:gd name="T56" fmla="*/ 17 w 59"/>
                  <a:gd name="T57" fmla="*/ 73 h 81"/>
                  <a:gd name="T58" fmla="*/ 17 w 59"/>
                  <a:gd name="T59" fmla="*/ 76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81"/>
                  <a:gd name="T92" fmla="*/ 59 w 59"/>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81">
                    <a:moveTo>
                      <a:pt x="17" y="76"/>
                    </a:moveTo>
                    <a:lnTo>
                      <a:pt x="17" y="73"/>
                    </a:lnTo>
                    <a:lnTo>
                      <a:pt x="18" y="60"/>
                    </a:lnTo>
                    <a:lnTo>
                      <a:pt x="20" y="49"/>
                    </a:lnTo>
                    <a:lnTo>
                      <a:pt x="24" y="39"/>
                    </a:lnTo>
                    <a:lnTo>
                      <a:pt x="28" y="32"/>
                    </a:lnTo>
                    <a:lnTo>
                      <a:pt x="34" y="27"/>
                    </a:lnTo>
                    <a:lnTo>
                      <a:pt x="41" y="21"/>
                    </a:lnTo>
                    <a:lnTo>
                      <a:pt x="49" y="18"/>
                    </a:lnTo>
                    <a:lnTo>
                      <a:pt x="59" y="17"/>
                    </a:lnTo>
                    <a:lnTo>
                      <a:pt x="57" y="0"/>
                    </a:lnTo>
                    <a:lnTo>
                      <a:pt x="45" y="2"/>
                    </a:lnTo>
                    <a:lnTo>
                      <a:pt x="32" y="6"/>
                    </a:lnTo>
                    <a:lnTo>
                      <a:pt x="23" y="13"/>
                    </a:lnTo>
                    <a:lnTo>
                      <a:pt x="14" y="21"/>
                    </a:lnTo>
                    <a:lnTo>
                      <a:pt x="9" y="32"/>
                    </a:lnTo>
                    <a:lnTo>
                      <a:pt x="3" y="45"/>
                    </a:lnTo>
                    <a:lnTo>
                      <a:pt x="2" y="57"/>
                    </a:lnTo>
                    <a:lnTo>
                      <a:pt x="0" y="73"/>
                    </a:lnTo>
                    <a:lnTo>
                      <a:pt x="0" y="71"/>
                    </a:lnTo>
                    <a:lnTo>
                      <a:pt x="0" y="73"/>
                    </a:lnTo>
                    <a:lnTo>
                      <a:pt x="0" y="77"/>
                    </a:lnTo>
                    <a:lnTo>
                      <a:pt x="3" y="80"/>
                    </a:lnTo>
                    <a:lnTo>
                      <a:pt x="6" y="81"/>
                    </a:lnTo>
                    <a:lnTo>
                      <a:pt x="9" y="81"/>
                    </a:lnTo>
                    <a:lnTo>
                      <a:pt x="11" y="81"/>
                    </a:lnTo>
                    <a:lnTo>
                      <a:pt x="14" y="80"/>
                    </a:lnTo>
                    <a:lnTo>
                      <a:pt x="16" y="77"/>
                    </a:lnTo>
                    <a:lnTo>
                      <a:pt x="17" y="73"/>
                    </a:lnTo>
                    <a:lnTo>
                      <a:pt x="17"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3" name="Freeform 95"/>
              <p:cNvSpPr>
                <a:spLocks/>
              </p:cNvSpPr>
              <p:nvPr>
                <p:custDataLst>
                  <p:tags r:id="rId268"/>
                </p:custDataLst>
              </p:nvPr>
            </p:nvSpPr>
            <p:spPr bwMode="auto">
              <a:xfrm>
                <a:off x="3119" y="2947"/>
                <a:ext cx="44" cy="58"/>
              </a:xfrm>
              <a:custGeom>
                <a:avLst/>
                <a:gdLst>
                  <a:gd name="T0" fmla="*/ 36 w 44"/>
                  <a:gd name="T1" fmla="*/ 41 h 58"/>
                  <a:gd name="T2" fmla="*/ 37 w 44"/>
                  <a:gd name="T3" fmla="*/ 41 h 58"/>
                  <a:gd name="T4" fmla="*/ 32 w 44"/>
                  <a:gd name="T5" fmla="*/ 39 h 58"/>
                  <a:gd name="T6" fmla="*/ 26 w 44"/>
                  <a:gd name="T7" fmla="*/ 37 h 58"/>
                  <a:gd name="T8" fmla="*/ 22 w 44"/>
                  <a:gd name="T9" fmla="*/ 34 h 58"/>
                  <a:gd name="T10" fmla="*/ 19 w 44"/>
                  <a:gd name="T11" fmla="*/ 31 h 58"/>
                  <a:gd name="T12" fmla="*/ 18 w 44"/>
                  <a:gd name="T13" fmla="*/ 25 h 58"/>
                  <a:gd name="T14" fmla="*/ 17 w 44"/>
                  <a:gd name="T15" fmla="*/ 20 h 58"/>
                  <a:gd name="T16" fmla="*/ 17 w 44"/>
                  <a:gd name="T17" fmla="*/ 13 h 58"/>
                  <a:gd name="T18" fmla="*/ 18 w 44"/>
                  <a:gd name="T19" fmla="*/ 5 h 58"/>
                  <a:gd name="T20" fmla="*/ 1 w 44"/>
                  <a:gd name="T21" fmla="*/ 0 h 58"/>
                  <a:gd name="T22" fmla="*/ 0 w 44"/>
                  <a:gd name="T23" fmla="*/ 12 h 58"/>
                  <a:gd name="T24" fmla="*/ 0 w 44"/>
                  <a:gd name="T25" fmla="*/ 21 h 58"/>
                  <a:gd name="T26" fmla="*/ 1 w 44"/>
                  <a:gd name="T27" fmla="*/ 31 h 58"/>
                  <a:gd name="T28" fmla="*/ 5 w 44"/>
                  <a:gd name="T29" fmla="*/ 39 h 58"/>
                  <a:gd name="T30" fmla="*/ 11 w 44"/>
                  <a:gd name="T31" fmla="*/ 46 h 58"/>
                  <a:gd name="T32" fmla="*/ 18 w 44"/>
                  <a:gd name="T33" fmla="*/ 52 h 58"/>
                  <a:gd name="T34" fmla="*/ 26 w 44"/>
                  <a:gd name="T35" fmla="*/ 55 h 58"/>
                  <a:gd name="T36" fmla="*/ 35 w 44"/>
                  <a:gd name="T37" fmla="*/ 58 h 58"/>
                  <a:gd name="T38" fmla="*/ 36 w 44"/>
                  <a:gd name="T39" fmla="*/ 58 h 58"/>
                  <a:gd name="T40" fmla="*/ 35 w 44"/>
                  <a:gd name="T41" fmla="*/ 58 h 58"/>
                  <a:gd name="T42" fmla="*/ 39 w 44"/>
                  <a:gd name="T43" fmla="*/ 58 h 58"/>
                  <a:gd name="T44" fmla="*/ 42 w 44"/>
                  <a:gd name="T45" fmla="*/ 56 h 58"/>
                  <a:gd name="T46" fmla="*/ 43 w 44"/>
                  <a:gd name="T47" fmla="*/ 53 h 58"/>
                  <a:gd name="T48" fmla="*/ 44 w 44"/>
                  <a:gd name="T49" fmla="*/ 51 h 58"/>
                  <a:gd name="T50" fmla="*/ 44 w 44"/>
                  <a:gd name="T51" fmla="*/ 48 h 58"/>
                  <a:gd name="T52" fmla="*/ 43 w 44"/>
                  <a:gd name="T53" fmla="*/ 44 h 58"/>
                  <a:gd name="T54" fmla="*/ 40 w 44"/>
                  <a:gd name="T55" fmla="*/ 42 h 58"/>
                  <a:gd name="T56" fmla="*/ 37 w 44"/>
                  <a:gd name="T57" fmla="*/ 41 h 58"/>
                  <a:gd name="T58" fmla="*/ 36 w 44"/>
                  <a:gd name="T59" fmla="*/ 4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58"/>
                  <a:gd name="T92" fmla="*/ 44 w 44"/>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58">
                    <a:moveTo>
                      <a:pt x="36" y="41"/>
                    </a:moveTo>
                    <a:lnTo>
                      <a:pt x="37" y="41"/>
                    </a:lnTo>
                    <a:lnTo>
                      <a:pt x="32" y="39"/>
                    </a:lnTo>
                    <a:lnTo>
                      <a:pt x="26" y="37"/>
                    </a:lnTo>
                    <a:lnTo>
                      <a:pt x="22" y="34"/>
                    </a:lnTo>
                    <a:lnTo>
                      <a:pt x="19" y="31"/>
                    </a:lnTo>
                    <a:lnTo>
                      <a:pt x="18" y="25"/>
                    </a:lnTo>
                    <a:lnTo>
                      <a:pt x="17" y="20"/>
                    </a:lnTo>
                    <a:lnTo>
                      <a:pt x="17" y="13"/>
                    </a:lnTo>
                    <a:lnTo>
                      <a:pt x="18" y="5"/>
                    </a:lnTo>
                    <a:lnTo>
                      <a:pt x="1" y="0"/>
                    </a:lnTo>
                    <a:lnTo>
                      <a:pt x="0" y="12"/>
                    </a:lnTo>
                    <a:lnTo>
                      <a:pt x="0" y="21"/>
                    </a:lnTo>
                    <a:lnTo>
                      <a:pt x="1" y="31"/>
                    </a:lnTo>
                    <a:lnTo>
                      <a:pt x="5" y="39"/>
                    </a:lnTo>
                    <a:lnTo>
                      <a:pt x="11" y="46"/>
                    </a:lnTo>
                    <a:lnTo>
                      <a:pt x="18" y="52"/>
                    </a:lnTo>
                    <a:lnTo>
                      <a:pt x="26" y="55"/>
                    </a:lnTo>
                    <a:lnTo>
                      <a:pt x="35" y="58"/>
                    </a:lnTo>
                    <a:lnTo>
                      <a:pt x="36" y="58"/>
                    </a:lnTo>
                    <a:lnTo>
                      <a:pt x="35" y="58"/>
                    </a:lnTo>
                    <a:lnTo>
                      <a:pt x="39" y="58"/>
                    </a:lnTo>
                    <a:lnTo>
                      <a:pt x="42" y="56"/>
                    </a:lnTo>
                    <a:lnTo>
                      <a:pt x="43" y="53"/>
                    </a:lnTo>
                    <a:lnTo>
                      <a:pt x="44" y="51"/>
                    </a:lnTo>
                    <a:lnTo>
                      <a:pt x="44" y="48"/>
                    </a:lnTo>
                    <a:lnTo>
                      <a:pt x="43" y="44"/>
                    </a:lnTo>
                    <a:lnTo>
                      <a:pt x="40" y="42"/>
                    </a:lnTo>
                    <a:lnTo>
                      <a:pt x="37" y="41"/>
                    </a:lnTo>
                    <a:lnTo>
                      <a:pt x="3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4" name="Freeform 96"/>
              <p:cNvSpPr>
                <a:spLocks/>
              </p:cNvSpPr>
              <p:nvPr>
                <p:custDataLst>
                  <p:tags r:id="rId269"/>
                </p:custDataLst>
              </p:nvPr>
            </p:nvSpPr>
            <p:spPr bwMode="auto">
              <a:xfrm>
                <a:off x="3155" y="2988"/>
                <a:ext cx="897" cy="17"/>
              </a:xfrm>
              <a:custGeom>
                <a:avLst/>
                <a:gdLst>
                  <a:gd name="T0" fmla="*/ 880 w 897"/>
                  <a:gd name="T1" fmla="*/ 8 h 17"/>
                  <a:gd name="T2" fmla="*/ 889 w 897"/>
                  <a:gd name="T3" fmla="*/ 0 h 17"/>
                  <a:gd name="T4" fmla="*/ 0 w 897"/>
                  <a:gd name="T5" fmla="*/ 0 h 17"/>
                  <a:gd name="T6" fmla="*/ 0 w 897"/>
                  <a:gd name="T7" fmla="*/ 17 h 17"/>
                  <a:gd name="T8" fmla="*/ 889 w 897"/>
                  <a:gd name="T9" fmla="*/ 17 h 17"/>
                  <a:gd name="T10" fmla="*/ 897 w 897"/>
                  <a:gd name="T11" fmla="*/ 8 h 17"/>
                  <a:gd name="T12" fmla="*/ 889 w 897"/>
                  <a:gd name="T13" fmla="*/ 17 h 17"/>
                  <a:gd name="T14" fmla="*/ 893 w 897"/>
                  <a:gd name="T15" fmla="*/ 15 h 17"/>
                  <a:gd name="T16" fmla="*/ 895 w 897"/>
                  <a:gd name="T17" fmla="*/ 14 h 17"/>
                  <a:gd name="T18" fmla="*/ 897 w 897"/>
                  <a:gd name="T19" fmla="*/ 11 h 17"/>
                  <a:gd name="T20" fmla="*/ 897 w 897"/>
                  <a:gd name="T21" fmla="*/ 8 h 17"/>
                  <a:gd name="T22" fmla="*/ 897 w 897"/>
                  <a:gd name="T23" fmla="*/ 5 h 17"/>
                  <a:gd name="T24" fmla="*/ 895 w 897"/>
                  <a:gd name="T25" fmla="*/ 3 h 17"/>
                  <a:gd name="T26" fmla="*/ 893 w 897"/>
                  <a:gd name="T27" fmla="*/ 0 h 17"/>
                  <a:gd name="T28" fmla="*/ 889 w 897"/>
                  <a:gd name="T29" fmla="*/ 0 h 17"/>
                  <a:gd name="T30" fmla="*/ 880 w 897"/>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7"/>
                  <a:gd name="T49" fmla="*/ 0 h 17"/>
                  <a:gd name="T50" fmla="*/ 897 w 89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7" h="17">
                    <a:moveTo>
                      <a:pt x="880" y="8"/>
                    </a:moveTo>
                    <a:lnTo>
                      <a:pt x="889" y="0"/>
                    </a:lnTo>
                    <a:lnTo>
                      <a:pt x="0" y="0"/>
                    </a:lnTo>
                    <a:lnTo>
                      <a:pt x="0" y="17"/>
                    </a:lnTo>
                    <a:lnTo>
                      <a:pt x="889" y="17"/>
                    </a:lnTo>
                    <a:lnTo>
                      <a:pt x="897" y="8"/>
                    </a:lnTo>
                    <a:lnTo>
                      <a:pt x="889" y="17"/>
                    </a:lnTo>
                    <a:lnTo>
                      <a:pt x="893" y="15"/>
                    </a:lnTo>
                    <a:lnTo>
                      <a:pt x="895" y="14"/>
                    </a:lnTo>
                    <a:lnTo>
                      <a:pt x="897" y="11"/>
                    </a:lnTo>
                    <a:lnTo>
                      <a:pt x="897" y="8"/>
                    </a:lnTo>
                    <a:lnTo>
                      <a:pt x="897" y="5"/>
                    </a:lnTo>
                    <a:lnTo>
                      <a:pt x="895" y="3"/>
                    </a:lnTo>
                    <a:lnTo>
                      <a:pt x="893" y="0"/>
                    </a:lnTo>
                    <a:lnTo>
                      <a:pt x="889" y="0"/>
                    </a:lnTo>
                    <a:lnTo>
                      <a:pt x="88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5" name="Freeform 97"/>
              <p:cNvSpPr>
                <a:spLocks/>
              </p:cNvSpPr>
              <p:nvPr>
                <p:custDataLst>
                  <p:tags r:id="rId270"/>
                </p:custDataLst>
              </p:nvPr>
            </p:nvSpPr>
            <p:spPr bwMode="auto">
              <a:xfrm>
                <a:off x="4035" y="2885"/>
                <a:ext cx="17" cy="111"/>
              </a:xfrm>
              <a:custGeom>
                <a:avLst/>
                <a:gdLst>
                  <a:gd name="T0" fmla="*/ 9 w 17"/>
                  <a:gd name="T1" fmla="*/ 16 h 111"/>
                  <a:gd name="T2" fmla="*/ 0 w 17"/>
                  <a:gd name="T3" fmla="*/ 8 h 111"/>
                  <a:gd name="T4" fmla="*/ 0 w 17"/>
                  <a:gd name="T5" fmla="*/ 111 h 111"/>
                  <a:gd name="T6" fmla="*/ 17 w 17"/>
                  <a:gd name="T7" fmla="*/ 111 h 111"/>
                  <a:gd name="T8" fmla="*/ 17 w 17"/>
                  <a:gd name="T9" fmla="*/ 8 h 111"/>
                  <a:gd name="T10" fmla="*/ 9 w 17"/>
                  <a:gd name="T11" fmla="*/ 0 h 111"/>
                  <a:gd name="T12" fmla="*/ 17 w 17"/>
                  <a:gd name="T13" fmla="*/ 8 h 111"/>
                  <a:gd name="T14" fmla="*/ 15 w 17"/>
                  <a:gd name="T15" fmla="*/ 4 h 111"/>
                  <a:gd name="T16" fmla="*/ 14 w 17"/>
                  <a:gd name="T17" fmla="*/ 1 h 111"/>
                  <a:gd name="T18" fmla="*/ 11 w 17"/>
                  <a:gd name="T19" fmla="*/ 0 h 111"/>
                  <a:gd name="T20" fmla="*/ 9 w 17"/>
                  <a:gd name="T21" fmla="*/ 0 h 111"/>
                  <a:gd name="T22" fmla="*/ 4 w 17"/>
                  <a:gd name="T23" fmla="*/ 0 h 111"/>
                  <a:gd name="T24" fmla="*/ 3 w 17"/>
                  <a:gd name="T25" fmla="*/ 1 h 111"/>
                  <a:gd name="T26" fmla="*/ 0 w 17"/>
                  <a:gd name="T27" fmla="*/ 4 h 111"/>
                  <a:gd name="T28" fmla="*/ 0 w 17"/>
                  <a:gd name="T29" fmla="*/ 8 h 111"/>
                  <a:gd name="T30" fmla="*/ 9 w 17"/>
                  <a:gd name="T31" fmla="*/ 16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11"/>
                  <a:gd name="T50" fmla="*/ 17 w 17"/>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11">
                    <a:moveTo>
                      <a:pt x="9" y="16"/>
                    </a:moveTo>
                    <a:lnTo>
                      <a:pt x="0" y="8"/>
                    </a:lnTo>
                    <a:lnTo>
                      <a:pt x="0" y="111"/>
                    </a:lnTo>
                    <a:lnTo>
                      <a:pt x="17" y="111"/>
                    </a:lnTo>
                    <a:lnTo>
                      <a:pt x="17" y="8"/>
                    </a:lnTo>
                    <a:lnTo>
                      <a:pt x="9" y="0"/>
                    </a:lnTo>
                    <a:lnTo>
                      <a:pt x="17" y="8"/>
                    </a:lnTo>
                    <a:lnTo>
                      <a:pt x="15" y="4"/>
                    </a:lnTo>
                    <a:lnTo>
                      <a:pt x="14" y="1"/>
                    </a:lnTo>
                    <a:lnTo>
                      <a:pt x="11" y="0"/>
                    </a:lnTo>
                    <a:lnTo>
                      <a:pt x="9" y="0"/>
                    </a:lnTo>
                    <a:lnTo>
                      <a:pt x="4" y="0"/>
                    </a:lnTo>
                    <a:lnTo>
                      <a:pt x="3" y="1"/>
                    </a:lnTo>
                    <a:lnTo>
                      <a:pt x="0" y="4"/>
                    </a:lnTo>
                    <a:lnTo>
                      <a:pt x="0" y="8"/>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6" name="Freeform 98"/>
              <p:cNvSpPr>
                <a:spLocks/>
              </p:cNvSpPr>
              <p:nvPr>
                <p:custDataLst>
                  <p:tags r:id="rId271"/>
                </p:custDataLst>
              </p:nvPr>
            </p:nvSpPr>
            <p:spPr bwMode="auto">
              <a:xfrm>
                <a:off x="3169" y="2876"/>
                <a:ext cx="875" cy="25"/>
              </a:xfrm>
              <a:custGeom>
                <a:avLst/>
                <a:gdLst>
                  <a:gd name="T0" fmla="*/ 10 w 875"/>
                  <a:gd name="T1" fmla="*/ 17 h 25"/>
                  <a:gd name="T2" fmla="*/ 8 w 875"/>
                  <a:gd name="T3" fmla="*/ 17 h 25"/>
                  <a:gd name="T4" fmla="*/ 117 w 875"/>
                  <a:gd name="T5" fmla="*/ 18 h 25"/>
                  <a:gd name="T6" fmla="*/ 225 w 875"/>
                  <a:gd name="T7" fmla="*/ 20 h 25"/>
                  <a:gd name="T8" fmla="*/ 333 w 875"/>
                  <a:gd name="T9" fmla="*/ 20 h 25"/>
                  <a:gd name="T10" fmla="*/ 441 w 875"/>
                  <a:gd name="T11" fmla="*/ 21 h 25"/>
                  <a:gd name="T12" fmla="*/ 550 w 875"/>
                  <a:gd name="T13" fmla="*/ 21 h 25"/>
                  <a:gd name="T14" fmla="*/ 658 w 875"/>
                  <a:gd name="T15" fmla="*/ 23 h 25"/>
                  <a:gd name="T16" fmla="*/ 766 w 875"/>
                  <a:gd name="T17" fmla="*/ 24 h 25"/>
                  <a:gd name="T18" fmla="*/ 875 w 875"/>
                  <a:gd name="T19" fmla="*/ 25 h 25"/>
                  <a:gd name="T20" fmla="*/ 875 w 875"/>
                  <a:gd name="T21" fmla="*/ 9 h 25"/>
                  <a:gd name="T22" fmla="*/ 766 w 875"/>
                  <a:gd name="T23" fmla="*/ 7 h 25"/>
                  <a:gd name="T24" fmla="*/ 658 w 875"/>
                  <a:gd name="T25" fmla="*/ 6 h 25"/>
                  <a:gd name="T26" fmla="*/ 550 w 875"/>
                  <a:gd name="T27" fmla="*/ 4 h 25"/>
                  <a:gd name="T28" fmla="*/ 441 w 875"/>
                  <a:gd name="T29" fmla="*/ 4 h 25"/>
                  <a:gd name="T30" fmla="*/ 333 w 875"/>
                  <a:gd name="T31" fmla="*/ 3 h 25"/>
                  <a:gd name="T32" fmla="*/ 225 w 875"/>
                  <a:gd name="T33" fmla="*/ 3 h 25"/>
                  <a:gd name="T34" fmla="*/ 117 w 875"/>
                  <a:gd name="T35" fmla="*/ 2 h 25"/>
                  <a:gd name="T36" fmla="*/ 8 w 875"/>
                  <a:gd name="T37" fmla="*/ 0 h 25"/>
                  <a:gd name="T38" fmla="*/ 8 w 875"/>
                  <a:gd name="T39" fmla="*/ 0 h 25"/>
                  <a:gd name="T40" fmla="*/ 8 w 875"/>
                  <a:gd name="T41" fmla="*/ 0 h 25"/>
                  <a:gd name="T42" fmla="*/ 6 w 875"/>
                  <a:gd name="T43" fmla="*/ 0 h 25"/>
                  <a:gd name="T44" fmla="*/ 3 w 875"/>
                  <a:gd name="T45" fmla="*/ 3 h 25"/>
                  <a:gd name="T46" fmla="*/ 0 w 875"/>
                  <a:gd name="T47" fmla="*/ 6 h 25"/>
                  <a:gd name="T48" fmla="*/ 0 w 875"/>
                  <a:gd name="T49" fmla="*/ 9 h 25"/>
                  <a:gd name="T50" fmla="*/ 0 w 875"/>
                  <a:gd name="T51" fmla="*/ 11 h 25"/>
                  <a:gd name="T52" fmla="*/ 3 w 875"/>
                  <a:gd name="T53" fmla="*/ 14 h 25"/>
                  <a:gd name="T54" fmla="*/ 4 w 875"/>
                  <a:gd name="T55" fmla="*/ 16 h 25"/>
                  <a:gd name="T56" fmla="*/ 8 w 875"/>
                  <a:gd name="T57" fmla="*/ 17 h 25"/>
                  <a:gd name="T58" fmla="*/ 10 w 875"/>
                  <a:gd name="T59" fmla="*/ 17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5"/>
                  <a:gd name="T91" fmla="*/ 0 h 25"/>
                  <a:gd name="T92" fmla="*/ 875 w 875"/>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5" h="25">
                    <a:moveTo>
                      <a:pt x="10" y="17"/>
                    </a:moveTo>
                    <a:lnTo>
                      <a:pt x="8" y="17"/>
                    </a:lnTo>
                    <a:lnTo>
                      <a:pt x="117" y="18"/>
                    </a:lnTo>
                    <a:lnTo>
                      <a:pt x="225" y="20"/>
                    </a:lnTo>
                    <a:lnTo>
                      <a:pt x="333" y="20"/>
                    </a:lnTo>
                    <a:lnTo>
                      <a:pt x="441" y="21"/>
                    </a:lnTo>
                    <a:lnTo>
                      <a:pt x="550" y="21"/>
                    </a:lnTo>
                    <a:lnTo>
                      <a:pt x="658" y="23"/>
                    </a:lnTo>
                    <a:lnTo>
                      <a:pt x="766" y="24"/>
                    </a:lnTo>
                    <a:lnTo>
                      <a:pt x="875" y="25"/>
                    </a:lnTo>
                    <a:lnTo>
                      <a:pt x="875" y="9"/>
                    </a:lnTo>
                    <a:lnTo>
                      <a:pt x="766" y="7"/>
                    </a:lnTo>
                    <a:lnTo>
                      <a:pt x="658" y="6"/>
                    </a:lnTo>
                    <a:lnTo>
                      <a:pt x="550" y="4"/>
                    </a:lnTo>
                    <a:lnTo>
                      <a:pt x="441" y="4"/>
                    </a:lnTo>
                    <a:lnTo>
                      <a:pt x="333" y="3"/>
                    </a:lnTo>
                    <a:lnTo>
                      <a:pt x="225" y="3"/>
                    </a:lnTo>
                    <a:lnTo>
                      <a:pt x="117" y="2"/>
                    </a:lnTo>
                    <a:lnTo>
                      <a:pt x="8" y="0"/>
                    </a:lnTo>
                    <a:lnTo>
                      <a:pt x="6" y="0"/>
                    </a:lnTo>
                    <a:lnTo>
                      <a:pt x="3" y="3"/>
                    </a:lnTo>
                    <a:lnTo>
                      <a:pt x="0" y="6"/>
                    </a:lnTo>
                    <a:lnTo>
                      <a:pt x="0" y="9"/>
                    </a:lnTo>
                    <a:lnTo>
                      <a:pt x="0" y="11"/>
                    </a:lnTo>
                    <a:lnTo>
                      <a:pt x="3" y="14"/>
                    </a:lnTo>
                    <a:lnTo>
                      <a:pt x="4" y="16"/>
                    </a:lnTo>
                    <a:lnTo>
                      <a:pt x="8" y="17"/>
                    </a:ln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7" name="Freeform 99"/>
              <p:cNvSpPr>
                <a:spLocks/>
              </p:cNvSpPr>
              <p:nvPr>
                <p:custDataLst>
                  <p:tags r:id="rId272"/>
                </p:custDataLst>
              </p:nvPr>
            </p:nvSpPr>
            <p:spPr bwMode="auto">
              <a:xfrm>
                <a:off x="3156" y="2988"/>
                <a:ext cx="936" cy="17"/>
              </a:xfrm>
              <a:custGeom>
                <a:avLst/>
                <a:gdLst>
                  <a:gd name="T0" fmla="*/ 936 w 936"/>
                  <a:gd name="T1" fmla="*/ 8 h 17"/>
                  <a:gd name="T2" fmla="*/ 927 w 936"/>
                  <a:gd name="T3" fmla="*/ 0 h 17"/>
                  <a:gd name="T4" fmla="*/ 0 w 936"/>
                  <a:gd name="T5" fmla="*/ 0 h 17"/>
                  <a:gd name="T6" fmla="*/ 0 w 936"/>
                  <a:gd name="T7" fmla="*/ 17 h 17"/>
                  <a:gd name="T8" fmla="*/ 927 w 936"/>
                  <a:gd name="T9" fmla="*/ 17 h 17"/>
                  <a:gd name="T10" fmla="*/ 918 w 936"/>
                  <a:gd name="T11" fmla="*/ 8 h 17"/>
                  <a:gd name="T12" fmla="*/ 927 w 936"/>
                  <a:gd name="T13" fmla="*/ 17 h 17"/>
                  <a:gd name="T14" fmla="*/ 931 w 936"/>
                  <a:gd name="T15" fmla="*/ 15 h 17"/>
                  <a:gd name="T16" fmla="*/ 934 w 936"/>
                  <a:gd name="T17" fmla="*/ 14 h 17"/>
                  <a:gd name="T18" fmla="*/ 935 w 936"/>
                  <a:gd name="T19" fmla="*/ 11 h 17"/>
                  <a:gd name="T20" fmla="*/ 936 w 936"/>
                  <a:gd name="T21" fmla="*/ 8 h 17"/>
                  <a:gd name="T22" fmla="*/ 935 w 936"/>
                  <a:gd name="T23" fmla="*/ 5 h 17"/>
                  <a:gd name="T24" fmla="*/ 934 w 936"/>
                  <a:gd name="T25" fmla="*/ 3 h 17"/>
                  <a:gd name="T26" fmla="*/ 931 w 936"/>
                  <a:gd name="T27" fmla="*/ 0 h 17"/>
                  <a:gd name="T28" fmla="*/ 927 w 936"/>
                  <a:gd name="T29" fmla="*/ 0 h 17"/>
                  <a:gd name="T30" fmla="*/ 936 w 936"/>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6"/>
                  <a:gd name="T49" fmla="*/ 0 h 17"/>
                  <a:gd name="T50" fmla="*/ 936 w 9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6" h="17">
                    <a:moveTo>
                      <a:pt x="936" y="8"/>
                    </a:moveTo>
                    <a:lnTo>
                      <a:pt x="927" y="0"/>
                    </a:lnTo>
                    <a:lnTo>
                      <a:pt x="0" y="0"/>
                    </a:lnTo>
                    <a:lnTo>
                      <a:pt x="0" y="17"/>
                    </a:lnTo>
                    <a:lnTo>
                      <a:pt x="927" y="17"/>
                    </a:lnTo>
                    <a:lnTo>
                      <a:pt x="918" y="8"/>
                    </a:lnTo>
                    <a:lnTo>
                      <a:pt x="927" y="17"/>
                    </a:lnTo>
                    <a:lnTo>
                      <a:pt x="931" y="15"/>
                    </a:lnTo>
                    <a:lnTo>
                      <a:pt x="934" y="14"/>
                    </a:lnTo>
                    <a:lnTo>
                      <a:pt x="935" y="11"/>
                    </a:lnTo>
                    <a:lnTo>
                      <a:pt x="936" y="8"/>
                    </a:lnTo>
                    <a:lnTo>
                      <a:pt x="935" y="5"/>
                    </a:lnTo>
                    <a:lnTo>
                      <a:pt x="934" y="3"/>
                    </a:lnTo>
                    <a:lnTo>
                      <a:pt x="931" y="0"/>
                    </a:lnTo>
                    <a:lnTo>
                      <a:pt x="927" y="0"/>
                    </a:lnTo>
                    <a:lnTo>
                      <a:pt x="9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8" name="Freeform 100"/>
              <p:cNvSpPr>
                <a:spLocks/>
              </p:cNvSpPr>
              <p:nvPr>
                <p:custDataLst>
                  <p:tags r:id="rId273"/>
                </p:custDataLst>
              </p:nvPr>
            </p:nvSpPr>
            <p:spPr bwMode="auto">
              <a:xfrm>
                <a:off x="4074" y="2996"/>
                <a:ext cx="18" cy="42"/>
              </a:xfrm>
              <a:custGeom>
                <a:avLst/>
                <a:gdLst>
                  <a:gd name="T0" fmla="*/ 9 w 18"/>
                  <a:gd name="T1" fmla="*/ 42 h 42"/>
                  <a:gd name="T2" fmla="*/ 18 w 18"/>
                  <a:gd name="T3" fmla="*/ 34 h 42"/>
                  <a:gd name="T4" fmla="*/ 18 w 18"/>
                  <a:gd name="T5" fmla="*/ 0 h 42"/>
                  <a:gd name="T6" fmla="*/ 0 w 18"/>
                  <a:gd name="T7" fmla="*/ 0 h 42"/>
                  <a:gd name="T8" fmla="*/ 0 w 18"/>
                  <a:gd name="T9" fmla="*/ 34 h 42"/>
                  <a:gd name="T10" fmla="*/ 9 w 18"/>
                  <a:gd name="T11" fmla="*/ 25 h 42"/>
                  <a:gd name="T12" fmla="*/ 0 w 18"/>
                  <a:gd name="T13" fmla="*/ 34 h 42"/>
                  <a:gd name="T14" fmla="*/ 2 w 18"/>
                  <a:gd name="T15" fmla="*/ 38 h 42"/>
                  <a:gd name="T16" fmla="*/ 3 w 18"/>
                  <a:gd name="T17" fmla="*/ 41 h 42"/>
                  <a:gd name="T18" fmla="*/ 6 w 18"/>
                  <a:gd name="T19" fmla="*/ 42 h 42"/>
                  <a:gd name="T20" fmla="*/ 9 w 18"/>
                  <a:gd name="T21" fmla="*/ 42 h 42"/>
                  <a:gd name="T22" fmla="*/ 13 w 18"/>
                  <a:gd name="T23" fmla="*/ 42 h 42"/>
                  <a:gd name="T24" fmla="*/ 16 w 18"/>
                  <a:gd name="T25" fmla="*/ 41 h 42"/>
                  <a:gd name="T26" fmla="*/ 17 w 18"/>
                  <a:gd name="T27" fmla="*/ 38 h 42"/>
                  <a:gd name="T28" fmla="*/ 18 w 18"/>
                  <a:gd name="T29" fmla="*/ 34 h 42"/>
                  <a:gd name="T30" fmla="*/ 9 w 18"/>
                  <a:gd name="T31" fmla="*/ 42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9" y="42"/>
                    </a:moveTo>
                    <a:lnTo>
                      <a:pt x="18" y="34"/>
                    </a:lnTo>
                    <a:lnTo>
                      <a:pt x="18" y="0"/>
                    </a:lnTo>
                    <a:lnTo>
                      <a:pt x="0" y="0"/>
                    </a:lnTo>
                    <a:lnTo>
                      <a:pt x="0" y="34"/>
                    </a:lnTo>
                    <a:lnTo>
                      <a:pt x="9" y="25"/>
                    </a:lnTo>
                    <a:lnTo>
                      <a:pt x="0" y="34"/>
                    </a:lnTo>
                    <a:lnTo>
                      <a:pt x="2" y="38"/>
                    </a:lnTo>
                    <a:lnTo>
                      <a:pt x="3" y="41"/>
                    </a:lnTo>
                    <a:lnTo>
                      <a:pt x="6" y="42"/>
                    </a:lnTo>
                    <a:lnTo>
                      <a:pt x="9" y="42"/>
                    </a:lnTo>
                    <a:lnTo>
                      <a:pt x="13" y="42"/>
                    </a:lnTo>
                    <a:lnTo>
                      <a:pt x="16" y="41"/>
                    </a:lnTo>
                    <a:lnTo>
                      <a:pt x="17" y="38"/>
                    </a:lnTo>
                    <a:lnTo>
                      <a:pt x="18" y="34"/>
                    </a:lnTo>
                    <a:lnTo>
                      <a:pt x="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9" name="Freeform 101"/>
              <p:cNvSpPr>
                <a:spLocks/>
              </p:cNvSpPr>
              <p:nvPr>
                <p:custDataLst>
                  <p:tags r:id="rId274"/>
                </p:custDataLst>
              </p:nvPr>
            </p:nvSpPr>
            <p:spPr bwMode="auto">
              <a:xfrm>
                <a:off x="3147" y="3021"/>
                <a:ext cx="936" cy="17"/>
              </a:xfrm>
              <a:custGeom>
                <a:avLst/>
                <a:gdLst>
                  <a:gd name="T0" fmla="*/ 0 w 936"/>
                  <a:gd name="T1" fmla="*/ 9 h 17"/>
                  <a:gd name="T2" fmla="*/ 9 w 936"/>
                  <a:gd name="T3" fmla="*/ 17 h 17"/>
                  <a:gd name="T4" fmla="*/ 936 w 936"/>
                  <a:gd name="T5" fmla="*/ 17 h 17"/>
                  <a:gd name="T6" fmla="*/ 936 w 936"/>
                  <a:gd name="T7" fmla="*/ 0 h 17"/>
                  <a:gd name="T8" fmla="*/ 9 w 936"/>
                  <a:gd name="T9" fmla="*/ 0 h 17"/>
                  <a:gd name="T10" fmla="*/ 18 w 936"/>
                  <a:gd name="T11" fmla="*/ 9 h 17"/>
                  <a:gd name="T12" fmla="*/ 9 w 936"/>
                  <a:gd name="T13" fmla="*/ 0 h 17"/>
                  <a:gd name="T14" fmla="*/ 5 w 936"/>
                  <a:gd name="T15" fmla="*/ 2 h 17"/>
                  <a:gd name="T16" fmla="*/ 3 w 936"/>
                  <a:gd name="T17" fmla="*/ 3 h 17"/>
                  <a:gd name="T18" fmla="*/ 1 w 936"/>
                  <a:gd name="T19" fmla="*/ 6 h 17"/>
                  <a:gd name="T20" fmla="*/ 0 w 936"/>
                  <a:gd name="T21" fmla="*/ 9 h 17"/>
                  <a:gd name="T22" fmla="*/ 1 w 936"/>
                  <a:gd name="T23" fmla="*/ 13 h 17"/>
                  <a:gd name="T24" fmla="*/ 3 w 936"/>
                  <a:gd name="T25" fmla="*/ 14 h 17"/>
                  <a:gd name="T26" fmla="*/ 5 w 936"/>
                  <a:gd name="T27" fmla="*/ 17 h 17"/>
                  <a:gd name="T28" fmla="*/ 9 w 936"/>
                  <a:gd name="T29" fmla="*/ 17 h 17"/>
                  <a:gd name="T30" fmla="*/ 0 w 936"/>
                  <a:gd name="T31" fmla="*/ 9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6"/>
                  <a:gd name="T49" fmla="*/ 0 h 17"/>
                  <a:gd name="T50" fmla="*/ 936 w 9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6" h="17">
                    <a:moveTo>
                      <a:pt x="0" y="9"/>
                    </a:moveTo>
                    <a:lnTo>
                      <a:pt x="9" y="17"/>
                    </a:lnTo>
                    <a:lnTo>
                      <a:pt x="936" y="17"/>
                    </a:lnTo>
                    <a:lnTo>
                      <a:pt x="936" y="0"/>
                    </a:lnTo>
                    <a:lnTo>
                      <a:pt x="9" y="0"/>
                    </a:lnTo>
                    <a:lnTo>
                      <a:pt x="18" y="9"/>
                    </a:lnTo>
                    <a:lnTo>
                      <a:pt x="9" y="0"/>
                    </a:lnTo>
                    <a:lnTo>
                      <a:pt x="5" y="2"/>
                    </a:lnTo>
                    <a:lnTo>
                      <a:pt x="3" y="3"/>
                    </a:lnTo>
                    <a:lnTo>
                      <a:pt x="1" y="6"/>
                    </a:lnTo>
                    <a:lnTo>
                      <a:pt x="0" y="9"/>
                    </a:lnTo>
                    <a:lnTo>
                      <a:pt x="1" y="13"/>
                    </a:lnTo>
                    <a:lnTo>
                      <a:pt x="3" y="14"/>
                    </a:lnTo>
                    <a:lnTo>
                      <a:pt x="5" y="17"/>
                    </a:lnTo>
                    <a:lnTo>
                      <a:pt x="9" y="1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0" name="Freeform 102"/>
              <p:cNvSpPr>
                <a:spLocks/>
              </p:cNvSpPr>
              <p:nvPr>
                <p:custDataLst>
                  <p:tags r:id="rId275"/>
                </p:custDataLst>
              </p:nvPr>
            </p:nvSpPr>
            <p:spPr bwMode="auto">
              <a:xfrm>
                <a:off x="3147" y="2988"/>
                <a:ext cx="18" cy="42"/>
              </a:xfrm>
              <a:custGeom>
                <a:avLst/>
                <a:gdLst>
                  <a:gd name="T0" fmla="*/ 9 w 18"/>
                  <a:gd name="T1" fmla="*/ 0 h 42"/>
                  <a:gd name="T2" fmla="*/ 0 w 18"/>
                  <a:gd name="T3" fmla="*/ 8 h 42"/>
                  <a:gd name="T4" fmla="*/ 0 w 18"/>
                  <a:gd name="T5" fmla="*/ 42 h 42"/>
                  <a:gd name="T6" fmla="*/ 18 w 18"/>
                  <a:gd name="T7" fmla="*/ 42 h 42"/>
                  <a:gd name="T8" fmla="*/ 18 w 18"/>
                  <a:gd name="T9" fmla="*/ 8 h 42"/>
                  <a:gd name="T10" fmla="*/ 9 w 18"/>
                  <a:gd name="T11" fmla="*/ 17 h 42"/>
                  <a:gd name="T12" fmla="*/ 18 w 18"/>
                  <a:gd name="T13" fmla="*/ 8 h 42"/>
                  <a:gd name="T14" fmla="*/ 16 w 18"/>
                  <a:gd name="T15" fmla="*/ 4 h 42"/>
                  <a:gd name="T16" fmla="*/ 15 w 18"/>
                  <a:gd name="T17" fmla="*/ 1 h 42"/>
                  <a:gd name="T18" fmla="*/ 12 w 18"/>
                  <a:gd name="T19" fmla="*/ 0 h 42"/>
                  <a:gd name="T20" fmla="*/ 9 w 18"/>
                  <a:gd name="T21" fmla="*/ 0 h 42"/>
                  <a:gd name="T22" fmla="*/ 5 w 18"/>
                  <a:gd name="T23" fmla="*/ 0 h 42"/>
                  <a:gd name="T24" fmla="*/ 3 w 18"/>
                  <a:gd name="T25" fmla="*/ 1 h 42"/>
                  <a:gd name="T26" fmla="*/ 1 w 18"/>
                  <a:gd name="T27" fmla="*/ 4 h 42"/>
                  <a:gd name="T28" fmla="*/ 0 w 18"/>
                  <a:gd name="T29" fmla="*/ 8 h 42"/>
                  <a:gd name="T30" fmla="*/ 9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9" y="0"/>
                    </a:moveTo>
                    <a:lnTo>
                      <a:pt x="0" y="8"/>
                    </a:lnTo>
                    <a:lnTo>
                      <a:pt x="0" y="42"/>
                    </a:lnTo>
                    <a:lnTo>
                      <a:pt x="18" y="42"/>
                    </a:lnTo>
                    <a:lnTo>
                      <a:pt x="18" y="8"/>
                    </a:lnTo>
                    <a:lnTo>
                      <a:pt x="9" y="17"/>
                    </a:lnTo>
                    <a:lnTo>
                      <a:pt x="18" y="8"/>
                    </a:lnTo>
                    <a:lnTo>
                      <a:pt x="16" y="4"/>
                    </a:lnTo>
                    <a:lnTo>
                      <a:pt x="15" y="1"/>
                    </a:lnTo>
                    <a:lnTo>
                      <a:pt x="12" y="0"/>
                    </a:lnTo>
                    <a:lnTo>
                      <a:pt x="9" y="0"/>
                    </a:lnTo>
                    <a:lnTo>
                      <a:pt x="5" y="0"/>
                    </a:lnTo>
                    <a:lnTo>
                      <a:pt x="3" y="1"/>
                    </a:lnTo>
                    <a:lnTo>
                      <a:pt x="1" y="4"/>
                    </a:lnTo>
                    <a:lnTo>
                      <a:pt x="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1" name="Freeform 103"/>
              <p:cNvSpPr>
                <a:spLocks/>
              </p:cNvSpPr>
              <p:nvPr>
                <p:custDataLst>
                  <p:tags r:id="rId276"/>
                </p:custDataLst>
              </p:nvPr>
            </p:nvSpPr>
            <p:spPr bwMode="auto">
              <a:xfrm>
                <a:off x="3144" y="3915"/>
                <a:ext cx="32" cy="40"/>
              </a:xfrm>
              <a:custGeom>
                <a:avLst/>
                <a:gdLst>
                  <a:gd name="T0" fmla="*/ 24 w 32"/>
                  <a:gd name="T1" fmla="*/ 24 h 40"/>
                  <a:gd name="T2" fmla="*/ 26 w 32"/>
                  <a:gd name="T3" fmla="*/ 24 h 40"/>
                  <a:gd name="T4" fmla="*/ 22 w 32"/>
                  <a:gd name="T5" fmla="*/ 22 h 40"/>
                  <a:gd name="T6" fmla="*/ 19 w 32"/>
                  <a:gd name="T7" fmla="*/ 21 h 40"/>
                  <a:gd name="T8" fmla="*/ 18 w 32"/>
                  <a:gd name="T9" fmla="*/ 19 h 40"/>
                  <a:gd name="T10" fmla="*/ 17 w 32"/>
                  <a:gd name="T11" fmla="*/ 18 h 40"/>
                  <a:gd name="T12" fmla="*/ 17 w 32"/>
                  <a:gd name="T13" fmla="*/ 18 h 40"/>
                  <a:gd name="T14" fmla="*/ 17 w 32"/>
                  <a:gd name="T15" fmla="*/ 18 h 40"/>
                  <a:gd name="T16" fmla="*/ 18 w 32"/>
                  <a:gd name="T17" fmla="*/ 17 h 40"/>
                  <a:gd name="T18" fmla="*/ 21 w 32"/>
                  <a:gd name="T19" fmla="*/ 14 h 40"/>
                  <a:gd name="T20" fmla="*/ 11 w 32"/>
                  <a:gd name="T21" fmla="*/ 0 h 40"/>
                  <a:gd name="T22" fmla="*/ 6 w 32"/>
                  <a:gd name="T23" fmla="*/ 5 h 40"/>
                  <a:gd name="T24" fmla="*/ 1 w 32"/>
                  <a:gd name="T25" fmla="*/ 11 h 40"/>
                  <a:gd name="T26" fmla="*/ 0 w 32"/>
                  <a:gd name="T27" fmla="*/ 18 h 40"/>
                  <a:gd name="T28" fmla="*/ 1 w 32"/>
                  <a:gd name="T29" fmla="*/ 25 h 40"/>
                  <a:gd name="T30" fmla="*/ 6 w 32"/>
                  <a:gd name="T31" fmla="*/ 31 h 40"/>
                  <a:gd name="T32" fmla="*/ 10 w 32"/>
                  <a:gd name="T33" fmla="*/ 35 h 40"/>
                  <a:gd name="T34" fmla="*/ 15 w 32"/>
                  <a:gd name="T35" fmla="*/ 37 h 40"/>
                  <a:gd name="T36" fmla="*/ 22 w 32"/>
                  <a:gd name="T37" fmla="*/ 40 h 40"/>
                  <a:gd name="T38" fmla="*/ 25 w 32"/>
                  <a:gd name="T39" fmla="*/ 40 h 40"/>
                  <a:gd name="T40" fmla="*/ 22 w 32"/>
                  <a:gd name="T41" fmla="*/ 40 h 40"/>
                  <a:gd name="T42" fmla="*/ 26 w 32"/>
                  <a:gd name="T43" fmla="*/ 40 h 40"/>
                  <a:gd name="T44" fmla="*/ 29 w 32"/>
                  <a:gd name="T45" fmla="*/ 39 h 40"/>
                  <a:gd name="T46" fmla="*/ 31 w 32"/>
                  <a:gd name="T47" fmla="*/ 36 h 40"/>
                  <a:gd name="T48" fmla="*/ 32 w 32"/>
                  <a:gd name="T49" fmla="*/ 33 h 40"/>
                  <a:gd name="T50" fmla="*/ 32 w 32"/>
                  <a:gd name="T51" fmla="*/ 31 h 40"/>
                  <a:gd name="T52" fmla="*/ 32 w 32"/>
                  <a:gd name="T53" fmla="*/ 28 h 40"/>
                  <a:gd name="T54" fmla="*/ 29 w 32"/>
                  <a:gd name="T55" fmla="*/ 25 h 40"/>
                  <a:gd name="T56" fmla="*/ 26 w 32"/>
                  <a:gd name="T57" fmla="*/ 24 h 40"/>
                  <a:gd name="T58" fmla="*/ 24 w 32"/>
                  <a:gd name="T59" fmla="*/ 24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40"/>
                  <a:gd name="T92" fmla="*/ 32 w 32"/>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40">
                    <a:moveTo>
                      <a:pt x="24" y="24"/>
                    </a:moveTo>
                    <a:lnTo>
                      <a:pt x="26" y="24"/>
                    </a:lnTo>
                    <a:lnTo>
                      <a:pt x="22" y="22"/>
                    </a:lnTo>
                    <a:lnTo>
                      <a:pt x="19" y="21"/>
                    </a:lnTo>
                    <a:lnTo>
                      <a:pt x="18" y="19"/>
                    </a:lnTo>
                    <a:lnTo>
                      <a:pt x="17" y="18"/>
                    </a:lnTo>
                    <a:lnTo>
                      <a:pt x="18" y="17"/>
                    </a:lnTo>
                    <a:lnTo>
                      <a:pt x="21" y="14"/>
                    </a:lnTo>
                    <a:lnTo>
                      <a:pt x="11" y="0"/>
                    </a:lnTo>
                    <a:lnTo>
                      <a:pt x="6" y="5"/>
                    </a:lnTo>
                    <a:lnTo>
                      <a:pt x="1" y="11"/>
                    </a:lnTo>
                    <a:lnTo>
                      <a:pt x="0" y="18"/>
                    </a:lnTo>
                    <a:lnTo>
                      <a:pt x="1" y="25"/>
                    </a:lnTo>
                    <a:lnTo>
                      <a:pt x="6" y="31"/>
                    </a:lnTo>
                    <a:lnTo>
                      <a:pt x="10" y="35"/>
                    </a:lnTo>
                    <a:lnTo>
                      <a:pt x="15" y="37"/>
                    </a:lnTo>
                    <a:lnTo>
                      <a:pt x="22" y="40"/>
                    </a:lnTo>
                    <a:lnTo>
                      <a:pt x="25" y="40"/>
                    </a:lnTo>
                    <a:lnTo>
                      <a:pt x="22" y="40"/>
                    </a:lnTo>
                    <a:lnTo>
                      <a:pt x="26" y="40"/>
                    </a:lnTo>
                    <a:lnTo>
                      <a:pt x="29" y="39"/>
                    </a:lnTo>
                    <a:lnTo>
                      <a:pt x="31" y="36"/>
                    </a:lnTo>
                    <a:lnTo>
                      <a:pt x="32" y="33"/>
                    </a:lnTo>
                    <a:lnTo>
                      <a:pt x="32" y="31"/>
                    </a:lnTo>
                    <a:lnTo>
                      <a:pt x="32" y="28"/>
                    </a:lnTo>
                    <a:lnTo>
                      <a:pt x="29" y="25"/>
                    </a:lnTo>
                    <a:lnTo>
                      <a:pt x="26" y="24"/>
                    </a:lnTo>
                    <a:lnTo>
                      <a:pt x="2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2" name="Freeform 104"/>
              <p:cNvSpPr>
                <a:spLocks/>
              </p:cNvSpPr>
              <p:nvPr>
                <p:custDataLst>
                  <p:tags r:id="rId277"/>
                </p:custDataLst>
              </p:nvPr>
            </p:nvSpPr>
            <p:spPr bwMode="auto">
              <a:xfrm>
                <a:off x="3168" y="3881"/>
                <a:ext cx="523" cy="74"/>
              </a:xfrm>
              <a:custGeom>
                <a:avLst/>
                <a:gdLst>
                  <a:gd name="T0" fmla="*/ 514 w 523"/>
                  <a:gd name="T1" fmla="*/ 0 h 74"/>
                  <a:gd name="T2" fmla="*/ 513 w 523"/>
                  <a:gd name="T3" fmla="*/ 0 h 74"/>
                  <a:gd name="T4" fmla="*/ 0 w 523"/>
                  <a:gd name="T5" fmla="*/ 58 h 74"/>
                  <a:gd name="T6" fmla="*/ 1 w 523"/>
                  <a:gd name="T7" fmla="*/ 74 h 74"/>
                  <a:gd name="T8" fmla="*/ 516 w 523"/>
                  <a:gd name="T9" fmla="*/ 17 h 74"/>
                  <a:gd name="T10" fmla="*/ 514 w 523"/>
                  <a:gd name="T11" fmla="*/ 17 h 74"/>
                  <a:gd name="T12" fmla="*/ 516 w 523"/>
                  <a:gd name="T13" fmla="*/ 17 h 74"/>
                  <a:gd name="T14" fmla="*/ 518 w 523"/>
                  <a:gd name="T15" fmla="*/ 16 h 74"/>
                  <a:gd name="T16" fmla="*/ 521 w 523"/>
                  <a:gd name="T17" fmla="*/ 14 h 74"/>
                  <a:gd name="T18" fmla="*/ 523 w 523"/>
                  <a:gd name="T19" fmla="*/ 12 h 74"/>
                  <a:gd name="T20" fmla="*/ 523 w 523"/>
                  <a:gd name="T21" fmla="*/ 7 h 74"/>
                  <a:gd name="T22" fmla="*/ 521 w 523"/>
                  <a:gd name="T23" fmla="*/ 5 h 74"/>
                  <a:gd name="T24" fmla="*/ 520 w 523"/>
                  <a:gd name="T25" fmla="*/ 2 h 74"/>
                  <a:gd name="T26" fmla="*/ 517 w 523"/>
                  <a:gd name="T27" fmla="*/ 0 h 74"/>
                  <a:gd name="T28" fmla="*/ 513 w 523"/>
                  <a:gd name="T29" fmla="*/ 0 h 74"/>
                  <a:gd name="T30" fmla="*/ 514 w 523"/>
                  <a:gd name="T31" fmla="*/ 0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3"/>
                  <a:gd name="T49" fmla="*/ 0 h 74"/>
                  <a:gd name="T50" fmla="*/ 523 w 523"/>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3" h="74">
                    <a:moveTo>
                      <a:pt x="514" y="0"/>
                    </a:moveTo>
                    <a:lnTo>
                      <a:pt x="513" y="0"/>
                    </a:lnTo>
                    <a:lnTo>
                      <a:pt x="0" y="58"/>
                    </a:lnTo>
                    <a:lnTo>
                      <a:pt x="1" y="74"/>
                    </a:lnTo>
                    <a:lnTo>
                      <a:pt x="516" y="17"/>
                    </a:lnTo>
                    <a:lnTo>
                      <a:pt x="514" y="17"/>
                    </a:lnTo>
                    <a:lnTo>
                      <a:pt x="516" y="17"/>
                    </a:lnTo>
                    <a:lnTo>
                      <a:pt x="518" y="16"/>
                    </a:lnTo>
                    <a:lnTo>
                      <a:pt x="521" y="14"/>
                    </a:lnTo>
                    <a:lnTo>
                      <a:pt x="523" y="12"/>
                    </a:lnTo>
                    <a:lnTo>
                      <a:pt x="523" y="7"/>
                    </a:lnTo>
                    <a:lnTo>
                      <a:pt x="521" y="5"/>
                    </a:lnTo>
                    <a:lnTo>
                      <a:pt x="520" y="2"/>
                    </a:lnTo>
                    <a:lnTo>
                      <a:pt x="517" y="0"/>
                    </a:lnTo>
                    <a:lnTo>
                      <a:pt x="513" y="0"/>
                    </a:lnTo>
                    <a:lnTo>
                      <a:pt x="5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3" name="Freeform 105"/>
              <p:cNvSpPr>
                <a:spLocks/>
              </p:cNvSpPr>
              <p:nvPr>
                <p:custDataLst>
                  <p:tags r:id="rId278"/>
                </p:custDataLst>
              </p:nvPr>
            </p:nvSpPr>
            <p:spPr bwMode="auto">
              <a:xfrm>
                <a:off x="3682" y="3880"/>
                <a:ext cx="50" cy="18"/>
              </a:xfrm>
              <a:custGeom>
                <a:avLst/>
                <a:gdLst>
                  <a:gd name="T0" fmla="*/ 44 w 50"/>
                  <a:gd name="T1" fmla="*/ 0 h 18"/>
                  <a:gd name="T2" fmla="*/ 42 w 50"/>
                  <a:gd name="T3" fmla="*/ 0 h 18"/>
                  <a:gd name="T4" fmla="*/ 0 w 50"/>
                  <a:gd name="T5" fmla="*/ 1 h 18"/>
                  <a:gd name="T6" fmla="*/ 0 w 50"/>
                  <a:gd name="T7" fmla="*/ 18 h 18"/>
                  <a:gd name="T8" fmla="*/ 42 w 50"/>
                  <a:gd name="T9" fmla="*/ 17 h 18"/>
                  <a:gd name="T10" fmla="*/ 41 w 50"/>
                  <a:gd name="T11" fmla="*/ 17 h 18"/>
                  <a:gd name="T12" fmla="*/ 42 w 50"/>
                  <a:gd name="T13" fmla="*/ 17 h 18"/>
                  <a:gd name="T14" fmla="*/ 46 w 50"/>
                  <a:gd name="T15" fmla="*/ 17 h 18"/>
                  <a:gd name="T16" fmla="*/ 48 w 50"/>
                  <a:gd name="T17" fmla="*/ 14 h 18"/>
                  <a:gd name="T18" fmla="*/ 50 w 50"/>
                  <a:gd name="T19" fmla="*/ 13 h 18"/>
                  <a:gd name="T20" fmla="*/ 50 w 50"/>
                  <a:gd name="T21" fmla="*/ 8 h 18"/>
                  <a:gd name="T22" fmla="*/ 49 w 50"/>
                  <a:gd name="T23" fmla="*/ 6 h 18"/>
                  <a:gd name="T24" fmla="*/ 48 w 50"/>
                  <a:gd name="T25" fmla="*/ 3 h 18"/>
                  <a:gd name="T26" fmla="*/ 45 w 50"/>
                  <a:gd name="T27" fmla="*/ 1 h 18"/>
                  <a:gd name="T28" fmla="*/ 42 w 50"/>
                  <a:gd name="T29" fmla="*/ 0 h 18"/>
                  <a:gd name="T30" fmla="*/ 44 w 50"/>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8"/>
                  <a:gd name="T50" fmla="*/ 50 w 5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8">
                    <a:moveTo>
                      <a:pt x="44" y="0"/>
                    </a:moveTo>
                    <a:lnTo>
                      <a:pt x="42" y="0"/>
                    </a:lnTo>
                    <a:lnTo>
                      <a:pt x="0" y="1"/>
                    </a:lnTo>
                    <a:lnTo>
                      <a:pt x="0" y="18"/>
                    </a:lnTo>
                    <a:lnTo>
                      <a:pt x="42" y="17"/>
                    </a:lnTo>
                    <a:lnTo>
                      <a:pt x="41" y="17"/>
                    </a:lnTo>
                    <a:lnTo>
                      <a:pt x="42" y="17"/>
                    </a:lnTo>
                    <a:lnTo>
                      <a:pt x="46" y="17"/>
                    </a:lnTo>
                    <a:lnTo>
                      <a:pt x="48" y="14"/>
                    </a:lnTo>
                    <a:lnTo>
                      <a:pt x="50" y="13"/>
                    </a:lnTo>
                    <a:lnTo>
                      <a:pt x="50" y="8"/>
                    </a:lnTo>
                    <a:lnTo>
                      <a:pt x="49" y="6"/>
                    </a:lnTo>
                    <a:lnTo>
                      <a:pt x="48" y="3"/>
                    </a:lnTo>
                    <a:lnTo>
                      <a:pt x="45" y="1"/>
                    </a:lnTo>
                    <a:lnTo>
                      <a:pt x="42"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4" name="Freeform 106"/>
              <p:cNvSpPr>
                <a:spLocks/>
              </p:cNvSpPr>
              <p:nvPr>
                <p:custDataLst>
                  <p:tags r:id="rId279"/>
                </p:custDataLst>
              </p:nvPr>
            </p:nvSpPr>
            <p:spPr bwMode="auto">
              <a:xfrm>
                <a:off x="3723" y="3880"/>
                <a:ext cx="502" cy="79"/>
              </a:xfrm>
              <a:custGeom>
                <a:avLst/>
                <a:gdLst>
                  <a:gd name="T0" fmla="*/ 488 w 502"/>
                  <a:gd name="T1" fmla="*/ 64 h 79"/>
                  <a:gd name="T2" fmla="*/ 495 w 502"/>
                  <a:gd name="T3" fmla="*/ 63 h 79"/>
                  <a:gd name="T4" fmla="*/ 3 w 502"/>
                  <a:gd name="T5" fmla="*/ 0 h 79"/>
                  <a:gd name="T6" fmla="*/ 0 w 502"/>
                  <a:gd name="T7" fmla="*/ 17 h 79"/>
                  <a:gd name="T8" fmla="*/ 493 w 502"/>
                  <a:gd name="T9" fmla="*/ 79 h 79"/>
                  <a:gd name="T10" fmla="*/ 500 w 502"/>
                  <a:gd name="T11" fmla="*/ 77 h 79"/>
                  <a:gd name="T12" fmla="*/ 493 w 502"/>
                  <a:gd name="T13" fmla="*/ 79 h 79"/>
                  <a:gd name="T14" fmla="*/ 496 w 502"/>
                  <a:gd name="T15" fmla="*/ 79 h 79"/>
                  <a:gd name="T16" fmla="*/ 499 w 502"/>
                  <a:gd name="T17" fmla="*/ 77 h 79"/>
                  <a:gd name="T18" fmla="*/ 502 w 502"/>
                  <a:gd name="T19" fmla="*/ 75 h 79"/>
                  <a:gd name="T20" fmla="*/ 502 w 502"/>
                  <a:gd name="T21" fmla="*/ 71 h 79"/>
                  <a:gd name="T22" fmla="*/ 502 w 502"/>
                  <a:gd name="T23" fmla="*/ 68 h 79"/>
                  <a:gd name="T24" fmla="*/ 500 w 502"/>
                  <a:gd name="T25" fmla="*/ 66 h 79"/>
                  <a:gd name="T26" fmla="*/ 499 w 502"/>
                  <a:gd name="T27" fmla="*/ 64 h 79"/>
                  <a:gd name="T28" fmla="*/ 495 w 502"/>
                  <a:gd name="T29" fmla="*/ 63 h 79"/>
                  <a:gd name="T30" fmla="*/ 488 w 502"/>
                  <a:gd name="T31" fmla="*/ 64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2"/>
                  <a:gd name="T49" fmla="*/ 0 h 79"/>
                  <a:gd name="T50" fmla="*/ 502 w 502"/>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2" h="79">
                    <a:moveTo>
                      <a:pt x="488" y="64"/>
                    </a:moveTo>
                    <a:lnTo>
                      <a:pt x="495" y="63"/>
                    </a:lnTo>
                    <a:lnTo>
                      <a:pt x="3" y="0"/>
                    </a:lnTo>
                    <a:lnTo>
                      <a:pt x="0" y="17"/>
                    </a:lnTo>
                    <a:lnTo>
                      <a:pt x="493" y="79"/>
                    </a:lnTo>
                    <a:lnTo>
                      <a:pt x="500" y="77"/>
                    </a:lnTo>
                    <a:lnTo>
                      <a:pt x="493" y="79"/>
                    </a:lnTo>
                    <a:lnTo>
                      <a:pt x="496" y="79"/>
                    </a:lnTo>
                    <a:lnTo>
                      <a:pt x="499" y="77"/>
                    </a:lnTo>
                    <a:lnTo>
                      <a:pt x="502" y="75"/>
                    </a:lnTo>
                    <a:lnTo>
                      <a:pt x="502" y="71"/>
                    </a:lnTo>
                    <a:lnTo>
                      <a:pt x="502" y="68"/>
                    </a:lnTo>
                    <a:lnTo>
                      <a:pt x="500" y="66"/>
                    </a:lnTo>
                    <a:lnTo>
                      <a:pt x="499" y="64"/>
                    </a:lnTo>
                    <a:lnTo>
                      <a:pt x="495" y="63"/>
                    </a:lnTo>
                    <a:lnTo>
                      <a:pt x="48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5" name="Freeform 107"/>
              <p:cNvSpPr>
                <a:spLocks/>
              </p:cNvSpPr>
              <p:nvPr>
                <p:custDataLst>
                  <p:tags r:id="rId280"/>
                </p:custDataLst>
              </p:nvPr>
            </p:nvSpPr>
            <p:spPr bwMode="auto">
              <a:xfrm>
                <a:off x="4211" y="3909"/>
                <a:ext cx="26" cy="48"/>
              </a:xfrm>
              <a:custGeom>
                <a:avLst/>
                <a:gdLst>
                  <a:gd name="T0" fmla="*/ 7 w 26"/>
                  <a:gd name="T1" fmla="*/ 17 h 48"/>
                  <a:gd name="T2" fmla="*/ 1 w 26"/>
                  <a:gd name="T3" fmla="*/ 14 h 48"/>
                  <a:gd name="T4" fmla="*/ 7 w 26"/>
                  <a:gd name="T5" fmla="*/ 21 h 48"/>
                  <a:gd name="T6" fmla="*/ 10 w 26"/>
                  <a:gd name="T7" fmla="*/ 25 h 48"/>
                  <a:gd name="T8" fmla="*/ 10 w 26"/>
                  <a:gd name="T9" fmla="*/ 27 h 48"/>
                  <a:gd name="T10" fmla="*/ 10 w 26"/>
                  <a:gd name="T11" fmla="*/ 27 h 48"/>
                  <a:gd name="T12" fmla="*/ 8 w 26"/>
                  <a:gd name="T13" fmla="*/ 28 h 48"/>
                  <a:gd name="T14" fmla="*/ 7 w 26"/>
                  <a:gd name="T15" fmla="*/ 30 h 48"/>
                  <a:gd name="T16" fmla="*/ 4 w 26"/>
                  <a:gd name="T17" fmla="*/ 32 h 48"/>
                  <a:gd name="T18" fmla="*/ 0 w 26"/>
                  <a:gd name="T19" fmla="*/ 35 h 48"/>
                  <a:gd name="T20" fmla="*/ 12 w 26"/>
                  <a:gd name="T21" fmla="*/ 48 h 48"/>
                  <a:gd name="T22" fmla="*/ 14 w 26"/>
                  <a:gd name="T23" fmla="*/ 45 h 48"/>
                  <a:gd name="T24" fmla="*/ 18 w 26"/>
                  <a:gd name="T25" fmla="*/ 43 h 48"/>
                  <a:gd name="T26" fmla="*/ 22 w 26"/>
                  <a:gd name="T27" fmla="*/ 39 h 48"/>
                  <a:gd name="T28" fmla="*/ 25 w 26"/>
                  <a:gd name="T29" fmla="*/ 34 h 48"/>
                  <a:gd name="T30" fmla="*/ 26 w 26"/>
                  <a:gd name="T31" fmla="*/ 27 h 48"/>
                  <a:gd name="T32" fmla="*/ 25 w 26"/>
                  <a:gd name="T33" fmla="*/ 20 h 48"/>
                  <a:gd name="T34" fmla="*/ 21 w 26"/>
                  <a:gd name="T35" fmla="*/ 11 h 48"/>
                  <a:gd name="T36" fmla="*/ 15 w 26"/>
                  <a:gd name="T37" fmla="*/ 3 h 48"/>
                  <a:gd name="T38" fmla="*/ 10 w 26"/>
                  <a:gd name="T39" fmla="*/ 0 h 48"/>
                  <a:gd name="T40" fmla="*/ 15 w 26"/>
                  <a:gd name="T41" fmla="*/ 3 h 48"/>
                  <a:gd name="T42" fmla="*/ 12 w 26"/>
                  <a:gd name="T43" fmla="*/ 0 h 48"/>
                  <a:gd name="T44" fmla="*/ 8 w 26"/>
                  <a:gd name="T45" fmla="*/ 0 h 48"/>
                  <a:gd name="T46" fmla="*/ 5 w 26"/>
                  <a:gd name="T47" fmla="*/ 0 h 48"/>
                  <a:gd name="T48" fmla="*/ 3 w 26"/>
                  <a:gd name="T49" fmla="*/ 2 h 48"/>
                  <a:gd name="T50" fmla="*/ 1 w 26"/>
                  <a:gd name="T51" fmla="*/ 4 h 48"/>
                  <a:gd name="T52" fmla="*/ 0 w 26"/>
                  <a:gd name="T53" fmla="*/ 7 h 48"/>
                  <a:gd name="T54" fmla="*/ 0 w 26"/>
                  <a:gd name="T55" fmla="*/ 10 h 48"/>
                  <a:gd name="T56" fmla="*/ 1 w 26"/>
                  <a:gd name="T57" fmla="*/ 14 h 48"/>
                  <a:gd name="T58" fmla="*/ 7 w 26"/>
                  <a:gd name="T59" fmla="*/ 1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48"/>
                  <a:gd name="T92" fmla="*/ 26 w 26"/>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48">
                    <a:moveTo>
                      <a:pt x="7" y="17"/>
                    </a:moveTo>
                    <a:lnTo>
                      <a:pt x="1" y="14"/>
                    </a:lnTo>
                    <a:lnTo>
                      <a:pt x="7" y="21"/>
                    </a:lnTo>
                    <a:lnTo>
                      <a:pt x="10" y="25"/>
                    </a:lnTo>
                    <a:lnTo>
                      <a:pt x="10" y="27"/>
                    </a:lnTo>
                    <a:lnTo>
                      <a:pt x="8" y="28"/>
                    </a:lnTo>
                    <a:lnTo>
                      <a:pt x="7" y="30"/>
                    </a:lnTo>
                    <a:lnTo>
                      <a:pt x="4" y="32"/>
                    </a:lnTo>
                    <a:lnTo>
                      <a:pt x="0" y="35"/>
                    </a:lnTo>
                    <a:lnTo>
                      <a:pt x="12" y="48"/>
                    </a:lnTo>
                    <a:lnTo>
                      <a:pt x="14" y="45"/>
                    </a:lnTo>
                    <a:lnTo>
                      <a:pt x="18" y="43"/>
                    </a:lnTo>
                    <a:lnTo>
                      <a:pt x="22" y="39"/>
                    </a:lnTo>
                    <a:lnTo>
                      <a:pt x="25" y="34"/>
                    </a:lnTo>
                    <a:lnTo>
                      <a:pt x="26" y="27"/>
                    </a:lnTo>
                    <a:lnTo>
                      <a:pt x="25" y="20"/>
                    </a:lnTo>
                    <a:lnTo>
                      <a:pt x="21" y="11"/>
                    </a:lnTo>
                    <a:lnTo>
                      <a:pt x="15" y="3"/>
                    </a:lnTo>
                    <a:lnTo>
                      <a:pt x="10" y="0"/>
                    </a:lnTo>
                    <a:lnTo>
                      <a:pt x="15" y="3"/>
                    </a:lnTo>
                    <a:lnTo>
                      <a:pt x="12" y="0"/>
                    </a:lnTo>
                    <a:lnTo>
                      <a:pt x="8" y="0"/>
                    </a:lnTo>
                    <a:lnTo>
                      <a:pt x="5" y="0"/>
                    </a:lnTo>
                    <a:lnTo>
                      <a:pt x="3" y="2"/>
                    </a:lnTo>
                    <a:lnTo>
                      <a:pt x="1" y="4"/>
                    </a:lnTo>
                    <a:lnTo>
                      <a:pt x="0" y="7"/>
                    </a:lnTo>
                    <a:lnTo>
                      <a:pt x="0" y="10"/>
                    </a:lnTo>
                    <a:lnTo>
                      <a:pt x="1" y="14"/>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 name="Freeform 108"/>
              <p:cNvSpPr>
                <a:spLocks/>
              </p:cNvSpPr>
              <p:nvPr>
                <p:custDataLst>
                  <p:tags r:id="rId281"/>
                </p:custDataLst>
              </p:nvPr>
            </p:nvSpPr>
            <p:spPr bwMode="auto">
              <a:xfrm>
                <a:off x="3714" y="3842"/>
                <a:ext cx="507" cy="84"/>
              </a:xfrm>
              <a:custGeom>
                <a:avLst/>
                <a:gdLst>
                  <a:gd name="T0" fmla="*/ 0 w 507"/>
                  <a:gd name="T1" fmla="*/ 9 h 84"/>
                  <a:gd name="T2" fmla="*/ 7 w 507"/>
                  <a:gd name="T3" fmla="*/ 17 h 84"/>
                  <a:gd name="T4" fmla="*/ 504 w 507"/>
                  <a:gd name="T5" fmla="*/ 84 h 84"/>
                  <a:gd name="T6" fmla="*/ 507 w 507"/>
                  <a:gd name="T7" fmla="*/ 67 h 84"/>
                  <a:gd name="T8" fmla="*/ 10 w 507"/>
                  <a:gd name="T9" fmla="*/ 0 h 84"/>
                  <a:gd name="T10" fmla="*/ 17 w 507"/>
                  <a:gd name="T11" fmla="*/ 9 h 84"/>
                  <a:gd name="T12" fmla="*/ 10 w 507"/>
                  <a:gd name="T13" fmla="*/ 0 h 84"/>
                  <a:gd name="T14" fmla="*/ 6 w 507"/>
                  <a:gd name="T15" fmla="*/ 0 h 84"/>
                  <a:gd name="T16" fmla="*/ 3 w 507"/>
                  <a:gd name="T17" fmla="*/ 2 h 84"/>
                  <a:gd name="T18" fmla="*/ 0 w 507"/>
                  <a:gd name="T19" fmla="*/ 5 h 84"/>
                  <a:gd name="T20" fmla="*/ 0 w 507"/>
                  <a:gd name="T21" fmla="*/ 7 h 84"/>
                  <a:gd name="T22" fmla="*/ 0 w 507"/>
                  <a:gd name="T23" fmla="*/ 10 h 84"/>
                  <a:gd name="T24" fmla="*/ 2 w 507"/>
                  <a:gd name="T25" fmla="*/ 13 h 84"/>
                  <a:gd name="T26" fmla="*/ 3 w 507"/>
                  <a:gd name="T27" fmla="*/ 16 h 84"/>
                  <a:gd name="T28" fmla="*/ 7 w 507"/>
                  <a:gd name="T29" fmla="*/ 17 h 84"/>
                  <a:gd name="T30" fmla="*/ 0 w 507"/>
                  <a:gd name="T31" fmla="*/ 9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84"/>
                  <a:gd name="T50" fmla="*/ 507 w 50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84">
                    <a:moveTo>
                      <a:pt x="0" y="9"/>
                    </a:moveTo>
                    <a:lnTo>
                      <a:pt x="7" y="17"/>
                    </a:lnTo>
                    <a:lnTo>
                      <a:pt x="504" y="84"/>
                    </a:lnTo>
                    <a:lnTo>
                      <a:pt x="507" y="67"/>
                    </a:lnTo>
                    <a:lnTo>
                      <a:pt x="10" y="0"/>
                    </a:lnTo>
                    <a:lnTo>
                      <a:pt x="17" y="9"/>
                    </a:lnTo>
                    <a:lnTo>
                      <a:pt x="10" y="0"/>
                    </a:lnTo>
                    <a:lnTo>
                      <a:pt x="6" y="0"/>
                    </a:lnTo>
                    <a:lnTo>
                      <a:pt x="3" y="2"/>
                    </a:lnTo>
                    <a:lnTo>
                      <a:pt x="0" y="5"/>
                    </a:lnTo>
                    <a:lnTo>
                      <a:pt x="0" y="7"/>
                    </a:lnTo>
                    <a:lnTo>
                      <a:pt x="0" y="10"/>
                    </a:lnTo>
                    <a:lnTo>
                      <a:pt x="2" y="13"/>
                    </a:lnTo>
                    <a:lnTo>
                      <a:pt x="3" y="16"/>
                    </a:lnTo>
                    <a:lnTo>
                      <a:pt x="7" y="1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7" name="Freeform 109"/>
              <p:cNvSpPr>
                <a:spLocks/>
              </p:cNvSpPr>
              <p:nvPr>
                <p:custDataLst>
                  <p:tags r:id="rId282"/>
                </p:custDataLst>
              </p:nvPr>
            </p:nvSpPr>
            <p:spPr bwMode="auto">
              <a:xfrm>
                <a:off x="3714" y="3021"/>
                <a:ext cx="20" cy="830"/>
              </a:xfrm>
              <a:custGeom>
                <a:avLst/>
                <a:gdLst>
                  <a:gd name="T0" fmla="*/ 12 w 20"/>
                  <a:gd name="T1" fmla="*/ 17 h 830"/>
                  <a:gd name="T2" fmla="*/ 3 w 20"/>
                  <a:gd name="T3" fmla="*/ 9 h 830"/>
                  <a:gd name="T4" fmla="*/ 0 w 20"/>
                  <a:gd name="T5" fmla="*/ 830 h 830"/>
                  <a:gd name="T6" fmla="*/ 17 w 20"/>
                  <a:gd name="T7" fmla="*/ 830 h 830"/>
                  <a:gd name="T8" fmla="*/ 20 w 20"/>
                  <a:gd name="T9" fmla="*/ 9 h 830"/>
                  <a:gd name="T10" fmla="*/ 12 w 20"/>
                  <a:gd name="T11" fmla="*/ 0 h 830"/>
                  <a:gd name="T12" fmla="*/ 20 w 20"/>
                  <a:gd name="T13" fmla="*/ 9 h 830"/>
                  <a:gd name="T14" fmla="*/ 20 w 20"/>
                  <a:gd name="T15" fmla="*/ 6 h 830"/>
                  <a:gd name="T16" fmla="*/ 17 w 20"/>
                  <a:gd name="T17" fmla="*/ 3 h 830"/>
                  <a:gd name="T18" fmla="*/ 14 w 20"/>
                  <a:gd name="T19" fmla="*/ 2 h 830"/>
                  <a:gd name="T20" fmla="*/ 12 w 20"/>
                  <a:gd name="T21" fmla="*/ 0 h 830"/>
                  <a:gd name="T22" fmla="*/ 9 w 20"/>
                  <a:gd name="T23" fmla="*/ 2 h 830"/>
                  <a:gd name="T24" fmla="*/ 6 w 20"/>
                  <a:gd name="T25" fmla="*/ 3 h 830"/>
                  <a:gd name="T26" fmla="*/ 5 w 20"/>
                  <a:gd name="T27" fmla="*/ 6 h 830"/>
                  <a:gd name="T28" fmla="*/ 3 w 20"/>
                  <a:gd name="T29" fmla="*/ 9 h 830"/>
                  <a:gd name="T30" fmla="*/ 12 w 20"/>
                  <a:gd name="T31" fmla="*/ 17 h 8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830"/>
                  <a:gd name="T50" fmla="*/ 20 w 20"/>
                  <a:gd name="T51" fmla="*/ 830 h 8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830">
                    <a:moveTo>
                      <a:pt x="12" y="17"/>
                    </a:moveTo>
                    <a:lnTo>
                      <a:pt x="3" y="9"/>
                    </a:lnTo>
                    <a:lnTo>
                      <a:pt x="0" y="830"/>
                    </a:lnTo>
                    <a:lnTo>
                      <a:pt x="17" y="830"/>
                    </a:lnTo>
                    <a:lnTo>
                      <a:pt x="20" y="9"/>
                    </a:lnTo>
                    <a:lnTo>
                      <a:pt x="12" y="0"/>
                    </a:lnTo>
                    <a:lnTo>
                      <a:pt x="20" y="9"/>
                    </a:lnTo>
                    <a:lnTo>
                      <a:pt x="20" y="6"/>
                    </a:lnTo>
                    <a:lnTo>
                      <a:pt x="17" y="3"/>
                    </a:lnTo>
                    <a:lnTo>
                      <a:pt x="14" y="2"/>
                    </a:lnTo>
                    <a:lnTo>
                      <a:pt x="12" y="0"/>
                    </a:lnTo>
                    <a:lnTo>
                      <a:pt x="9" y="2"/>
                    </a:lnTo>
                    <a:lnTo>
                      <a:pt x="6" y="3"/>
                    </a:lnTo>
                    <a:lnTo>
                      <a:pt x="5" y="6"/>
                    </a:lnTo>
                    <a:lnTo>
                      <a:pt x="3" y="9"/>
                    </a:lnTo>
                    <a:lnTo>
                      <a:pt x="1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8" name="Freeform 110"/>
              <p:cNvSpPr>
                <a:spLocks/>
              </p:cNvSpPr>
              <p:nvPr>
                <p:custDataLst>
                  <p:tags r:id="rId283"/>
                </p:custDataLst>
              </p:nvPr>
            </p:nvSpPr>
            <p:spPr bwMode="auto">
              <a:xfrm>
                <a:off x="3667" y="3021"/>
                <a:ext cx="59" cy="18"/>
              </a:xfrm>
              <a:custGeom>
                <a:avLst/>
                <a:gdLst>
                  <a:gd name="T0" fmla="*/ 17 w 59"/>
                  <a:gd name="T1" fmla="*/ 10 h 18"/>
                  <a:gd name="T2" fmla="*/ 8 w 59"/>
                  <a:gd name="T3" fmla="*/ 18 h 18"/>
                  <a:gd name="T4" fmla="*/ 59 w 59"/>
                  <a:gd name="T5" fmla="*/ 17 h 18"/>
                  <a:gd name="T6" fmla="*/ 59 w 59"/>
                  <a:gd name="T7" fmla="*/ 0 h 18"/>
                  <a:gd name="T8" fmla="*/ 8 w 59"/>
                  <a:gd name="T9" fmla="*/ 2 h 18"/>
                  <a:gd name="T10" fmla="*/ 0 w 59"/>
                  <a:gd name="T11" fmla="*/ 10 h 18"/>
                  <a:gd name="T12" fmla="*/ 8 w 59"/>
                  <a:gd name="T13" fmla="*/ 2 h 18"/>
                  <a:gd name="T14" fmla="*/ 4 w 59"/>
                  <a:gd name="T15" fmla="*/ 2 h 18"/>
                  <a:gd name="T16" fmla="*/ 1 w 59"/>
                  <a:gd name="T17" fmla="*/ 4 h 18"/>
                  <a:gd name="T18" fmla="*/ 0 w 59"/>
                  <a:gd name="T19" fmla="*/ 7 h 18"/>
                  <a:gd name="T20" fmla="*/ 0 w 59"/>
                  <a:gd name="T21" fmla="*/ 10 h 18"/>
                  <a:gd name="T22" fmla="*/ 0 w 59"/>
                  <a:gd name="T23" fmla="*/ 13 h 18"/>
                  <a:gd name="T24" fmla="*/ 1 w 59"/>
                  <a:gd name="T25" fmla="*/ 16 h 18"/>
                  <a:gd name="T26" fmla="*/ 4 w 59"/>
                  <a:gd name="T27" fmla="*/ 18 h 18"/>
                  <a:gd name="T28" fmla="*/ 8 w 59"/>
                  <a:gd name="T29" fmla="*/ 18 h 18"/>
                  <a:gd name="T30" fmla="*/ 17 w 59"/>
                  <a:gd name="T31" fmla="*/ 1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8"/>
                  <a:gd name="T50" fmla="*/ 59 w 59"/>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8">
                    <a:moveTo>
                      <a:pt x="17" y="10"/>
                    </a:moveTo>
                    <a:lnTo>
                      <a:pt x="8" y="18"/>
                    </a:lnTo>
                    <a:lnTo>
                      <a:pt x="59" y="17"/>
                    </a:lnTo>
                    <a:lnTo>
                      <a:pt x="59" y="0"/>
                    </a:lnTo>
                    <a:lnTo>
                      <a:pt x="8" y="2"/>
                    </a:lnTo>
                    <a:lnTo>
                      <a:pt x="0" y="10"/>
                    </a:lnTo>
                    <a:lnTo>
                      <a:pt x="8" y="2"/>
                    </a:lnTo>
                    <a:lnTo>
                      <a:pt x="4" y="2"/>
                    </a:lnTo>
                    <a:lnTo>
                      <a:pt x="1" y="4"/>
                    </a:lnTo>
                    <a:lnTo>
                      <a:pt x="0" y="7"/>
                    </a:lnTo>
                    <a:lnTo>
                      <a:pt x="0" y="10"/>
                    </a:lnTo>
                    <a:lnTo>
                      <a:pt x="0" y="13"/>
                    </a:lnTo>
                    <a:lnTo>
                      <a:pt x="1" y="16"/>
                    </a:lnTo>
                    <a:lnTo>
                      <a:pt x="4" y="18"/>
                    </a:lnTo>
                    <a:lnTo>
                      <a:pt x="8" y="18"/>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9" name="Freeform 111"/>
              <p:cNvSpPr>
                <a:spLocks/>
              </p:cNvSpPr>
              <p:nvPr>
                <p:custDataLst>
                  <p:tags r:id="rId284"/>
                </p:custDataLst>
              </p:nvPr>
            </p:nvSpPr>
            <p:spPr bwMode="auto">
              <a:xfrm>
                <a:off x="3667" y="3031"/>
                <a:ext cx="17" cy="824"/>
              </a:xfrm>
              <a:custGeom>
                <a:avLst/>
                <a:gdLst>
                  <a:gd name="T0" fmla="*/ 10 w 17"/>
                  <a:gd name="T1" fmla="*/ 824 h 824"/>
                  <a:gd name="T2" fmla="*/ 17 w 17"/>
                  <a:gd name="T3" fmla="*/ 816 h 824"/>
                  <a:gd name="T4" fmla="*/ 17 w 17"/>
                  <a:gd name="T5" fmla="*/ 0 h 824"/>
                  <a:gd name="T6" fmla="*/ 0 w 17"/>
                  <a:gd name="T7" fmla="*/ 0 h 824"/>
                  <a:gd name="T8" fmla="*/ 0 w 17"/>
                  <a:gd name="T9" fmla="*/ 816 h 824"/>
                  <a:gd name="T10" fmla="*/ 7 w 17"/>
                  <a:gd name="T11" fmla="*/ 807 h 824"/>
                  <a:gd name="T12" fmla="*/ 0 w 17"/>
                  <a:gd name="T13" fmla="*/ 816 h 824"/>
                  <a:gd name="T14" fmla="*/ 0 w 17"/>
                  <a:gd name="T15" fmla="*/ 820 h 824"/>
                  <a:gd name="T16" fmla="*/ 1 w 17"/>
                  <a:gd name="T17" fmla="*/ 821 h 824"/>
                  <a:gd name="T18" fmla="*/ 4 w 17"/>
                  <a:gd name="T19" fmla="*/ 824 h 824"/>
                  <a:gd name="T20" fmla="*/ 8 w 17"/>
                  <a:gd name="T21" fmla="*/ 824 h 824"/>
                  <a:gd name="T22" fmla="*/ 11 w 17"/>
                  <a:gd name="T23" fmla="*/ 824 h 824"/>
                  <a:gd name="T24" fmla="*/ 14 w 17"/>
                  <a:gd name="T25" fmla="*/ 821 h 824"/>
                  <a:gd name="T26" fmla="*/ 15 w 17"/>
                  <a:gd name="T27" fmla="*/ 820 h 824"/>
                  <a:gd name="T28" fmla="*/ 17 w 17"/>
                  <a:gd name="T29" fmla="*/ 816 h 824"/>
                  <a:gd name="T30" fmla="*/ 10 w 17"/>
                  <a:gd name="T31" fmla="*/ 824 h 8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24"/>
                  <a:gd name="T50" fmla="*/ 17 w 17"/>
                  <a:gd name="T51" fmla="*/ 824 h 8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24">
                    <a:moveTo>
                      <a:pt x="10" y="824"/>
                    </a:moveTo>
                    <a:lnTo>
                      <a:pt x="17" y="816"/>
                    </a:lnTo>
                    <a:lnTo>
                      <a:pt x="17" y="0"/>
                    </a:lnTo>
                    <a:lnTo>
                      <a:pt x="0" y="0"/>
                    </a:lnTo>
                    <a:lnTo>
                      <a:pt x="0" y="816"/>
                    </a:lnTo>
                    <a:lnTo>
                      <a:pt x="7" y="807"/>
                    </a:lnTo>
                    <a:lnTo>
                      <a:pt x="0" y="816"/>
                    </a:lnTo>
                    <a:lnTo>
                      <a:pt x="0" y="820"/>
                    </a:lnTo>
                    <a:lnTo>
                      <a:pt x="1" y="821"/>
                    </a:lnTo>
                    <a:lnTo>
                      <a:pt x="4" y="824"/>
                    </a:lnTo>
                    <a:lnTo>
                      <a:pt x="8" y="824"/>
                    </a:lnTo>
                    <a:lnTo>
                      <a:pt x="11" y="824"/>
                    </a:lnTo>
                    <a:lnTo>
                      <a:pt x="14" y="821"/>
                    </a:lnTo>
                    <a:lnTo>
                      <a:pt x="15" y="820"/>
                    </a:lnTo>
                    <a:lnTo>
                      <a:pt x="17" y="816"/>
                    </a:lnTo>
                    <a:lnTo>
                      <a:pt x="10" y="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0" name="Freeform 112"/>
              <p:cNvSpPr>
                <a:spLocks/>
              </p:cNvSpPr>
              <p:nvPr>
                <p:custDataLst>
                  <p:tags r:id="rId285"/>
                </p:custDataLst>
              </p:nvPr>
            </p:nvSpPr>
            <p:spPr bwMode="auto">
              <a:xfrm>
                <a:off x="3151" y="3838"/>
                <a:ext cx="526" cy="91"/>
              </a:xfrm>
              <a:custGeom>
                <a:avLst/>
                <a:gdLst>
                  <a:gd name="T0" fmla="*/ 14 w 526"/>
                  <a:gd name="T1" fmla="*/ 91 h 91"/>
                  <a:gd name="T2" fmla="*/ 0 w 526"/>
                  <a:gd name="T3" fmla="*/ 84 h 91"/>
                  <a:gd name="T4" fmla="*/ 32 w 526"/>
                  <a:gd name="T5" fmla="*/ 89 h 91"/>
                  <a:gd name="T6" fmla="*/ 91 w 526"/>
                  <a:gd name="T7" fmla="*/ 81 h 91"/>
                  <a:gd name="T8" fmla="*/ 173 w 526"/>
                  <a:gd name="T9" fmla="*/ 68 h 91"/>
                  <a:gd name="T10" fmla="*/ 268 w 526"/>
                  <a:gd name="T11" fmla="*/ 55 h 91"/>
                  <a:gd name="T12" fmla="*/ 363 w 526"/>
                  <a:gd name="T13" fmla="*/ 41 h 91"/>
                  <a:gd name="T14" fmla="*/ 445 w 526"/>
                  <a:gd name="T15" fmla="*/ 28 h 91"/>
                  <a:gd name="T16" fmla="*/ 503 w 526"/>
                  <a:gd name="T17" fmla="*/ 20 h 91"/>
                  <a:gd name="T18" fmla="*/ 526 w 526"/>
                  <a:gd name="T19" fmla="*/ 17 h 91"/>
                  <a:gd name="T20" fmla="*/ 523 w 526"/>
                  <a:gd name="T21" fmla="*/ 0 h 91"/>
                  <a:gd name="T22" fmla="*/ 501 w 526"/>
                  <a:gd name="T23" fmla="*/ 3 h 91"/>
                  <a:gd name="T24" fmla="*/ 442 w 526"/>
                  <a:gd name="T25" fmla="*/ 11 h 91"/>
                  <a:gd name="T26" fmla="*/ 360 w 526"/>
                  <a:gd name="T27" fmla="*/ 24 h 91"/>
                  <a:gd name="T28" fmla="*/ 265 w 526"/>
                  <a:gd name="T29" fmla="*/ 38 h 91"/>
                  <a:gd name="T30" fmla="*/ 170 w 526"/>
                  <a:gd name="T31" fmla="*/ 52 h 91"/>
                  <a:gd name="T32" fmla="*/ 88 w 526"/>
                  <a:gd name="T33" fmla="*/ 64 h 91"/>
                  <a:gd name="T34" fmla="*/ 31 w 526"/>
                  <a:gd name="T35" fmla="*/ 73 h 91"/>
                  <a:gd name="T36" fmla="*/ 18 w 526"/>
                  <a:gd name="T37" fmla="*/ 84 h 91"/>
                  <a:gd name="T38" fmla="*/ 4 w 526"/>
                  <a:gd name="T39" fmla="*/ 77 h 91"/>
                  <a:gd name="T40" fmla="*/ 18 w 526"/>
                  <a:gd name="T41" fmla="*/ 84 h 91"/>
                  <a:gd name="T42" fmla="*/ 17 w 526"/>
                  <a:gd name="T43" fmla="*/ 80 h 91"/>
                  <a:gd name="T44" fmla="*/ 15 w 526"/>
                  <a:gd name="T45" fmla="*/ 77 h 91"/>
                  <a:gd name="T46" fmla="*/ 12 w 526"/>
                  <a:gd name="T47" fmla="*/ 75 h 91"/>
                  <a:gd name="T48" fmla="*/ 10 w 526"/>
                  <a:gd name="T49" fmla="*/ 75 h 91"/>
                  <a:gd name="T50" fmla="*/ 5 w 526"/>
                  <a:gd name="T51" fmla="*/ 75 h 91"/>
                  <a:gd name="T52" fmla="*/ 3 w 526"/>
                  <a:gd name="T53" fmla="*/ 77 h 91"/>
                  <a:gd name="T54" fmla="*/ 1 w 526"/>
                  <a:gd name="T55" fmla="*/ 80 h 91"/>
                  <a:gd name="T56" fmla="*/ 0 w 526"/>
                  <a:gd name="T57" fmla="*/ 84 h 91"/>
                  <a:gd name="T58" fmla="*/ 14 w 526"/>
                  <a:gd name="T59" fmla="*/ 91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6"/>
                  <a:gd name="T91" fmla="*/ 0 h 91"/>
                  <a:gd name="T92" fmla="*/ 526 w 526"/>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6" h="91">
                    <a:moveTo>
                      <a:pt x="14" y="91"/>
                    </a:moveTo>
                    <a:lnTo>
                      <a:pt x="0" y="84"/>
                    </a:lnTo>
                    <a:lnTo>
                      <a:pt x="32" y="89"/>
                    </a:lnTo>
                    <a:lnTo>
                      <a:pt x="91" y="81"/>
                    </a:lnTo>
                    <a:lnTo>
                      <a:pt x="173" y="68"/>
                    </a:lnTo>
                    <a:lnTo>
                      <a:pt x="268" y="55"/>
                    </a:lnTo>
                    <a:lnTo>
                      <a:pt x="363" y="41"/>
                    </a:lnTo>
                    <a:lnTo>
                      <a:pt x="445" y="28"/>
                    </a:lnTo>
                    <a:lnTo>
                      <a:pt x="503" y="20"/>
                    </a:lnTo>
                    <a:lnTo>
                      <a:pt x="526" y="17"/>
                    </a:lnTo>
                    <a:lnTo>
                      <a:pt x="523" y="0"/>
                    </a:lnTo>
                    <a:lnTo>
                      <a:pt x="501" y="3"/>
                    </a:lnTo>
                    <a:lnTo>
                      <a:pt x="442" y="11"/>
                    </a:lnTo>
                    <a:lnTo>
                      <a:pt x="360" y="24"/>
                    </a:lnTo>
                    <a:lnTo>
                      <a:pt x="265" y="38"/>
                    </a:lnTo>
                    <a:lnTo>
                      <a:pt x="170" y="52"/>
                    </a:lnTo>
                    <a:lnTo>
                      <a:pt x="88" y="64"/>
                    </a:lnTo>
                    <a:lnTo>
                      <a:pt x="31" y="73"/>
                    </a:lnTo>
                    <a:lnTo>
                      <a:pt x="18" y="84"/>
                    </a:lnTo>
                    <a:lnTo>
                      <a:pt x="4" y="77"/>
                    </a:lnTo>
                    <a:lnTo>
                      <a:pt x="18" y="84"/>
                    </a:lnTo>
                    <a:lnTo>
                      <a:pt x="17" y="80"/>
                    </a:lnTo>
                    <a:lnTo>
                      <a:pt x="15" y="77"/>
                    </a:lnTo>
                    <a:lnTo>
                      <a:pt x="12" y="75"/>
                    </a:lnTo>
                    <a:lnTo>
                      <a:pt x="10" y="75"/>
                    </a:lnTo>
                    <a:lnTo>
                      <a:pt x="5" y="75"/>
                    </a:lnTo>
                    <a:lnTo>
                      <a:pt x="3" y="77"/>
                    </a:lnTo>
                    <a:lnTo>
                      <a:pt x="1" y="80"/>
                    </a:lnTo>
                    <a:lnTo>
                      <a:pt x="0" y="84"/>
                    </a:lnTo>
                    <a:lnTo>
                      <a:pt x="14"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1" name="Freeform 113"/>
              <p:cNvSpPr>
                <a:spLocks/>
              </p:cNvSpPr>
              <p:nvPr>
                <p:custDataLst>
                  <p:tags r:id="rId286"/>
                </p:custDataLst>
              </p:nvPr>
            </p:nvSpPr>
            <p:spPr bwMode="auto">
              <a:xfrm>
                <a:off x="3175" y="4017"/>
                <a:ext cx="83" cy="86"/>
              </a:xfrm>
              <a:custGeom>
                <a:avLst/>
                <a:gdLst>
                  <a:gd name="T0" fmla="*/ 65 w 83"/>
                  <a:gd name="T1" fmla="*/ 0 h 86"/>
                  <a:gd name="T2" fmla="*/ 65 w 83"/>
                  <a:gd name="T3" fmla="*/ 0 h 86"/>
                  <a:gd name="T4" fmla="*/ 65 w 83"/>
                  <a:gd name="T5" fmla="*/ 7 h 86"/>
                  <a:gd name="T6" fmla="*/ 65 w 83"/>
                  <a:gd name="T7" fmla="*/ 14 h 86"/>
                  <a:gd name="T8" fmla="*/ 62 w 83"/>
                  <a:gd name="T9" fmla="*/ 21 h 86"/>
                  <a:gd name="T10" fmla="*/ 61 w 83"/>
                  <a:gd name="T11" fmla="*/ 26 h 86"/>
                  <a:gd name="T12" fmla="*/ 54 w 83"/>
                  <a:gd name="T13" fmla="*/ 39 h 86"/>
                  <a:gd name="T14" fmla="*/ 46 w 83"/>
                  <a:gd name="T15" fmla="*/ 50 h 86"/>
                  <a:gd name="T16" fmla="*/ 41 w 83"/>
                  <a:gd name="T17" fmla="*/ 54 h 86"/>
                  <a:gd name="T18" fmla="*/ 36 w 83"/>
                  <a:gd name="T19" fmla="*/ 58 h 86"/>
                  <a:gd name="T20" fmla="*/ 32 w 83"/>
                  <a:gd name="T21" fmla="*/ 61 h 86"/>
                  <a:gd name="T22" fmla="*/ 26 w 83"/>
                  <a:gd name="T23" fmla="*/ 64 h 86"/>
                  <a:gd name="T24" fmla="*/ 19 w 83"/>
                  <a:gd name="T25" fmla="*/ 67 h 86"/>
                  <a:gd name="T26" fmla="*/ 14 w 83"/>
                  <a:gd name="T27" fmla="*/ 68 h 86"/>
                  <a:gd name="T28" fmla="*/ 7 w 83"/>
                  <a:gd name="T29" fmla="*/ 69 h 86"/>
                  <a:gd name="T30" fmla="*/ 0 w 83"/>
                  <a:gd name="T31" fmla="*/ 69 h 86"/>
                  <a:gd name="T32" fmla="*/ 0 w 83"/>
                  <a:gd name="T33" fmla="*/ 86 h 86"/>
                  <a:gd name="T34" fmla="*/ 8 w 83"/>
                  <a:gd name="T35" fmla="*/ 86 h 86"/>
                  <a:gd name="T36" fmla="*/ 16 w 83"/>
                  <a:gd name="T37" fmla="*/ 85 h 86"/>
                  <a:gd name="T38" fmla="*/ 25 w 83"/>
                  <a:gd name="T39" fmla="*/ 83 h 86"/>
                  <a:gd name="T40" fmla="*/ 33 w 83"/>
                  <a:gd name="T41" fmla="*/ 79 h 86"/>
                  <a:gd name="T42" fmla="*/ 40 w 83"/>
                  <a:gd name="T43" fmla="*/ 76 h 86"/>
                  <a:gd name="T44" fmla="*/ 47 w 83"/>
                  <a:gd name="T45" fmla="*/ 72 h 86"/>
                  <a:gd name="T46" fmla="*/ 53 w 83"/>
                  <a:gd name="T47" fmla="*/ 67 h 86"/>
                  <a:gd name="T48" fmla="*/ 60 w 83"/>
                  <a:gd name="T49" fmla="*/ 61 h 86"/>
                  <a:gd name="T50" fmla="*/ 69 w 83"/>
                  <a:gd name="T51" fmla="*/ 48 h 86"/>
                  <a:gd name="T52" fmla="*/ 76 w 83"/>
                  <a:gd name="T53" fmla="*/ 33 h 86"/>
                  <a:gd name="T54" fmla="*/ 79 w 83"/>
                  <a:gd name="T55" fmla="*/ 26 h 86"/>
                  <a:gd name="T56" fmla="*/ 81 w 83"/>
                  <a:gd name="T57" fmla="*/ 18 h 86"/>
                  <a:gd name="T58" fmla="*/ 82 w 83"/>
                  <a:gd name="T59" fmla="*/ 8 h 86"/>
                  <a:gd name="T60" fmla="*/ 83 w 83"/>
                  <a:gd name="T61" fmla="*/ 0 h 86"/>
                  <a:gd name="T62" fmla="*/ 83 w 83"/>
                  <a:gd name="T63" fmla="*/ 0 h 86"/>
                  <a:gd name="T64" fmla="*/ 65 w 8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6"/>
                  <a:gd name="T101" fmla="*/ 83 w 8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6">
                    <a:moveTo>
                      <a:pt x="65" y="0"/>
                    </a:moveTo>
                    <a:lnTo>
                      <a:pt x="65" y="0"/>
                    </a:lnTo>
                    <a:lnTo>
                      <a:pt x="65" y="7"/>
                    </a:lnTo>
                    <a:lnTo>
                      <a:pt x="65" y="14"/>
                    </a:lnTo>
                    <a:lnTo>
                      <a:pt x="62" y="21"/>
                    </a:lnTo>
                    <a:lnTo>
                      <a:pt x="61" y="26"/>
                    </a:lnTo>
                    <a:lnTo>
                      <a:pt x="54" y="39"/>
                    </a:lnTo>
                    <a:lnTo>
                      <a:pt x="46" y="50"/>
                    </a:lnTo>
                    <a:lnTo>
                      <a:pt x="41" y="54"/>
                    </a:lnTo>
                    <a:lnTo>
                      <a:pt x="36" y="58"/>
                    </a:lnTo>
                    <a:lnTo>
                      <a:pt x="32" y="61"/>
                    </a:lnTo>
                    <a:lnTo>
                      <a:pt x="26" y="64"/>
                    </a:lnTo>
                    <a:lnTo>
                      <a:pt x="19" y="67"/>
                    </a:lnTo>
                    <a:lnTo>
                      <a:pt x="14" y="68"/>
                    </a:lnTo>
                    <a:lnTo>
                      <a:pt x="7" y="69"/>
                    </a:lnTo>
                    <a:lnTo>
                      <a:pt x="0" y="69"/>
                    </a:lnTo>
                    <a:lnTo>
                      <a:pt x="0" y="86"/>
                    </a:lnTo>
                    <a:lnTo>
                      <a:pt x="8" y="86"/>
                    </a:lnTo>
                    <a:lnTo>
                      <a:pt x="16" y="85"/>
                    </a:lnTo>
                    <a:lnTo>
                      <a:pt x="25" y="83"/>
                    </a:lnTo>
                    <a:lnTo>
                      <a:pt x="33" y="79"/>
                    </a:lnTo>
                    <a:lnTo>
                      <a:pt x="40" y="76"/>
                    </a:lnTo>
                    <a:lnTo>
                      <a:pt x="47" y="72"/>
                    </a:lnTo>
                    <a:lnTo>
                      <a:pt x="53" y="67"/>
                    </a:lnTo>
                    <a:lnTo>
                      <a:pt x="60" y="61"/>
                    </a:lnTo>
                    <a:lnTo>
                      <a:pt x="69" y="48"/>
                    </a:lnTo>
                    <a:lnTo>
                      <a:pt x="76" y="33"/>
                    </a:lnTo>
                    <a:lnTo>
                      <a:pt x="79" y="26"/>
                    </a:lnTo>
                    <a:lnTo>
                      <a:pt x="81" y="18"/>
                    </a:lnTo>
                    <a:lnTo>
                      <a:pt x="82" y="8"/>
                    </a:lnTo>
                    <a:lnTo>
                      <a:pt x="83"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2" name="Freeform 114"/>
              <p:cNvSpPr>
                <a:spLocks/>
              </p:cNvSpPr>
              <p:nvPr>
                <p:custDataLst>
                  <p:tags r:id="rId287"/>
                </p:custDataLst>
              </p:nvPr>
            </p:nvSpPr>
            <p:spPr bwMode="auto">
              <a:xfrm>
                <a:off x="3175" y="3927"/>
                <a:ext cx="83" cy="90"/>
              </a:xfrm>
              <a:custGeom>
                <a:avLst/>
                <a:gdLst>
                  <a:gd name="T0" fmla="*/ 0 w 83"/>
                  <a:gd name="T1" fmla="*/ 17 h 90"/>
                  <a:gd name="T2" fmla="*/ 0 w 83"/>
                  <a:gd name="T3" fmla="*/ 17 h 90"/>
                  <a:gd name="T4" fmla="*/ 7 w 83"/>
                  <a:gd name="T5" fmla="*/ 17 h 90"/>
                  <a:gd name="T6" fmla="*/ 14 w 83"/>
                  <a:gd name="T7" fmla="*/ 19 h 90"/>
                  <a:gd name="T8" fmla="*/ 19 w 83"/>
                  <a:gd name="T9" fmla="*/ 20 h 90"/>
                  <a:gd name="T10" fmla="*/ 25 w 83"/>
                  <a:gd name="T11" fmla="*/ 23 h 90"/>
                  <a:gd name="T12" fmla="*/ 30 w 83"/>
                  <a:gd name="T13" fmla="*/ 25 h 90"/>
                  <a:gd name="T14" fmla="*/ 36 w 83"/>
                  <a:gd name="T15" fmla="*/ 30 h 90"/>
                  <a:gd name="T16" fmla="*/ 41 w 83"/>
                  <a:gd name="T17" fmla="*/ 34 h 90"/>
                  <a:gd name="T18" fmla="*/ 46 w 83"/>
                  <a:gd name="T19" fmla="*/ 38 h 90"/>
                  <a:gd name="T20" fmla="*/ 54 w 83"/>
                  <a:gd name="T21" fmla="*/ 49 h 90"/>
                  <a:gd name="T22" fmla="*/ 61 w 83"/>
                  <a:gd name="T23" fmla="*/ 63 h 90"/>
                  <a:gd name="T24" fmla="*/ 62 w 83"/>
                  <a:gd name="T25" fmla="*/ 69 h 90"/>
                  <a:gd name="T26" fmla="*/ 65 w 83"/>
                  <a:gd name="T27" fmla="*/ 76 h 90"/>
                  <a:gd name="T28" fmla="*/ 65 w 83"/>
                  <a:gd name="T29" fmla="*/ 83 h 90"/>
                  <a:gd name="T30" fmla="*/ 65 w 83"/>
                  <a:gd name="T31" fmla="*/ 90 h 90"/>
                  <a:gd name="T32" fmla="*/ 83 w 83"/>
                  <a:gd name="T33" fmla="*/ 90 h 90"/>
                  <a:gd name="T34" fmla="*/ 82 w 83"/>
                  <a:gd name="T35" fmla="*/ 81 h 90"/>
                  <a:gd name="T36" fmla="*/ 81 w 83"/>
                  <a:gd name="T37" fmla="*/ 73 h 90"/>
                  <a:gd name="T38" fmla="*/ 79 w 83"/>
                  <a:gd name="T39" fmla="*/ 65 h 90"/>
                  <a:gd name="T40" fmla="*/ 76 w 83"/>
                  <a:gd name="T41" fmla="*/ 56 h 90"/>
                  <a:gd name="T42" fmla="*/ 69 w 83"/>
                  <a:gd name="T43" fmla="*/ 41 h 90"/>
                  <a:gd name="T44" fmla="*/ 60 w 83"/>
                  <a:gd name="T45" fmla="*/ 28 h 90"/>
                  <a:gd name="T46" fmla="*/ 53 w 83"/>
                  <a:gd name="T47" fmla="*/ 21 h 90"/>
                  <a:gd name="T48" fmla="*/ 47 w 83"/>
                  <a:gd name="T49" fmla="*/ 16 h 90"/>
                  <a:gd name="T50" fmla="*/ 40 w 83"/>
                  <a:gd name="T51" fmla="*/ 12 h 90"/>
                  <a:gd name="T52" fmla="*/ 33 w 83"/>
                  <a:gd name="T53" fmla="*/ 7 h 90"/>
                  <a:gd name="T54" fmla="*/ 25 w 83"/>
                  <a:gd name="T55" fmla="*/ 5 h 90"/>
                  <a:gd name="T56" fmla="*/ 16 w 83"/>
                  <a:gd name="T57" fmla="*/ 2 h 90"/>
                  <a:gd name="T58" fmla="*/ 9 w 83"/>
                  <a:gd name="T59" fmla="*/ 0 h 90"/>
                  <a:gd name="T60" fmla="*/ 0 w 83"/>
                  <a:gd name="T61" fmla="*/ 0 h 90"/>
                  <a:gd name="T62" fmla="*/ 0 w 83"/>
                  <a:gd name="T63" fmla="*/ 0 h 90"/>
                  <a:gd name="T64" fmla="*/ 0 w 83"/>
                  <a:gd name="T65" fmla="*/ 17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90"/>
                  <a:gd name="T101" fmla="*/ 83 w 83"/>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90">
                    <a:moveTo>
                      <a:pt x="0" y="17"/>
                    </a:moveTo>
                    <a:lnTo>
                      <a:pt x="0" y="17"/>
                    </a:lnTo>
                    <a:lnTo>
                      <a:pt x="7" y="17"/>
                    </a:lnTo>
                    <a:lnTo>
                      <a:pt x="14" y="19"/>
                    </a:lnTo>
                    <a:lnTo>
                      <a:pt x="19" y="20"/>
                    </a:lnTo>
                    <a:lnTo>
                      <a:pt x="25" y="23"/>
                    </a:lnTo>
                    <a:lnTo>
                      <a:pt x="30" y="25"/>
                    </a:lnTo>
                    <a:lnTo>
                      <a:pt x="36" y="30"/>
                    </a:lnTo>
                    <a:lnTo>
                      <a:pt x="41" y="34"/>
                    </a:lnTo>
                    <a:lnTo>
                      <a:pt x="46" y="38"/>
                    </a:lnTo>
                    <a:lnTo>
                      <a:pt x="54" y="49"/>
                    </a:lnTo>
                    <a:lnTo>
                      <a:pt x="61" y="63"/>
                    </a:lnTo>
                    <a:lnTo>
                      <a:pt x="62" y="69"/>
                    </a:lnTo>
                    <a:lnTo>
                      <a:pt x="65" y="76"/>
                    </a:lnTo>
                    <a:lnTo>
                      <a:pt x="65" y="83"/>
                    </a:lnTo>
                    <a:lnTo>
                      <a:pt x="65" y="90"/>
                    </a:lnTo>
                    <a:lnTo>
                      <a:pt x="83" y="90"/>
                    </a:lnTo>
                    <a:lnTo>
                      <a:pt x="82" y="81"/>
                    </a:lnTo>
                    <a:lnTo>
                      <a:pt x="81" y="73"/>
                    </a:lnTo>
                    <a:lnTo>
                      <a:pt x="79" y="65"/>
                    </a:lnTo>
                    <a:lnTo>
                      <a:pt x="76" y="56"/>
                    </a:lnTo>
                    <a:lnTo>
                      <a:pt x="69" y="41"/>
                    </a:lnTo>
                    <a:lnTo>
                      <a:pt x="60" y="28"/>
                    </a:lnTo>
                    <a:lnTo>
                      <a:pt x="53" y="21"/>
                    </a:lnTo>
                    <a:lnTo>
                      <a:pt x="47" y="16"/>
                    </a:lnTo>
                    <a:lnTo>
                      <a:pt x="40" y="12"/>
                    </a:lnTo>
                    <a:lnTo>
                      <a:pt x="33" y="7"/>
                    </a:lnTo>
                    <a:lnTo>
                      <a:pt x="25" y="5"/>
                    </a:lnTo>
                    <a:lnTo>
                      <a:pt x="16" y="2"/>
                    </a:lnTo>
                    <a:lnTo>
                      <a:pt x="9" y="0"/>
                    </a:lnTo>
                    <a:lnTo>
                      <a:pt x="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3" name="Freeform 115"/>
              <p:cNvSpPr>
                <a:spLocks/>
              </p:cNvSpPr>
              <p:nvPr>
                <p:custDataLst>
                  <p:tags r:id="rId288"/>
                </p:custDataLst>
              </p:nvPr>
            </p:nvSpPr>
            <p:spPr bwMode="auto">
              <a:xfrm>
                <a:off x="3092" y="3927"/>
                <a:ext cx="83" cy="90"/>
              </a:xfrm>
              <a:custGeom>
                <a:avLst/>
                <a:gdLst>
                  <a:gd name="T0" fmla="*/ 17 w 83"/>
                  <a:gd name="T1" fmla="*/ 90 h 90"/>
                  <a:gd name="T2" fmla="*/ 17 w 83"/>
                  <a:gd name="T3" fmla="*/ 90 h 90"/>
                  <a:gd name="T4" fmla="*/ 18 w 83"/>
                  <a:gd name="T5" fmla="*/ 83 h 90"/>
                  <a:gd name="T6" fmla="*/ 18 w 83"/>
                  <a:gd name="T7" fmla="*/ 76 h 90"/>
                  <a:gd name="T8" fmla="*/ 21 w 83"/>
                  <a:gd name="T9" fmla="*/ 69 h 90"/>
                  <a:gd name="T10" fmla="*/ 23 w 83"/>
                  <a:gd name="T11" fmla="*/ 63 h 90"/>
                  <a:gd name="T12" fmla="*/ 30 w 83"/>
                  <a:gd name="T13" fmla="*/ 49 h 90"/>
                  <a:gd name="T14" fmla="*/ 38 w 83"/>
                  <a:gd name="T15" fmla="*/ 38 h 90"/>
                  <a:gd name="T16" fmla="*/ 42 w 83"/>
                  <a:gd name="T17" fmla="*/ 34 h 90"/>
                  <a:gd name="T18" fmla="*/ 46 w 83"/>
                  <a:gd name="T19" fmla="*/ 30 h 90"/>
                  <a:gd name="T20" fmla="*/ 52 w 83"/>
                  <a:gd name="T21" fmla="*/ 25 h 90"/>
                  <a:gd name="T22" fmla="*/ 58 w 83"/>
                  <a:gd name="T23" fmla="*/ 23 h 90"/>
                  <a:gd name="T24" fmla="*/ 64 w 83"/>
                  <a:gd name="T25" fmla="*/ 20 h 90"/>
                  <a:gd name="T26" fmla="*/ 70 w 83"/>
                  <a:gd name="T27" fmla="*/ 19 h 90"/>
                  <a:gd name="T28" fmla="*/ 77 w 83"/>
                  <a:gd name="T29" fmla="*/ 17 h 90"/>
                  <a:gd name="T30" fmla="*/ 83 w 83"/>
                  <a:gd name="T31" fmla="*/ 17 h 90"/>
                  <a:gd name="T32" fmla="*/ 83 w 83"/>
                  <a:gd name="T33" fmla="*/ 0 h 90"/>
                  <a:gd name="T34" fmla="*/ 74 w 83"/>
                  <a:gd name="T35" fmla="*/ 0 h 90"/>
                  <a:gd name="T36" fmla="*/ 66 w 83"/>
                  <a:gd name="T37" fmla="*/ 2 h 90"/>
                  <a:gd name="T38" fmla="*/ 59 w 83"/>
                  <a:gd name="T39" fmla="*/ 5 h 90"/>
                  <a:gd name="T40" fmla="*/ 51 w 83"/>
                  <a:gd name="T41" fmla="*/ 7 h 90"/>
                  <a:gd name="T42" fmla="*/ 44 w 83"/>
                  <a:gd name="T43" fmla="*/ 12 h 90"/>
                  <a:gd name="T44" fmla="*/ 37 w 83"/>
                  <a:gd name="T45" fmla="*/ 16 h 90"/>
                  <a:gd name="T46" fmla="*/ 31 w 83"/>
                  <a:gd name="T47" fmla="*/ 21 h 90"/>
                  <a:gd name="T48" fmla="*/ 24 w 83"/>
                  <a:gd name="T49" fmla="*/ 28 h 90"/>
                  <a:gd name="T50" fmla="*/ 14 w 83"/>
                  <a:gd name="T51" fmla="*/ 41 h 90"/>
                  <a:gd name="T52" fmla="*/ 7 w 83"/>
                  <a:gd name="T53" fmla="*/ 56 h 90"/>
                  <a:gd name="T54" fmla="*/ 5 w 83"/>
                  <a:gd name="T55" fmla="*/ 65 h 90"/>
                  <a:gd name="T56" fmla="*/ 2 w 83"/>
                  <a:gd name="T57" fmla="*/ 73 h 90"/>
                  <a:gd name="T58" fmla="*/ 0 w 83"/>
                  <a:gd name="T59" fmla="*/ 81 h 90"/>
                  <a:gd name="T60" fmla="*/ 0 w 83"/>
                  <a:gd name="T61" fmla="*/ 90 h 90"/>
                  <a:gd name="T62" fmla="*/ 0 w 83"/>
                  <a:gd name="T63" fmla="*/ 90 h 90"/>
                  <a:gd name="T64" fmla="*/ 17 w 83"/>
                  <a:gd name="T65" fmla="*/ 9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90"/>
                  <a:gd name="T101" fmla="*/ 83 w 83"/>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90">
                    <a:moveTo>
                      <a:pt x="17" y="90"/>
                    </a:moveTo>
                    <a:lnTo>
                      <a:pt x="17" y="90"/>
                    </a:lnTo>
                    <a:lnTo>
                      <a:pt x="18" y="83"/>
                    </a:lnTo>
                    <a:lnTo>
                      <a:pt x="18" y="76"/>
                    </a:lnTo>
                    <a:lnTo>
                      <a:pt x="21" y="69"/>
                    </a:lnTo>
                    <a:lnTo>
                      <a:pt x="23" y="63"/>
                    </a:lnTo>
                    <a:lnTo>
                      <a:pt x="30" y="49"/>
                    </a:lnTo>
                    <a:lnTo>
                      <a:pt x="38" y="38"/>
                    </a:lnTo>
                    <a:lnTo>
                      <a:pt x="42" y="34"/>
                    </a:lnTo>
                    <a:lnTo>
                      <a:pt x="46" y="30"/>
                    </a:lnTo>
                    <a:lnTo>
                      <a:pt x="52" y="25"/>
                    </a:lnTo>
                    <a:lnTo>
                      <a:pt x="58" y="23"/>
                    </a:lnTo>
                    <a:lnTo>
                      <a:pt x="64" y="20"/>
                    </a:lnTo>
                    <a:lnTo>
                      <a:pt x="70" y="19"/>
                    </a:lnTo>
                    <a:lnTo>
                      <a:pt x="77" y="17"/>
                    </a:lnTo>
                    <a:lnTo>
                      <a:pt x="83" y="17"/>
                    </a:lnTo>
                    <a:lnTo>
                      <a:pt x="83" y="0"/>
                    </a:lnTo>
                    <a:lnTo>
                      <a:pt x="74" y="0"/>
                    </a:lnTo>
                    <a:lnTo>
                      <a:pt x="66" y="2"/>
                    </a:lnTo>
                    <a:lnTo>
                      <a:pt x="59" y="5"/>
                    </a:lnTo>
                    <a:lnTo>
                      <a:pt x="51" y="7"/>
                    </a:lnTo>
                    <a:lnTo>
                      <a:pt x="44" y="12"/>
                    </a:lnTo>
                    <a:lnTo>
                      <a:pt x="37" y="16"/>
                    </a:lnTo>
                    <a:lnTo>
                      <a:pt x="31" y="21"/>
                    </a:lnTo>
                    <a:lnTo>
                      <a:pt x="24" y="28"/>
                    </a:lnTo>
                    <a:lnTo>
                      <a:pt x="14" y="41"/>
                    </a:lnTo>
                    <a:lnTo>
                      <a:pt x="7" y="56"/>
                    </a:lnTo>
                    <a:lnTo>
                      <a:pt x="5" y="65"/>
                    </a:lnTo>
                    <a:lnTo>
                      <a:pt x="2" y="73"/>
                    </a:lnTo>
                    <a:lnTo>
                      <a:pt x="0" y="81"/>
                    </a:lnTo>
                    <a:lnTo>
                      <a:pt x="0" y="90"/>
                    </a:lnTo>
                    <a:lnTo>
                      <a:pt x="17"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4" name="Freeform 116"/>
              <p:cNvSpPr>
                <a:spLocks/>
              </p:cNvSpPr>
              <p:nvPr>
                <p:custDataLst>
                  <p:tags r:id="rId289"/>
                </p:custDataLst>
              </p:nvPr>
            </p:nvSpPr>
            <p:spPr bwMode="auto">
              <a:xfrm>
                <a:off x="3092" y="4017"/>
                <a:ext cx="83" cy="86"/>
              </a:xfrm>
              <a:custGeom>
                <a:avLst/>
                <a:gdLst>
                  <a:gd name="T0" fmla="*/ 83 w 83"/>
                  <a:gd name="T1" fmla="*/ 69 h 86"/>
                  <a:gd name="T2" fmla="*/ 83 w 83"/>
                  <a:gd name="T3" fmla="*/ 69 h 86"/>
                  <a:gd name="T4" fmla="*/ 77 w 83"/>
                  <a:gd name="T5" fmla="*/ 69 h 86"/>
                  <a:gd name="T6" fmla="*/ 70 w 83"/>
                  <a:gd name="T7" fmla="*/ 68 h 86"/>
                  <a:gd name="T8" fmla="*/ 64 w 83"/>
                  <a:gd name="T9" fmla="*/ 67 h 86"/>
                  <a:gd name="T10" fmla="*/ 58 w 83"/>
                  <a:gd name="T11" fmla="*/ 64 h 86"/>
                  <a:gd name="T12" fmla="*/ 52 w 83"/>
                  <a:gd name="T13" fmla="*/ 61 h 86"/>
                  <a:gd name="T14" fmla="*/ 46 w 83"/>
                  <a:gd name="T15" fmla="*/ 58 h 86"/>
                  <a:gd name="T16" fmla="*/ 42 w 83"/>
                  <a:gd name="T17" fmla="*/ 54 h 86"/>
                  <a:gd name="T18" fmla="*/ 38 w 83"/>
                  <a:gd name="T19" fmla="*/ 50 h 86"/>
                  <a:gd name="T20" fmla="*/ 30 w 83"/>
                  <a:gd name="T21" fmla="*/ 39 h 86"/>
                  <a:gd name="T22" fmla="*/ 23 w 83"/>
                  <a:gd name="T23" fmla="*/ 26 h 86"/>
                  <a:gd name="T24" fmla="*/ 21 w 83"/>
                  <a:gd name="T25" fmla="*/ 21 h 86"/>
                  <a:gd name="T26" fmla="*/ 18 w 83"/>
                  <a:gd name="T27" fmla="*/ 14 h 86"/>
                  <a:gd name="T28" fmla="*/ 18 w 83"/>
                  <a:gd name="T29" fmla="*/ 7 h 86"/>
                  <a:gd name="T30" fmla="*/ 17 w 83"/>
                  <a:gd name="T31" fmla="*/ 0 h 86"/>
                  <a:gd name="T32" fmla="*/ 0 w 83"/>
                  <a:gd name="T33" fmla="*/ 0 h 86"/>
                  <a:gd name="T34" fmla="*/ 0 w 83"/>
                  <a:gd name="T35" fmla="*/ 8 h 86"/>
                  <a:gd name="T36" fmla="*/ 2 w 83"/>
                  <a:gd name="T37" fmla="*/ 18 h 86"/>
                  <a:gd name="T38" fmla="*/ 5 w 83"/>
                  <a:gd name="T39" fmla="*/ 26 h 86"/>
                  <a:gd name="T40" fmla="*/ 7 w 83"/>
                  <a:gd name="T41" fmla="*/ 33 h 86"/>
                  <a:gd name="T42" fmla="*/ 14 w 83"/>
                  <a:gd name="T43" fmla="*/ 48 h 86"/>
                  <a:gd name="T44" fmla="*/ 24 w 83"/>
                  <a:gd name="T45" fmla="*/ 61 h 86"/>
                  <a:gd name="T46" fmla="*/ 31 w 83"/>
                  <a:gd name="T47" fmla="*/ 67 h 86"/>
                  <a:gd name="T48" fmla="*/ 37 w 83"/>
                  <a:gd name="T49" fmla="*/ 72 h 86"/>
                  <a:gd name="T50" fmla="*/ 44 w 83"/>
                  <a:gd name="T51" fmla="*/ 76 h 86"/>
                  <a:gd name="T52" fmla="*/ 51 w 83"/>
                  <a:gd name="T53" fmla="*/ 79 h 86"/>
                  <a:gd name="T54" fmla="*/ 59 w 83"/>
                  <a:gd name="T55" fmla="*/ 83 h 86"/>
                  <a:gd name="T56" fmla="*/ 66 w 83"/>
                  <a:gd name="T57" fmla="*/ 85 h 86"/>
                  <a:gd name="T58" fmla="*/ 74 w 83"/>
                  <a:gd name="T59" fmla="*/ 86 h 86"/>
                  <a:gd name="T60" fmla="*/ 83 w 83"/>
                  <a:gd name="T61" fmla="*/ 86 h 86"/>
                  <a:gd name="T62" fmla="*/ 83 w 83"/>
                  <a:gd name="T63" fmla="*/ 86 h 86"/>
                  <a:gd name="T64" fmla="*/ 83 w 83"/>
                  <a:gd name="T65" fmla="*/ 69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6"/>
                  <a:gd name="T101" fmla="*/ 83 w 8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6">
                    <a:moveTo>
                      <a:pt x="83" y="69"/>
                    </a:moveTo>
                    <a:lnTo>
                      <a:pt x="83" y="69"/>
                    </a:lnTo>
                    <a:lnTo>
                      <a:pt x="77" y="69"/>
                    </a:lnTo>
                    <a:lnTo>
                      <a:pt x="70" y="68"/>
                    </a:lnTo>
                    <a:lnTo>
                      <a:pt x="64" y="67"/>
                    </a:lnTo>
                    <a:lnTo>
                      <a:pt x="58" y="64"/>
                    </a:lnTo>
                    <a:lnTo>
                      <a:pt x="52" y="61"/>
                    </a:lnTo>
                    <a:lnTo>
                      <a:pt x="46" y="58"/>
                    </a:lnTo>
                    <a:lnTo>
                      <a:pt x="42" y="54"/>
                    </a:lnTo>
                    <a:lnTo>
                      <a:pt x="38" y="50"/>
                    </a:lnTo>
                    <a:lnTo>
                      <a:pt x="30" y="39"/>
                    </a:lnTo>
                    <a:lnTo>
                      <a:pt x="23" y="26"/>
                    </a:lnTo>
                    <a:lnTo>
                      <a:pt x="21" y="21"/>
                    </a:lnTo>
                    <a:lnTo>
                      <a:pt x="18" y="14"/>
                    </a:lnTo>
                    <a:lnTo>
                      <a:pt x="18" y="7"/>
                    </a:lnTo>
                    <a:lnTo>
                      <a:pt x="17" y="0"/>
                    </a:lnTo>
                    <a:lnTo>
                      <a:pt x="0" y="0"/>
                    </a:lnTo>
                    <a:lnTo>
                      <a:pt x="0" y="8"/>
                    </a:lnTo>
                    <a:lnTo>
                      <a:pt x="2" y="18"/>
                    </a:lnTo>
                    <a:lnTo>
                      <a:pt x="5" y="26"/>
                    </a:lnTo>
                    <a:lnTo>
                      <a:pt x="7" y="33"/>
                    </a:lnTo>
                    <a:lnTo>
                      <a:pt x="14" y="48"/>
                    </a:lnTo>
                    <a:lnTo>
                      <a:pt x="24" y="61"/>
                    </a:lnTo>
                    <a:lnTo>
                      <a:pt x="31" y="67"/>
                    </a:lnTo>
                    <a:lnTo>
                      <a:pt x="37" y="72"/>
                    </a:lnTo>
                    <a:lnTo>
                      <a:pt x="44" y="76"/>
                    </a:lnTo>
                    <a:lnTo>
                      <a:pt x="51" y="79"/>
                    </a:lnTo>
                    <a:lnTo>
                      <a:pt x="59" y="83"/>
                    </a:lnTo>
                    <a:lnTo>
                      <a:pt x="66" y="85"/>
                    </a:lnTo>
                    <a:lnTo>
                      <a:pt x="74" y="86"/>
                    </a:lnTo>
                    <a:lnTo>
                      <a:pt x="83" y="86"/>
                    </a:lnTo>
                    <a:lnTo>
                      <a:pt x="8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5" name="Freeform 117"/>
              <p:cNvSpPr>
                <a:spLocks/>
              </p:cNvSpPr>
              <p:nvPr>
                <p:custDataLst>
                  <p:tags r:id="rId290"/>
                </p:custDataLst>
              </p:nvPr>
            </p:nvSpPr>
            <p:spPr bwMode="auto">
              <a:xfrm>
                <a:off x="3449" y="4017"/>
                <a:ext cx="83" cy="86"/>
              </a:xfrm>
              <a:custGeom>
                <a:avLst/>
                <a:gdLst>
                  <a:gd name="T0" fmla="*/ 66 w 83"/>
                  <a:gd name="T1" fmla="*/ 0 h 86"/>
                  <a:gd name="T2" fmla="*/ 66 w 83"/>
                  <a:gd name="T3" fmla="*/ 0 h 86"/>
                  <a:gd name="T4" fmla="*/ 66 w 83"/>
                  <a:gd name="T5" fmla="*/ 7 h 86"/>
                  <a:gd name="T6" fmla="*/ 65 w 83"/>
                  <a:gd name="T7" fmla="*/ 14 h 86"/>
                  <a:gd name="T8" fmla="*/ 63 w 83"/>
                  <a:gd name="T9" fmla="*/ 21 h 86"/>
                  <a:gd name="T10" fmla="*/ 60 w 83"/>
                  <a:gd name="T11" fmla="*/ 27 h 86"/>
                  <a:gd name="T12" fmla="*/ 58 w 83"/>
                  <a:gd name="T13" fmla="*/ 33 h 86"/>
                  <a:gd name="T14" fmla="*/ 55 w 83"/>
                  <a:gd name="T15" fmla="*/ 39 h 86"/>
                  <a:gd name="T16" fmla="*/ 51 w 83"/>
                  <a:gd name="T17" fmla="*/ 44 h 86"/>
                  <a:gd name="T18" fmla="*/ 46 w 83"/>
                  <a:gd name="T19" fmla="*/ 50 h 86"/>
                  <a:gd name="T20" fmla="*/ 42 w 83"/>
                  <a:gd name="T21" fmla="*/ 54 h 86"/>
                  <a:gd name="T22" fmla="*/ 37 w 83"/>
                  <a:gd name="T23" fmla="*/ 58 h 86"/>
                  <a:gd name="T24" fmla="*/ 31 w 83"/>
                  <a:gd name="T25" fmla="*/ 61 h 86"/>
                  <a:gd name="T26" fmla="*/ 25 w 83"/>
                  <a:gd name="T27" fmla="*/ 64 h 86"/>
                  <a:gd name="T28" fmla="*/ 20 w 83"/>
                  <a:gd name="T29" fmla="*/ 67 h 86"/>
                  <a:gd name="T30" fmla="*/ 13 w 83"/>
                  <a:gd name="T31" fmla="*/ 68 h 86"/>
                  <a:gd name="T32" fmla="*/ 7 w 83"/>
                  <a:gd name="T33" fmla="*/ 69 h 86"/>
                  <a:gd name="T34" fmla="*/ 0 w 83"/>
                  <a:gd name="T35" fmla="*/ 69 h 86"/>
                  <a:gd name="T36" fmla="*/ 0 w 83"/>
                  <a:gd name="T37" fmla="*/ 86 h 86"/>
                  <a:gd name="T38" fmla="*/ 9 w 83"/>
                  <a:gd name="T39" fmla="*/ 86 h 86"/>
                  <a:gd name="T40" fmla="*/ 17 w 83"/>
                  <a:gd name="T41" fmla="*/ 85 h 86"/>
                  <a:gd name="T42" fmla="*/ 24 w 83"/>
                  <a:gd name="T43" fmla="*/ 83 h 86"/>
                  <a:gd name="T44" fmla="*/ 32 w 83"/>
                  <a:gd name="T45" fmla="*/ 80 h 86"/>
                  <a:gd name="T46" fmla="*/ 39 w 83"/>
                  <a:gd name="T47" fmla="*/ 76 h 86"/>
                  <a:gd name="T48" fmla="*/ 46 w 83"/>
                  <a:gd name="T49" fmla="*/ 72 h 86"/>
                  <a:gd name="T50" fmla="*/ 52 w 83"/>
                  <a:gd name="T51" fmla="*/ 67 h 86"/>
                  <a:gd name="T52" fmla="*/ 59 w 83"/>
                  <a:gd name="T53" fmla="*/ 61 h 86"/>
                  <a:gd name="T54" fmla="*/ 65 w 83"/>
                  <a:gd name="T55" fmla="*/ 55 h 86"/>
                  <a:gd name="T56" fmla="*/ 69 w 83"/>
                  <a:gd name="T57" fmla="*/ 48 h 86"/>
                  <a:gd name="T58" fmla="*/ 73 w 83"/>
                  <a:gd name="T59" fmla="*/ 41 h 86"/>
                  <a:gd name="T60" fmla="*/ 76 w 83"/>
                  <a:gd name="T61" fmla="*/ 33 h 86"/>
                  <a:gd name="T62" fmla="*/ 78 w 83"/>
                  <a:gd name="T63" fmla="*/ 26 h 86"/>
                  <a:gd name="T64" fmla="*/ 81 w 83"/>
                  <a:gd name="T65" fmla="*/ 18 h 86"/>
                  <a:gd name="T66" fmla="*/ 83 w 83"/>
                  <a:gd name="T67" fmla="*/ 9 h 86"/>
                  <a:gd name="T68" fmla="*/ 83 w 83"/>
                  <a:gd name="T69" fmla="*/ 0 h 86"/>
                  <a:gd name="T70" fmla="*/ 83 w 83"/>
                  <a:gd name="T71" fmla="*/ 0 h 86"/>
                  <a:gd name="T72" fmla="*/ 66 w 83"/>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86"/>
                  <a:gd name="T113" fmla="*/ 83 w 8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86">
                    <a:moveTo>
                      <a:pt x="66" y="0"/>
                    </a:moveTo>
                    <a:lnTo>
                      <a:pt x="66" y="0"/>
                    </a:lnTo>
                    <a:lnTo>
                      <a:pt x="66" y="7"/>
                    </a:lnTo>
                    <a:lnTo>
                      <a:pt x="65" y="14"/>
                    </a:lnTo>
                    <a:lnTo>
                      <a:pt x="63" y="21"/>
                    </a:lnTo>
                    <a:lnTo>
                      <a:pt x="60" y="27"/>
                    </a:lnTo>
                    <a:lnTo>
                      <a:pt x="58" y="33"/>
                    </a:lnTo>
                    <a:lnTo>
                      <a:pt x="55" y="39"/>
                    </a:lnTo>
                    <a:lnTo>
                      <a:pt x="51" y="44"/>
                    </a:lnTo>
                    <a:lnTo>
                      <a:pt x="46" y="50"/>
                    </a:lnTo>
                    <a:lnTo>
                      <a:pt x="42" y="54"/>
                    </a:lnTo>
                    <a:lnTo>
                      <a:pt x="37" y="58"/>
                    </a:lnTo>
                    <a:lnTo>
                      <a:pt x="31" y="61"/>
                    </a:lnTo>
                    <a:lnTo>
                      <a:pt x="25" y="64"/>
                    </a:lnTo>
                    <a:lnTo>
                      <a:pt x="20" y="67"/>
                    </a:lnTo>
                    <a:lnTo>
                      <a:pt x="13" y="68"/>
                    </a:lnTo>
                    <a:lnTo>
                      <a:pt x="7" y="69"/>
                    </a:lnTo>
                    <a:lnTo>
                      <a:pt x="0" y="69"/>
                    </a:lnTo>
                    <a:lnTo>
                      <a:pt x="0" y="86"/>
                    </a:lnTo>
                    <a:lnTo>
                      <a:pt x="9" y="86"/>
                    </a:lnTo>
                    <a:lnTo>
                      <a:pt x="17" y="85"/>
                    </a:lnTo>
                    <a:lnTo>
                      <a:pt x="24" y="83"/>
                    </a:lnTo>
                    <a:lnTo>
                      <a:pt x="32" y="80"/>
                    </a:lnTo>
                    <a:lnTo>
                      <a:pt x="39" y="76"/>
                    </a:lnTo>
                    <a:lnTo>
                      <a:pt x="46" y="72"/>
                    </a:lnTo>
                    <a:lnTo>
                      <a:pt x="52" y="67"/>
                    </a:lnTo>
                    <a:lnTo>
                      <a:pt x="59" y="61"/>
                    </a:lnTo>
                    <a:lnTo>
                      <a:pt x="65" y="55"/>
                    </a:lnTo>
                    <a:lnTo>
                      <a:pt x="69" y="48"/>
                    </a:lnTo>
                    <a:lnTo>
                      <a:pt x="73" y="41"/>
                    </a:lnTo>
                    <a:lnTo>
                      <a:pt x="76" y="33"/>
                    </a:lnTo>
                    <a:lnTo>
                      <a:pt x="78" y="26"/>
                    </a:lnTo>
                    <a:lnTo>
                      <a:pt x="81" y="18"/>
                    </a:lnTo>
                    <a:lnTo>
                      <a:pt x="83" y="9"/>
                    </a:lnTo>
                    <a:lnTo>
                      <a:pt x="83"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6" name="Freeform 118"/>
              <p:cNvSpPr>
                <a:spLocks/>
              </p:cNvSpPr>
              <p:nvPr>
                <p:custDataLst>
                  <p:tags r:id="rId291"/>
                </p:custDataLst>
              </p:nvPr>
            </p:nvSpPr>
            <p:spPr bwMode="auto">
              <a:xfrm>
                <a:off x="3449" y="3930"/>
                <a:ext cx="83" cy="87"/>
              </a:xfrm>
              <a:custGeom>
                <a:avLst/>
                <a:gdLst>
                  <a:gd name="T0" fmla="*/ 0 w 83"/>
                  <a:gd name="T1" fmla="*/ 17 h 87"/>
                  <a:gd name="T2" fmla="*/ 0 w 83"/>
                  <a:gd name="T3" fmla="*/ 17 h 87"/>
                  <a:gd name="T4" fmla="*/ 7 w 83"/>
                  <a:gd name="T5" fmla="*/ 18 h 87"/>
                  <a:gd name="T6" fmla="*/ 13 w 83"/>
                  <a:gd name="T7" fmla="*/ 18 h 87"/>
                  <a:gd name="T8" fmla="*/ 20 w 83"/>
                  <a:gd name="T9" fmla="*/ 21 h 87"/>
                  <a:gd name="T10" fmla="*/ 25 w 83"/>
                  <a:gd name="T11" fmla="*/ 22 h 87"/>
                  <a:gd name="T12" fmla="*/ 31 w 83"/>
                  <a:gd name="T13" fmla="*/ 25 h 87"/>
                  <a:gd name="T14" fmla="*/ 37 w 83"/>
                  <a:gd name="T15" fmla="*/ 29 h 87"/>
                  <a:gd name="T16" fmla="*/ 42 w 83"/>
                  <a:gd name="T17" fmla="*/ 34 h 87"/>
                  <a:gd name="T18" fmla="*/ 46 w 83"/>
                  <a:gd name="T19" fmla="*/ 38 h 87"/>
                  <a:gd name="T20" fmla="*/ 55 w 83"/>
                  <a:gd name="T21" fmla="*/ 48 h 87"/>
                  <a:gd name="T22" fmla="*/ 60 w 83"/>
                  <a:gd name="T23" fmla="*/ 60 h 87"/>
                  <a:gd name="T24" fmla="*/ 63 w 83"/>
                  <a:gd name="T25" fmla="*/ 66 h 87"/>
                  <a:gd name="T26" fmla="*/ 65 w 83"/>
                  <a:gd name="T27" fmla="*/ 73 h 87"/>
                  <a:gd name="T28" fmla="*/ 66 w 83"/>
                  <a:gd name="T29" fmla="*/ 80 h 87"/>
                  <a:gd name="T30" fmla="*/ 66 w 83"/>
                  <a:gd name="T31" fmla="*/ 87 h 87"/>
                  <a:gd name="T32" fmla="*/ 83 w 83"/>
                  <a:gd name="T33" fmla="*/ 87 h 87"/>
                  <a:gd name="T34" fmla="*/ 83 w 83"/>
                  <a:gd name="T35" fmla="*/ 78 h 87"/>
                  <a:gd name="T36" fmla="*/ 81 w 83"/>
                  <a:gd name="T37" fmla="*/ 70 h 87"/>
                  <a:gd name="T38" fmla="*/ 78 w 83"/>
                  <a:gd name="T39" fmla="*/ 62 h 87"/>
                  <a:gd name="T40" fmla="*/ 76 w 83"/>
                  <a:gd name="T41" fmla="*/ 53 h 87"/>
                  <a:gd name="T42" fmla="*/ 69 w 83"/>
                  <a:gd name="T43" fmla="*/ 39 h 87"/>
                  <a:gd name="T44" fmla="*/ 59 w 83"/>
                  <a:gd name="T45" fmla="*/ 27 h 87"/>
                  <a:gd name="T46" fmla="*/ 52 w 83"/>
                  <a:gd name="T47" fmla="*/ 20 h 87"/>
                  <a:gd name="T48" fmla="*/ 46 w 83"/>
                  <a:gd name="T49" fmla="*/ 16 h 87"/>
                  <a:gd name="T50" fmla="*/ 39 w 83"/>
                  <a:gd name="T51" fmla="*/ 11 h 87"/>
                  <a:gd name="T52" fmla="*/ 32 w 83"/>
                  <a:gd name="T53" fmla="*/ 7 h 87"/>
                  <a:gd name="T54" fmla="*/ 24 w 83"/>
                  <a:gd name="T55" fmla="*/ 4 h 87"/>
                  <a:gd name="T56" fmla="*/ 17 w 83"/>
                  <a:gd name="T57" fmla="*/ 2 h 87"/>
                  <a:gd name="T58" fmla="*/ 9 w 83"/>
                  <a:gd name="T59" fmla="*/ 2 h 87"/>
                  <a:gd name="T60" fmla="*/ 0 w 83"/>
                  <a:gd name="T61" fmla="*/ 0 h 87"/>
                  <a:gd name="T62" fmla="*/ 0 w 83"/>
                  <a:gd name="T63" fmla="*/ 0 h 87"/>
                  <a:gd name="T64" fmla="*/ 0 w 83"/>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7"/>
                  <a:gd name="T101" fmla="*/ 83 w 8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7">
                    <a:moveTo>
                      <a:pt x="0" y="17"/>
                    </a:moveTo>
                    <a:lnTo>
                      <a:pt x="0" y="17"/>
                    </a:lnTo>
                    <a:lnTo>
                      <a:pt x="7" y="18"/>
                    </a:lnTo>
                    <a:lnTo>
                      <a:pt x="13" y="18"/>
                    </a:lnTo>
                    <a:lnTo>
                      <a:pt x="20" y="21"/>
                    </a:lnTo>
                    <a:lnTo>
                      <a:pt x="25" y="22"/>
                    </a:lnTo>
                    <a:lnTo>
                      <a:pt x="31" y="25"/>
                    </a:lnTo>
                    <a:lnTo>
                      <a:pt x="37" y="29"/>
                    </a:lnTo>
                    <a:lnTo>
                      <a:pt x="42" y="34"/>
                    </a:lnTo>
                    <a:lnTo>
                      <a:pt x="46" y="38"/>
                    </a:lnTo>
                    <a:lnTo>
                      <a:pt x="55" y="48"/>
                    </a:lnTo>
                    <a:lnTo>
                      <a:pt x="60" y="60"/>
                    </a:lnTo>
                    <a:lnTo>
                      <a:pt x="63" y="66"/>
                    </a:lnTo>
                    <a:lnTo>
                      <a:pt x="65" y="73"/>
                    </a:lnTo>
                    <a:lnTo>
                      <a:pt x="66" y="80"/>
                    </a:lnTo>
                    <a:lnTo>
                      <a:pt x="66" y="87"/>
                    </a:lnTo>
                    <a:lnTo>
                      <a:pt x="83" y="87"/>
                    </a:lnTo>
                    <a:lnTo>
                      <a:pt x="83" y="78"/>
                    </a:lnTo>
                    <a:lnTo>
                      <a:pt x="81" y="70"/>
                    </a:lnTo>
                    <a:lnTo>
                      <a:pt x="78" y="62"/>
                    </a:lnTo>
                    <a:lnTo>
                      <a:pt x="76" y="53"/>
                    </a:lnTo>
                    <a:lnTo>
                      <a:pt x="69" y="39"/>
                    </a:lnTo>
                    <a:lnTo>
                      <a:pt x="59" y="27"/>
                    </a:lnTo>
                    <a:lnTo>
                      <a:pt x="52" y="20"/>
                    </a:lnTo>
                    <a:lnTo>
                      <a:pt x="46" y="16"/>
                    </a:lnTo>
                    <a:lnTo>
                      <a:pt x="39" y="11"/>
                    </a:lnTo>
                    <a:lnTo>
                      <a:pt x="32" y="7"/>
                    </a:lnTo>
                    <a:lnTo>
                      <a:pt x="24" y="4"/>
                    </a:lnTo>
                    <a:lnTo>
                      <a:pt x="17" y="2"/>
                    </a:lnTo>
                    <a:lnTo>
                      <a:pt x="9" y="2"/>
                    </a:lnTo>
                    <a:lnTo>
                      <a:pt x="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 name="Freeform 119"/>
              <p:cNvSpPr>
                <a:spLocks/>
              </p:cNvSpPr>
              <p:nvPr>
                <p:custDataLst>
                  <p:tags r:id="rId292"/>
                </p:custDataLst>
              </p:nvPr>
            </p:nvSpPr>
            <p:spPr bwMode="auto">
              <a:xfrm>
                <a:off x="3367" y="3930"/>
                <a:ext cx="82" cy="87"/>
              </a:xfrm>
              <a:custGeom>
                <a:avLst/>
                <a:gdLst>
                  <a:gd name="T0" fmla="*/ 17 w 82"/>
                  <a:gd name="T1" fmla="*/ 87 h 87"/>
                  <a:gd name="T2" fmla="*/ 17 w 82"/>
                  <a:gd name="T3" fmla="*/ 87 h 87"/>
                  <a:gd name="T4" fmla="*/ 17 w 82"/>
                  <a:gd name="T5" fmla="*/ 80 h 87"/>
                  <a:gd name="T6" fmla="*/ 18 w 82"/>
                  <a:gd name="T7" fmla="*/ 73 h 87"/>
                  <a:gd name="T8" fmla="*/ 20 w 82"/>
                  <a:gd name="T9" fmla="*/ 66 h 87"/>
                  <a:gd name="T10" fmla="*/ 21 w 82"/>
                  <a:gd name="T11" fmla="*/ 60 h 87"/>
                  <a:gd name="T12" fmla="*/ 28 w 82"/>
                  <a:gd name="T13" fmla="*/ 48 h 87"/>
                  <a:gd name="T14" fmla="*/ 36 w 82"/>
                  <a:gd name="T15" fmla="*/ 38 h 87"/>
                  <a:gd name="T16" fmla="*/ 41 w 82"/>
                  <a:gd name="T17" fmla="*/ 34 h 87"/>
                  <a:gd name="T18" fmla="*/ 46 w 82"/>
                  <a:gd name="T19" fmla="*/ 29 h 87"/>
                  <a:gd name="T20" fmla="*/ 52 w 82"/>
                  <a:gd name="T21" fmla="*/ 25 h 87"/>
                  <a:gd name="T22" fmla="*/ 57 w 82"/>
                  <a:gd name="T23" fmla="*/ 22 h 87"/>
                  <a:gd name="T24" fmla="*/ 63 w 82"/>
                  <a:gd name="T25" fmla="*/ 21 h 87"/>
                  <a:gd name="T26" fmla="*/ 68 w 82"/>
                  <a:gd name="T27" fmla="*/ 18 h 87"/>
                  <a:gd name="T28" fmla="*/ 75 w 82"/>
                  <a:gd name="T29" fmla="*/ 18 h 87"/>
                  <a:gd name="T30" fmla="*/ 82 w 82"/>
                  <a:gd name="T31" fmla="*/ 17 h 87"/>
                  <a:gd name="T32" fmla="*/ 82 w 82"/>
                  <a:gd name="T33" fmla="*/ 0 h 87"/>
                  <a:gd name="T34" fmla="*/ 74 w 82"/>
                  <a:gd name="T35" fmla="*/ 2 h 87"/>
                  <a:gd name="T36" fmla="*/ 66 w 82"/>
                  <a:gd name="T37" fmla="*/ 2 h 87"/>
                  <a:gd name="T38" fmla="*/ 57 w 82"/>
                  <a:gd name="T39" fmla="*/ 4 h 87"/>
                  <a:gd name="T40" fmla="*/ 50 w 82"/>
                  <a:gd name="T41" fmla="*/ 7 h 87"/>
                  <a:gd name="T42" fmla="*/ 43 w 82"/>
                  <a:gd name="T43" fmla="*/ 11 h 87"/>
                  <a:gd name="T44" fmla="*/ 36 w 82"/>
                  <a:gd name="T45" fmla="*/ 16 h 87"/>
                  <a:gd name="T46" fmla="*/ 29 w 82"/>
                  <a:gd name="T47" fmla="*/ 20 h 87"/>
                  <a:gd name="T48" fmla="*/ 24 w 82"/>
                  <a:gd name="T49" fmla="*/ 27 h 87"/>
                  <a:gd name="T50" fmla="*/ 14 w 82"/>
                  <a:gd name="T51" fmla="*/ 39 h 87"/>
                  <a:gd name="T52" fmla="*/ 6 w 82"/>
                  <a:gd name="T53" fmla="*/ 53 h 87"/>
                  <a:gd name="T54" fmla="*/ 3 w 82"/>
                  <a:gd name="T55" fmla="*/ 62 h 87"/>
                  <a:gd name="T56" fmla="*/ 1 w 82"/>
                  <a:gd name="T57" fmla="*/ 70 h 87"/>
                  <a:gd name="T58" fmla="*/ 0 w 82"/>
                  <a:gd name="T59" fmla="*/ 78 h 87"/>
                  <a:gd name="T60" fmla="*/ 0 w 82"/>
                  <a:gd name="T61" fmla="*/ 87 h 87"/>
                  <a:gd name="T62" fmla="*/ 0 w 82"/>
                  <a:gd name="T63" fmla="*/ 87 h 87"/>
                  <a:gd name="T64" fmla="*/ 17 w 82"/>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17" y="87"/>
                    </a:moveTo>
                    <a:lnTo>
                      <a:pt x="17" y="87"/>
                    </a:lnTo>
                    <a:lnTo>
                      <a:pt x="17" y="80"/>
                    </a:lnTo>
                    <a:lnTo>
                      <a:pt x="18" y="73"/>
                    </a:lnTo>
                    <a:lnTo>
                      <a:pt x="20" y="66"/>
                    </a:lnTo>
                    <a:lnTo>
                      <a:pt x="21" y="60"/>
                    </a:lnTo>
                    <a:lnTo>
                      <a:pt x="28" y="48"/>
                    </a:lnTo>
                    <a:lnTo>
                      <a:pt x="36" y="38"/>
                    </a:lnTo>
                    <a:lnTo>
                      <a:pt x="41" y="34"/>
                    </a:lnTo>
                    <a:lnTo>
                      <a:pt x="46" y="29"/>
                    </a:lnTo>
                    <a:lnTo>
                      <a:pt x="52" y="25"/>
                    </a:lnTo>
                    <a:lnTo>
                      <a:pt x="57" y="22"/>
                    </a:lnTo>
                    <a:lnTo>
                      <a:pt x="63" y="21"/>
                    </a:lnTo>
                    <a:lnTo>
                      <a:pt x="68" y="18"/>
                    </a:lnTo>
                    <a:lnTo>
                      <a:pt x="75" y="18"/>
                    </a:lnTo>
                    <a:lnTo>
                      <a:pt x="82" y="17"/>
                    </a:lnTo>
                    <a:lnTo>
                      <a:pt x="82" y="0"/>
                    </a:lnTo>
                    <a:lnTo>
                      <a:pt x="74" y="2"/>
                    </a:lnTo>
                    <a:lnTo>
                      <a:pt x="66" y="2"/>
                    </a:lnTo>
                    <a:lnTo>
                      <a:pt x="57" y="4"/>
                    </a:lnTo>
                    <a:lnTo>
                      <a:pt x="50" y="7"/>
                    </a:lnTo>
                    <a:lnTo>
                      <a:pt x="43" y="11"/>
                    </a:lnTo>
                    <a:lnTo>
                      <a:pt x="36" y="16"/>
                    </a:lnTo>
                    <a:lnTo>
                      <a:pt x="29" y="20"/>
                    </a:lnTo>
                    <a:lnTo>
                      <a:pt x="24" y="27"/>
                    </a:lnTo>
                    <a:lnTo>
                      <a:pt x="14" y="39"/>
                    </a:lnTo>
                    <a:lnTo>
                      <a:pt x="6" y="53"/>
                    </a:lnTo>
                    <a:lnTo>
                      <a:pt x="3" y="62"/>
                    </a:lnTo>
                    <a:lnTo>
                      <a:pt x="1" y="70"/>
                    </a:lnTo>
                    <a:lnTo>
                      <a:pt x="0" y="78"/>
                    </a:lnTo>
                    <a:lnTo>
                      <a:pt x="0" y="87"/>
                    </a:lnTo>
                    <a:lnTo>
                      <a:pt x="1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8" name="Freeform 120"/>
              <p:cNvSpPr>
                <a:spLocks/>
              </p:cNvSpPr>
              <p:nvPr>
                <p:custDataLst>
                  <p:tags r:id="rId293"/>
                </p:custDataLst>
              </p:nvPr>
            </p:nvSpPr>
            <p:spPr bwMode="auto">
              <a:xfrm>
                <a:off x="3367" y="4017"/>
                <a:ext cx="82" cy="86"/>
              </a:xfrm>
              <a:custGeom>
                <a:avLst/>
                <a:gdLst>
                  <a:gd name="T0" fmla="*/ 82 w 82"/>
                  <a:gd name="T1" fmla="*/ 69 h 86"/>
                  <a:gd name="T2" fmla="*/ 82 w 82"/>
                  <a:gd name="T3" fmla="*/ 69 h 86"/>
                  <a:gd name="T4" fmla="*/ 75 w 82"/>
                  <a:gd name="T5" fmla="*/ 69 h 86"/>
                  <a:gd name="T6" fmla="*/ 68 w 82"/>
                  <a:gd name="T7" fmla="*/ 68 h 86"/>
                  <a:gd name="T8" fmla="*/ 63 w 82"/>
                  <a:gd name="T9" fmla="*/ 67 h 86"/>
                  <a:gd name="T10" fmla="*/ 57 w 82"/>
                  <a:gd name="T11" fmla="*/ 64 h 86"/>
                  <a:gd name="T12" fmla="*/ 52 w 82"/>
                  <a:gd name="T13" fmla="*/ 61 h 86"/>
                  <a:gd name="T14" fmla="*/ 46 w 82"/>
                  <a:gd name="T15" fmla="*/ 58 h 86"/>
                  <a:gd name="T16" fmla="*/ 41 w 82"/>
                  <a:gd name="T17" fmla="*/ 54 h 86"/>
                  <a:gd name="T18" fmla="*/ 36 w 82"/>
                  <a:gd name="T19" fmla="*/ 50 h 86"/>
                  <a:gd name="T20" fmla="*/ 32 w 82"/>
                  <a:gd name="T21" fmla="*/ 44 h 86"/>
                  <a:gd name="T22" fmla="*/ 28 w 82"/>
                  <a:gd name="T23" fmla="*/ 39 h 86"/>
                  <a:gd name="T24" fmla="*/ 24 w 82"/>
                  <a:gd name="T25" fmla="*/ 33 h 86"/>
                  <a:gd name="T26" fmla="*/ 21 w 82"/>
                  <a:gd name="T27" fmla="*/ 27 h 86"/>
                  <a:gd name="T28" fmla="*/ 20 w 82"/>
                  <a:gd name="T29" fmla="*/ 21 h 86"/>
                  <a:gd name="T30" fmla="*/ 18 w 82"/>
                  <a:gd name="T31" fmla="*/ 14 h 86"/>
                  <a:gd name="T32" fmla="*/ 17 w 82"/>
                  <a:gd name="T33" fmla="*/ 7 h 86"/>
                  <a:gd name="T34" fmla="*/ 17 w 82"/>
                  <a:gd name="T35" fmla="*/ 0 h 86"/>
                  <a:gd name="T36" fmla="*/ 0 w 82"/>
                  <a:gd name="T37" fmla="*/ 0 h 86"/>
                  <a:gd name="T38" fmla="*/ 0 w 82"/>
                  <a:gd name="T39" fmla="*/ 9 h 86"/>
                  <a:gd name="T40" fmla="*/ 1 w 82"/>
                  <a:gd name="T41" fmla="*/ 18 h 86"/>
                  <a:gd name="T42" fmla="*/ 3 w 82"/>
                  <a:gd name="T43" fmla="*/ 26 h 86"/>
                  <a:gd name="T44" fmla="*/ 6 w 82"/>
                  <a:gd name="T45" fmla="*/ 33 h 86"/>
                  <a:gd name="T46" fmla="*/ 10 w 82"/>
                  <a:gd name="T47" fmla="*/ 41 h 86"/>
                  <a:gd name="T48" fmla="*/ 14 w 82"/>
                  <a:gd name="T49" fmla="*/ 48 h 86"/>
                  <a:gd name="T50" fmla="*/ 18 w 82"/>
                  <a:gd name="T51" fmla="*/ 55 h 86"/>
                  <a:gd name="T52" fmla="*/ 24 w 82"/>
                  <a:gd name="T53" fmla="*/ 61 h 86"/>
                  <a:gd name="T54" fmla="*/ 29 w 82"/>
                  <a:gd name="T55" fmla="*/ 67 h 86"/>
                  <a:gd name="T56" fmla="*/ 36 w 82"/>
                  <a:gd name="T57" fmla="*/ 72 h 86"/>
                  <a:gd name="T58" fmla="*/ 43 w 82"/>
                  <a:gd name="T59" fmla="*/ 76 h 86"/>
                  <a:gd name="T60" fmla="*/ 50 w 82"/>
                  <a:gd name="T61" fmla="*/ 80 h 86"/>
                  <a:gd name="T62" fmla="*/ 57 w 82"/>
                  <a:gd name="T63" fmla="*/ 83 h 86"/>
                  <a:gd name="T64" fmla="*/ 66 w 82"/>
                  <a:gd name="T65" fmla="*/ 85 h 86"/>
                  <a:gd name="T66" fmla="*/ 74 w 82"/>
                  <a:gd name="T67" fmla="*/ 86 h 86"/>
                  <a:gd name="T68" fmla="*/ 82 w 82"/>
                  <a:gd name="T69" fmla="*/ 86 h 86"/>
                  <a:gd name="T70" fmla="*/ 82 w 82"/>
                  <a:gd name="T71" fmla="*/ 86 h 86"/>
                  <a:gd name="T72" fmla="*/ 82 w 82"/>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82" y="69"/>
                    </a:moveTo>
                    <a:lnTo>
                      <a:pt x="82" y="69"/>
                    </a:lnTo>
                    <a:lnTo>
                      <a:pt x="75" y="69"/>
                    </a:lnTo>
                    <a:lnTo>
                      <a:pt x="68" y="68"/>
                    </a:lnTo>
                    <a:lnTo>
                      <a:pt x="63" y="67"/>
                    </a:lnTo>
                    <a:lnTo>
                      <a:pt x="57" y="64"/>
                    </a:lnTo>
                    <a:lnTo>
                      <a:pt x="52" y="61"/>
                    </a:lnTo>
                    <a:lnTo>
                      <a:pt x="46" y="58"/>
                    </a:lnTo>
                    <a:lnTo>
                      <a:pt x="41" y="54"/>
                    </a:lnTo>
                    <a:lnTo>
                      <a:pt x="36" y="50"/>
                    </a:lnTo>
                    <a:lnTo>
                      <a:pt x="32" y="44"/>
                    </a:lnTo>
                    <a:lnTo>
                      <a:pt x="28" y="39"/>
                    </a:lnTo>
                    <a:lnTo>
                      <a:pt x="24" y="33"/>
                    </a:lnTo>
                    <a:lnTo>
                      <a:pt x="21" y="27"/>
                    </a:lnTo>
                    <a:lnTo>
                      <a:pt x="20" y="21"/>
                    </a:lnTo>
                    <a:lnTo>
                      <a:pt x="18" y="14"/>
                    </a:lnTo>
                    <a:lnTo>
                      <a:pt x="17" y="7"/>
                    </a:lnTo>
                    <a:lnTo>
                      <a:pt x="17" y="0"/>
                    </a:lnTo>
                    <a:lnTo>
                      <a:pt x="0" y="0"/>
                    </a:lnTo>
                    <a:lnTo>
                      <a:pt x="0" y="9"/>
                    </a:lnTo>
                    <a:lnTo>
                      <a:pt x="1" y="18"/>
                    </a:lnTo>
                    <a:lnTo>
                      <a:pt x="3" y="26"/>
                    </a:lnTo>
                    <a:lnTo>
                      <a:pt x="6" y="33"/>
                    </a:lnTo>
                    <a:lnTo>
                      <a:pt x="10" y="41"/>
                    </a:lnTo>
                    <a:lnTo>
                      <a:pt x="14" y="48"/>
                    </a:lnTo>
                    <a:lnTo>
                      <a:pt x="18" y="55"/>
                    </a:lnTo>
                    <a:lnTo>
                      <a:pt x="24" y="61"/>
                    </a:lnTo>
                    <a:lnTo>
                      <a:pt x="29" y="67"/>
                    </a:lnTo>
                    <a:lnTo>
                      <a:pt x="36" y="72"/>
                    </a:lnTo>
                    <a:lnTo>
                      <a:pt x="43" y="76"/>
                    </a:lnTo>
                    <a:lnTo>
                      <a:pt x="50" y="80"/>
                    </a:lnTo>
                    <a:lnTo>
                      <a:pt x="57" y="83"/>
                    </a:lnTo>
                    <a:lnTo>
                      <a:pt x="66" y="85"/>
                    </a:lnTo>
                    <a:lnTo>
                      <a:pt x="74" y="86"/>
                    </a:lnTo>
                    <a:lnTo>
                      <a:pt x="82" y="86"/>
                    </a:ln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9" name="Freeform 121"/>
              <p:cNvSpPr>
                <a:spLocks/>
              </p:cNvSpPr>
              <p:nvPr>
                <p:custDataLst>
                  <p:tags r:id="rId294"/>
                </p:custDataLst>
              </p:nvPr>
            </p:nvSpPr>
            <p:spPr bwMode="auto">
              <a:xfrm>
                <a:off x="3695" y="4017"/>
                <a:ext cx="82" cy="86"/>
              </a:xfrm>
              <a:custGeom>
                <a:avLst/>
                <a:gdLst>
                  <a:gd name="T0" fmla="*/ 65 w 82"/>
                  <a:gd name="T1" fmla="*/ 0 h 86"/>
                  <a:gd name="T2" fmla="*/ 65 w 82"/>
                  <a:gd name="T3" fmla="*/ 0 h 86"/>
                  <a:gd name="T4" fmla="*/ 64 w 82"/>
                  <a:gd name="T5" fmla="*/ 7 h 86"/>
                  <a:gd name="T6" fmla="*/ 64 w 82"/>
                  <a:gd name="T7" fmla="*/ 14 h 86"/>
                  <a:gd name="T8" fmla="*/ 61 w 82"/>
                  <a:gd name="T9" fmla="*/ 21 h 86"/>
                  <a:gd name="T10" fmla="*/ 60 w 82"/>
                  <a:gd name="T11" fmla="*/ 27 h 86"/>
                  <a:gd name="T12" fmla="*/ 57 w 82"/>
                  <a:gd name="T13" fmla="*/ 33 h 86"/>
                  <a:gd name="T14" fmla="*/ 53 w 82"/>
                  <a:gd name="T15" fmla="*/ 39 h 86"/>
                  <a:gd name="T16" fmla="*/ 50 w 82"/>
                  <a:gd name="T17" fmla="*/ 44 h 86"/>
                  <a:gd name="T18" fmla="*/ 46 w 82"/>
                  <a:gd name="T19" fmla="*/ 50 h 86"/>
                  <a:gd name="T20" fmla="*/ 40 w 82"/>
                  <a:gd name="T21" fmla="*/ 54 h 86"/>
                  <a:gd name="T22" fmla="*/ 36 w 82"/>
                  <a:gd name="T23" fmla="*/ 58 h 86"/>
                  <a:gd name="T24" fmla="*/ 31 w 82"/>
                  <a:gd name="T25" fmla="*/ 61 h 86"/>
                  <a:gd name="T26" fmla="*/ 25 w 82"/>
                  <a:gd name="T27" fmla="*/ 64 h 86"/>
                  <a:gd name="T28" fmla="*/ 18 w 82"/>
                  <a:gd name="T29" fmla="*/ 67 h 86"/>
                  <a:gd name="T30" fmla="*/ 12 w 82"/>
                  <a:gd name="T31" fmla="*/ 68 h 86"/>
                  <a:gd name="T32" fmla="*/ 5 w 82"/>
                  <a:gd name="T33" fmla="*/ 69 h 86"/>
                  <a:gd name="T34" fmla="*/ 0 w 82"/>
                  <a:gd name="T35" fmla="*/ 69 h 86"/>
                  <a:gd name="T36" fmla="*/ 0 w 82"/>
                  <a:gd name="T37" fmla="*/ 86 h 86"/>
                  <a:gd name="T38" fmla="*/ 8 w 82"/>
                  <a:gd name="T39" fmla="*/ 86 h 86"/>
                  <a:gd name="T40" fmla="*/ 15 w 82"/>
                  <a:gd name="T41" fmla="*/ 85 h 86"/>
                  <a:gd name="T42" fmla="*/ 24 w 82"/>
                  <a:gd name="T43" fmla="*/ 83 h 86"/>
                  <a:gd name="T44" fmla="*/ 32 w 82"/>
                  <a:gd name="T45" fmla="*/ 80 h 86"/>
                  <a:gd name="T46" fmla="*/ 39 w 82"/>
                  <a:gd name="T47" fmla="*/ 76 h 86"/>
                  <a:gd name="T48" fmla="*/ 46 w 82"/>
                  <a:gd name="T49" fmla="*/ 72 h 86"/>
                  <a:gd name="T50" fmla="*/ 51 w 82"/>
                  <a:gd name="T51" fmla="*/ 67 h 86"/>
                  <a:gd name="T52" fmla="*/ 57 w 82"/>
                  <a:gd name="T53" fmla="*/ 61 h 86"/>
                  <a:gd name="T54" fmla="*/ 63 w 82"/>
                  <a:gd name="T55" fmla="*/ 55 h 86"/>
                  <a:gd name="T56" fmla="*/ 68 w 82"/>
                  <a:gd name="T57" fmla="*/ 48 h 86"/>
                  <a:gd name="T58" fmla="*/ 72 w 82"/>
                  <a:gd name="T59" fmla="*/ 41 h 86"/>
                  <a:gd name="T60" fmla="*/ 75 w 82"/>
                  <a:gd name="T61" fmla="*/ 33 h 86"/>
                  <a:gd name="T62" fmla="*/ 78 w 82"/>
                  <a:gd name="T63" fmla="*/ 26 h 86"/>
                  <a:gd name="T64" fmla="*/ 81 w 82"/>
                  <a:gd name="T65" fmla="*/ 18 h 86"/>
                  <a:gd name="T66" fmla="*/ 81 w 82"/>
                  <a:gd name="T67" fmla="*/ 9 h 86"/>
                  <a:gd name="T68" fmla="*/ 82 w 82"/>
                  <a:gd name="T69" fmla="*/ 0 h 86"/>
                  <a:gd name="T70" fmla="*/ 82 w 82"/>
                  <a:gd name="T71" fmla="*/ 0 h 86"/>
                  <a:gd name="T72" fmla="*/ 65 w 82"/>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65" y="0"/>
                    </a:moveTo>
                    <a:lnTo>
                      <a:pt x="65" y="0"/>
                    </a:lnTo>
                    <a:lnTo>
                      <a:pt x="64" y="7"/>
                    </a:lnTo>
                    <a:lnTo>
                      <a:pt x="64" y="14"/>
                    </a:lnTo>
                    <a:lnTo>
                      <a:pt x="61" y="21"/>
                    </a:lnTo>
                    <a:lnTo>
                      <a:pt x="60" y="27"/>
                    </a:lnTo>
                    <a:lnTo>
                      <a:pt x="57" y="33"/>
                    </a:lnTo>
                    <a:lnTo>
                      <a:pt x="53" y="39"/>
                    </a:lnTo>
                    <a:lnTo>
                      <a:pt x="50" y="44"/>
                    </a:lnTo>
                    <a:lnTo>
                      <a:pt x="46" y="50"/>
                    </a:lnTo>
                    <a:lnTo>
                      <a:pt x="40" y="54"/>
                    </a:lnTo>
                    <a:lnTo>
                      <a:pt x="36" y="58"/>
                    </a:lnTo>
                    <a:lnTo>
                      <a:pt x="31" y="61"/>
                    </a:lnTo>
                    <a:lnTo>
                      <a:pt x="25" y="64"/>
                    </a:lnTo>
                    <a:lnTo>
                      <a:pt x="18" y="67"/>
                    </a:lnTo>
                    <a:lnTo>
                      <a:pt x="12" y="68"/>
                    </a:lnTo>
                    <a:lnTo>
                      <a:pt x="5" y="69"/>
                    </a:lnTo>
                    <a:lnTo>
                      <a:pt x="0" y="69"/>
                    </a:lnTo>
                    <a:lnTo>
                      <a:pt x="0" y="86"/>
                    </a:lnTo>
                    <a:lnTo>
                      <a:pt x="8" y="86"/>
                    </a:lnTo>
                    <a:lnTo>
                      <a:pt x="15" y="85"/>
                    </a:lnTo>
                    <a:lnTo>
                      <a:pt x="24" y="83"/>
                    </a:lnTo>
                    <a:lnTo>
                      <a:pt x="32" y="80"/>
                    </a:lnTo>
                    <a:lnTo>
                      <a:pt x="39" y="76"/>
                    </a:lnTo>
                    <a:lnTo>
                      <a:pt x="46" y="72"/>
                    </a:lnTo>
                    <a:lnTo>
                      <a:pt x="51" y="67"/>
                    </a:lnTo>
                    <a:lnTo>
                      <a:pt x="57" y="61"/>
                    </a:lnTo>
                    <a:lnTo>
                      <a:pt x="63" y="55"/>
                    </a:lnTo>
                    <a:lnTo>
                      <a:pt x="68" y="48"/>
                    </a:lnTo>
                    <a:lnTo>
                      <a:pt x="72" y="41"/>
                    </a:lnTo>
                    <a:lnTo>
                      <a:pt x="75" y="33"/>
                    </a:lnTo>
                    <a:lnTo>
                      <a:pt x="78" y="26"/>
                    </a:lnTo>
                    <a:lnTo>
                      <a:pt x="81" y="18"/>
                    </a:lnTo>
                    <a:lnTo>
                      <a:pt x="81" y="9"/>
                    </a:lnTo>
                    <a:lnTo>
                      <a:pt x="82"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0" name="Freeform 122"/>
              <p:cNvSpPr>
                <a:spLocks/>
              </p:cNvSpPr>
              <p:nvPr>
                <p:custDataLst>
                  <p:tags r:id="rId295"/>
                </p:custDataLst>
              </p:nvPr>
            </p:nvSpPr>
            <p:spPr bwMode="auto">
              <a:xfrm>
                <a:off x="3695" y="3930"/>
                <a:ext cx="82" cy="87"/>
              </a:xfrm>
              <a:custGeom>
                <a:avLst/>
                <a:gdLst>
                  <a:gd name="T0" fmla="*/ 0 w 82"/>
                  <a:gd name="T1" fmla="*/ 17 h 87"/>
                  <a:gd name="T2" fmla="*/ 0 w 82"/>
                  <a:gd name="T3" fmla="*/ 17 h 87"/>
                  <a:gd name="T4" fmla="*/ 5 w 82"/>
                  <a:gd name="T5" fmla="*/ 18 h 87"/>
                  <a:gd name="T6" fmla="*/ 12 w 82"/>
                  <a:gd name="T7" fmla="*/ 18 h 87"/>
                  <a:gd name="T8" fmla="*/ 18 w 82"/>
                  <a:gd name="T9" fmla="*/ 21 h 87"/>
                  <a:gd name="T10" fmla="*/ 25 w 82"/>
                  <a:gd name="T11" fmla="*/ 22 h 87"/>
                  <a:gd name="T12" fmla="*/ 31 w 82"/>
                  <a:gd name="T13" fmla="*/ 25 h 87"/>
                  <a:gd name="T14" fmla="*/ 36 w 82"/>
                  <a:gd name="T15" fmla="*/ 29 h 87"/>
                  <a:gd name="T16" fmla="*/ 40 w 82"/>
                  <a:gd name="T17" fmla="*/ 34 h 87"/>
                  <a:gd name="T18" fmla="*/ 44 w 82"/>
                  <a:gd name="T19" fmla="*/ 38 h 87"/>
                  <a:gd name="T20" fmla="*/ 53 w 82"/>
                  <a:gd name="T21" fmla="*/ 48 h 87"/>
                  <a:gd name="T22" fmla="*/ 60 w 82"/>
                  <a:gd name="T23" fmla="*/ 60 h 87"/>
                  <a:gd name="T24" fmla="*/ 61 w 82"/>
                  <a:gd name="T25" fmla="*/ 66 h 87"/>
                  <a:gd name="T26" fmla="*/ 64 w 82"/>
                  <a:gd name="T27" fmla="*/ 73 h 87"/>
                  <a:gd name="T28" fmla="*/ 64 w 82"/>
                  <a:gd name="T29" fmla="*/ 80 h 87"/>
                  <a:gd name="T30" fmla="*/ 65 w 82"/>
                  <a:gd name="T31" fmla="*/ 87 h 87"/>
                  <a:gd name="T32" fmla="*/ 82 w 82"/>
                  <a:gd name="T33" fmla="*/ 87 h 87"/>
                  <a:gd name="T34" fmla="*/ 81 w 82"/>
                  <a:gd name="T35" fmla="*/ 78 h 87"/>
                  <a:gd name="T36" fmla="*/ 81 w 82"/>
                  <a:gd name="T37" fmla="*/ 70 h 87"/>
                  <a:gd name="T38" fmla="*/ 78 w 82"/>
                  <a:gd name="T39" fmla="*/ 62 h 87"/>
                  <a:gd name="T40" fmla="*/ 75 w 82"/>
                  <a:gd name="T41" fmla="*/ 53 h 87"/>
                  <a:gd name="T42" fmla="*/ 68 w 82"/>
                  <a:gd name="T43" fmla="*/ 39 h 87"/>
                  <a:gd name="T44" fmla="*/ 58 w 82"/>
                  <a:gd name="T45" fmla="*/ 27 h 87"/>
                  <a:gd name="T46" fmla="*/ 51 w 82"/>
                  <a:gd name="T47" fmla="*/ 20 h 87"/>
                  <a:gd name="T48" fmla="*/ 46 w 82"/>
                  <a:gd name="T49" fmla="*/ 16 h 87"/>
                  <a:gd name="T50" fmla="*/ 39 w 82"/>
                  <a:gd name="T51" fmla="*/ 11 h 87"/>
                  <a:gd name="T52" fmla="*/ 32 w 82"/>
                  <a:gd name="T53" fmla="*/ 7 h 87"/>
                  <a:gd name="T54" fmla="*/ 24 w 82"/>
                  <a:gd name="T55" fmla="*/ 4 h 87"/>
                  <a:gd name="T56" fmla="*/ 15 w 82"/>
                  <a:gd name="T57" fmla="*/ 2 h 87"/>
                  <a:gd name="T58" fmla="*/ 8 w 82"/>
                  <a:gd name="T59" fmla="*/ 2 h 87"/>
                  <a:gd name="T60" fmla="*/ 0 w 82"/>
                  <a:gd name="T61" fmla="*/ 0 h 87"/>
                  <a:gd name="T62" fmla="*/ 0 w 82"/>
                  <a:gd name="T63" fmla="*/ 0 h 87"/>
                  <a:gd name="T64" fmla="*/ 0 w 82"/>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0" y="17"/>
                    </a:moveTo>
                    <a:lnTo>
                      <a:pt x="0" y="17"/>
                    </a:lnTo>
                    <a:lnTo>
                      <a:pt x="5" y="18"/>
                    </a:lnTo>
                    <a:lnTo>
                      <a:pt x="12" y="18"/>
                    </a:lnTo>
                    <a:lnTo>
                      <a:pt x="18" y="21"/>
                    </a:lnTo>
                    <a:lnTo>
                      <a:pt x="25" y="22"/>
                    </a:lnTo>
                    <a:lnTo>
                      <a:pt x="31" y="25"/>
                    </a:lnTo>
                    <a:lnTo>
                      <a:pt x="36" y="29"/>
                    </a:lnTo>
                    <a:lnTo>
                      <a:pt x="40" y="34"/>
                    </a:lnTo>
                    <a:lnTo>
                      <a:pt x="44" y="38"/>
                    </a:lnTo>
                    <a:lnTo>
                      <a:pt x="53" y="48"/>
                    </a:lnTo>
                    <a:lnTo>
                      <a:pt x="60" y="60"/>
                    </a:lnTo>
                    <a:lnTo>
                      <a:pt x="61" y="66"/>
                    </a:lnTo>
                    <a:lnTo>
                      <a:pt x="64" y="73"/>
                    </a:lnTo>
                    <a:lnTo>
                      <a:pt x="64" y="80"/>
                    </a:lnTo>
                    <a:lnTo>
                      <a:pt x="65" y="87"/>
                    </a:lnTo>
                    <a:lnTo>
                      <a:pt x="82" y="87"/>
                    </a:lnTo>
                    <a:lnTo>
                      <a:pt x="81" y="78"/>
                    </a:lnTo>
                    <a:lnTo>
                      <a:pt x="81" y="70"/>
                    </a:lnTo>
                    <a:lnTo>
                      <a:pt x="78" y="62"/>
                    </a:lnTo>
                    <a:lnTo>
                      <a:pt x="75" y="53"/>
                    </a:lnTo>
                    <a:lnTo>
                      <a:pt x="68" y="39"/>
                    </a:lnTo>
                    <a:lnTo>
                      <a:pt x="58" y="27"/>
                    </a:lnTo>
                    <a:lnTo>
                      <a:pt x="51" y="20"/>
                    </a:lnTo>
                    <a:lnTo>
                      <a:pt x="46" y="16"/>
                    </a:lnTo>
                    <a:lnTo>
                      <a:pt x="39" y="11"/>
                    </a:lnTo>
                    <a:lnTo>
                      <a:pt x="32" y="7"/>
                    </a:lnTo>
                    <a:lnTo>
                      <a:pt x="24" y="4"/>
                    </a:lnTo>
                    <a:lnTo>
                      <a:pt x="15" y="2"/>
                    </a:lnTo>
                    <a:lnTo>
                      <a:pt x="8" y="2"/>
                    </a:lnTo>
                    <a:lnTo>
                      <a:pt x="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1" name="Freeform 123"/>
              <p:cNvSpPr>
                <a:spLocks/>
              </p:cNvSpPr>
              <p:nvPr>
                <p:custDataLst>
                  <p:tags r:id="rId296"/>
                </p:custDataLst>
              </p:nvPr>
            </p:nvSpPr>
            <p:spPr bwMode="auto">
              <a:xfrm>
                <a:off x="3611" y="3930"/>
                <a:ext cx="84" cy="87"/>
              </a:xfrm>
              <a:custGeom>
                <a:avLst/>
                <a:gdLst>
                  <a:gd name="T0" fmla="*/ 17 w 84"/>
                  <a:gd name="T1" fmla="*/ 87 h 87"/>
                  <a:gd name="T2" fmla="*/ 17 w 84"/>
                  <a:gd name="T3" fmla="*/ 87 h 87"/>
                  <a:gd name="T4" fmla="*/ 18 w 84"/>
                  <a:gd name="T5" fmla="*/ 80 h 87"/>
                  <a:gd name="T6" fmla="*/ 18 w 84"/>
                  <a:gd name="T7" fmla="*/ 73 h 87"/>
                  <a:gd name="T8" fmla="*/ 21 w 84"/>
                  <a:gd name="T9" fmla="*/ 66 h 87"/>
                  <a:gd name="T10" fmla="*/ 22 w 84"/>
                  <a:gd name="T11" fmla="*/ 60 h 87"/>
                  <a:gd name="T12" fmla="*/ 29 w 84"/>
                  <a:gd name="T13" fmla="*/ 48 h 87"/>
                  <a:gd name="T14" fmla="*/ 38 w 84"/>
                  <a:gd name="T15" fmla="*/ 38 h 87"/>
                  <a:gd name="T16" fmla="*/ 42 w 84"/>
                  <a:gd name="T17" fmla="*/ 34 h 87"/>
                  <a:gd name="T18" fmla="*/ 46 w 84"/>
                  <a:gd name="T19" fmla="*/ 29 h 87"/>
                  <a:gd name="T20" fmla="*/ 52 w 84"/>
                  <a:gd name="T21" fmla="*/ 25 h 87"/>
                  <a:gd name="T22" fmla="*/ 57 w 84"/>
                  <a:gd name="T23" fmla="*/ 22 h 87"/>
                  <a:gd name="T24" fmla="*/ 64 w 84"/>
                  <a:gd name="T25" fmla="*/ 21 h 87"/>
                  <a:gd name="T26" fmla="*/ 70 w 84"/>
                  <a:gd name="T27" fmla="*/ 18 h 87"/>
                  <a:gd name="T28" fmla="*/ 77 w 84"/>
                  <a:gd name="T29" fmla="*/ 18 h 87"/>
                  <a:gd name="T30" fmla="*/ 84 w 84"/>
                  <a:gd name="T31" fmla="*/ 17 h 87"/>
                  <a:gd name="T32" fmla="*/ 84 w 84"/>
                  <a:gd name="T33" fmla="*/ 0 h 87"/>
                  <a:gd name="T34" fmla="*/ 74 w 84"/>
                  <a:gd name="T35" fmla="*/ 2 h 87"/>
                  <a:gd name="T36" fmla="*/ 67 w 84"/>
                  <a:gd name="T37" fmla="*/ 2 h 87"/>
                  <a:gd name="T38" fmla="*/ 59 w 84"/>
                  <a:gd name="T39" fmla="*/ 4 h 87"/>
                  <a:gd name="T40" fmla="*/ 50 w 84"/>
                  <a:gd name="T41" fmla="*/ 7 h 87"/>
                  <a:gd name="T42" fmla="*/ 43 w 84"/>
                  <a:gd name="T43" fmla="*/ 11 h 87"/>
                  <a:gd name="T44" fmla="*/ 36 w 84"/>
                  <a:gd name="T45" fmla="*/ 16 h 87"/>
                  <a:gd name="T46" fmla="*/ 31 w 84"/>
                  <a:gd name="T47" fmla="*/ 20 h 87"/>
                  <a:gd name="T48" fmla="*/ 24 w 84"/>
                  <a:gd name="T49" fmla="*/ 27 h 87"/>
                  <a:gd name="T50" fmla="*/ 14 w 84"/>
                  <a:gd name="T51" fmla="*/ 39 h 87"/>
                  <a:gd name="T52" fmla="*/ 7 w 84"/>
                  <a:gd name="T53" fmla="*/ 53 h 87"/>
                  <a:gd name="T54" fmla="*/ 4 w 84"/>
                  <a:gd name="T55" fmla="*/ 62 h 87"/>
                  <a:gd name="T56" fmla="*/ 2 w 84"/>
                  <a:gd name="T57" fmla="*/ 70 h 87"/>
                  <a:gd name="T58" fmla="*/ 2 w 84"/>
                  <a:gd name="T59" fmla="*/ 78 h 87"/>
                  <a:gd name="T60" fmla="*/ 0 w 84"/>
                  <a:gd name="T61" fmla="*/ 87 h 87"/>
                  <a:gd name="T62" fmla="*/ 0 w 84"/>
                  <a:gd name="T63" fmla="*/ 87 h 87"/>
                  <a:gd name="T64" fmla="*/ 17 w 84"/>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17" y="87"/>
                    </a:moveTo>
                    <a:lnTo>
                      <a:pt x="17" y="87"/>
                    </a:lnTo>
                    <a:lnTo>
                      <a:pt x="18" y="80"/>
                    </a:lnTo>
                    <a:lnTo>
                      <a:pt x="18" y="73"/>
                    </a:lnTo>
                    <a:lnTo>
                      <a:pt x="21" y="66"/>
                    </a:lnTo>
                    <a:lnTo>
                      <a:pt x="22" y="60"/>
                    </a:lnTo>
                    <a:lnTo>
                      <a:pt x="29" y="48"/>
                    </a:lnTo>
                    <a:lnTo>
                      <a:pt x="38" y="38"/>
                    </a:lnTo>
                    <a:lnTo>
                      <a:pt x="42" y="34"/>
                    </a:lnTo>
                    <a:lnTo>
                      <a:pt x="46" y="29"/>
                    </a:lnTo>
                    <a:lnTo>
                      <a:pt x="52" y="25"/>
                    </a:lnTo>
                    <a:lnTo>
                      <a:pt x="57" y="22"/>
                    </a:lnTo>
                    <a:lnTo>
                      <a:pt x="64" y="21"/>
                    </a:lnTo>
                    <a:lnTo>
                      <a:pt x="70" y="18"/>
                    </a:lnTo>
                    <a:lnTo>
                      <a:pt x="77" y="18"/>
                    </a:lnTo>
                    <a:lnTo>
                      <a:pt x="84" y="17"/>
                    </a:lnTo>
                    <a:lnTo>
                      <a:pt x="84" y="0"/>
                    </a:lnTo>
                    <a:lnTo>
                      <a:pt x="74" y="2"/>
                    </a:lnTo>
                    <a:lnTo>
                      <a:pt x="67" y="2"/>
                    </a:lnTo>
                    <a:lnTo>
                      <a:pt x="59" y="4"/>
                    </a:lnTo>
                    <a:lnTo>
                      <a:pt x="50" y="7"/>
                    </a:lnTo>
                    <a:lnTo>
                      <a:pt x="43" y="11"/>
                    </a:lnTo>
                    <a:lnTo>
                      <a:pt x="36" y="16"/>
                    </a:lnTo>
                    <a:lnTo>
                      <a:pt x="31" y="20"/>
                    </a:lnTo>
                    <a:lnTo>
                      <a:pt x="24" y="27"/>
                    </a:lnTo>
                    <a:lnTo>
                      <a:pt x="14" y="39"/>
                    </a:lnTo>
                    <a:lnTo>
                      <a:pt x="7" y="53"/>
                    </a:lnTo>
                    <a:lnTo>
                      <a:pt x="4" y="62"/>
                    </a:lnTo>
                    <a:lnTo>
                      <a:pt x="2" y="70"/>
                    </a:lnTo>
                    <a:lnTo>
                      <a:pt x="2" y="78"/>
                    </a:lnTo>
                    <a:lnTo>
                      <a:pt x="0" y="87"/>
                    </a:lnTo>
                    <a:lnTo>
                      <a:pt x="1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2" name="Freeform 124"/>
              <p:cNvSpPr>
                <a:spLocks/>
              </p:cNvSpPr>
              <p:nvPr>
                <p:custDataLst>
                  <p:tags r:id="rId297"/>
                </p:custDataLst>
              </p:nvPr>
            </p:nvSpPr>
            <p:spPr bwMode="auto">
              <a:xfrm>
                <a:off x="3611" y="4017"/>
                <a:ext cx="84" cy="86"/>
              </a:xfrm>
              <a:custGeom>
                <a:avLst/>
                <a:gdLst>
                  <a:gd name="T0" fmla="*/ 84 w 84"/>
                  <a:gd name="T1" fmla="*/ 69 h 86"/>
                  <a:gd name="T2" fmla="*/ 84 w 84"/>
                  <a:gd name="T3" fmla="*/ 69 h 86"/>
                  <a:gd name="T4" fmla="*/ 77 w 84"/>
                  <a:gd name="T5" fmla="*/ 69 h 86"/>
                  <a:gd name="T6" fmla="*/ 70 w 84"/>
                  <a:gd name="T7" fmla="*/ 68 h 86"/>
                  <a:gd name="T8" fmla="*/ 64 w 84"/>
                  <a:gd name="T9" fmla="*/ 67 h 86"/>
                  <a:gd name="T10" fmla="*/ 57 w 84"/>
                  <a:gd name="T11" fmla="*/ 64 h 86"/>
                  <a:gd name="T12" fmla="*/ 52 w 84"/>
                  <a:gd name="T13" fmla="*/ 61 h 86"/>
                  <a:gd name="T14" fmla="*/ 46 w 84"/>
                  <a:gd name="T15" fmla="*/ 58 h 86"/>
                  <a:gd name="T16" fmla="*/ 42 w 84"/>
                  <a:gd name="T17" fmla="*/ 54 h 86"/>
                  <a:gd name="T18" fmla="*/ 36 w 84"/>
                  <a:gd name="T19" fmla="*/ 50 h 86"/>
                  <a:gd name="T20" fmla="*/ 32 w 84"/>
                  <a:gd name="T21" fmla="*/ 44 h 86"/>
                  <a:gd name="T22" fmla="*/ 29 w 84"/>
                  <a:gd name="T23" fmla="*/ 39 h 86"/>
                  <a:gd name="T24" fmla="*/ 25 w 84"/>
                  <a:gd name="T25" fmla="*/ 33 h 86"/>
                  <a:gd name="T26" fmla="*/ 22 w 84"/>
                  <a:gd name="T27" fmla="*/ 27 h 86"/>
                  <a:gd name="T28" fmla="*/ 21 w 84"/>
                  <a:gd name="T29" fmla="*/ 21 h 86"/>
                  <a:gd name="T30" fmla="*/ 18 w 84"/>
                  <a:gd name="T31" fmla="*/ 14 h 86"/>
                  <a:gd name="T32" fmla="*/ 18 w 84"/>
                  <a:gd name="T33" fmla="*/ 7 h 86"/>
                  <a:gd name="T34" fmla="*/ 17 w 84"/>
                  <a:gd name="T35" fmla="*/ 0 h 86"/>
                  <a:gd name="T36" fmla="*/ 0 w 84"/>
                  <a:gd name="T37" fmla="*/ 0 h 86"/>
                  <a:gd name="T38" fmla="*/ 2 w 84"/>
                  <a:gd name="T39" fmla="*/ 9 h 86"/>
                  <a:gd name="T40" fmla="*/ 2 w 84"/>
                  <a:gd name="T41" fmla="*/ 18 h 86"/>
                  <a:gd name="T42" fmla="*/ 4 w 84"/>
                  <a:gd name="T43" fmla="*/ 26 h 86"/>
                  <a:gd name="T44" fmla="*/ 7 w 84"/>
                  <a:gd name="T45" fmla="*/ 33 h 86"/>
                  <a:gd name="T46" fmla="*/ 10 w 84"/>
                  <a:gd name="T47" fmla="*/ 41 h 86"/>
                  <a:gd name="T48" fmla="*/ 14 w 84"/>
                  <a:gd name="T49" fmla="*/ 48 h 86"/>
                  <a:gd name="T50" fmla="*/ 20 w 84"/>
                  <a:gd name="T51" fmla="*/ 55 h 86"/>
                  <a:gd name="T52" fmla="*/ 25 w 84"/>
                  <a:gd name="T53" fmla="*/ 61 h 86"/>
                  <a:gd name="T54" fmla="*/ 31 w 84"/>
                  <a:gd name="T55" fmla="*/ 67 h 86"/>
                  <a:gd name="T56" fmla="*/ 36 w 84"/>
                  <a:gd name="T57" fmla="*/ 72 h 86"/>
                  <a:gd name="T58" fmla="*/ 43 w 84"/>
                  <a:gd name="T59" fmla="*/ 76 h 86"/>
                  <a:gd name="T60" fmla="*/ 50 w 84"/>
                  <a:gd name="T61" fmla="*/ 80 h 86"/>
                  <a:gd name="T62" fmla="*/ 59 w 84"/>
                  <a:gd name="T63" fmla="*/ 83 h 86"/>
                  <a:gd name="T64" fmla="*/ 67 w 84"/>
                  <a:gd name="T65" fmla="*/ 85 h 86"/>
                  <a:gd name="T66" fmla="*/ 74 w 84"/>
                  <a:gd name="T67" fmla="*/ 86 h 86"/>
                  <a:gd name="T68" fmla="*/ 84 w 84"/>
                  <a:gd name="T69" fmla="*/ 86 h 86"/>
                  <a:gd name="T70" fmla="*/ 84 w 84"/>
                  <a:gd name="T71" fmla="*/ 86 h 86"/>
                  <a:gd name="T72" fmla="*/ 84 w 84"/>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6"/>
                  <a:gd name="T113" fmla="*/ 84 w 84"/>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6">
                    <a:moveTo>
                      <a:pt x="84" y="69"/>
                    </a:moveTo>
                    <a:lnTo>
                      <a:pt x="84" y="69"/>
                    </a:lnTo>
                    <a:lnTo>
                      <a:pt x="77" y="69"/>
                    </a:lnTo>
                    <a:lnTo>
                      <a:pt x="70" y="68"/>
                    </a:lnTo>
                    <a:lnTo>
                      <a:pt x="64" y="67"/>
                    </a:lnTo>
                    <a:lnTo>
                      <a:pt x="57" y="64"/>
                    </a:lnTo>
                    <a:lnTo>
                      <a:pt x="52" y="61"/>
                    </a:lnTo>
                    <a:lnTo>
                      <a:pt x="46" y="58"/>
                    </a:lnTo>
                    <a:lnTo>
                      <a:pt x="42" y="54"/>
                    </a:lnTo>
                    <a:lnTo>
                      <a:pt x="36" y="50"/>
                    </a:lnTo>
                    <a:lnTo>
                      <a:pt x="32" y="44"/>
                    </a:lnTo>
                    <a:lnTo>
                      <a:pt x="29" y="39"/>
                    </a:lnTo>
                    <a:lnTo>
                      <a:pt x="25" y="33"/>
                    </a:lnTo>
                    <a:lnTo>
                      <a:pt x="22" y="27"/>
                    </a:lnTo>
                    <a:lnTo>
                      <a:pt x="21" y="21"/>
                    </a:lnTo>
                    <a:lnTo>
                      <a:pt x="18" y="14"/>
                    </a:lnTo>
                    <a:lnTo>
                      <a:pt x="18" y="7"/>
                    </a:lnTo>
                    <a:lnTo>
                      <a:pt x="17" y="0"/>
                    </a:lnTo>
                    <a:lnTo>
                      <a:pt x="0" y="0"/>
                    </a:lnTo>
                    <a:lnTo>
                      <a:pt x="2" y="9"/>
                    </a:lnTo>
                    <a:lnTo>
                      <a:pt x="2" y="18"/>
                    </a:lnTo>
                    <a:lnTo>
                      <a:pt x="4" y="26"/>
                    </a:lnTo>
                    <a:lnTo>
                      <a:pt x="7" y="33"/>
                    </a:lnTo>
                    <a:lnTo>
                      <a:pt x="10" y="41"/>
                    </a:lnTo>
                    <a:lnTo>
                      <a:pt x="14" y="48"/>
                    </a:lnTo>
                    <a:lnTo>
                      <a:pt x="20" y="55"/>
                    </a:lnTo>
                    <a:lnTo>
                      <a:pt x="25" y="61"/>
                    </a:lnTo>
                    <a:lnTo>
                      <a:pt x="31" y="67"/>
                    </a:lnTo>
                    <a:lnTo>
                      <a:pt x="36" y="72"/>
                    </a:lnTo>
                    <a:lnTo>
                      <a:pt x="43" y="76"/>
                    </a:lnTo>
                    <a:lnTo>
                      <a:pt x="50" y="80"/>
                    </a:lnTo>
                    <a:lnTo>
                      <a:pt x="59" y="83"/>
                    </a:lnTo>
                    <a:lnTo>
                      <a:pt x="67" y="85"/>
                    </a:lnTo>
                    <a:lnTo>
                      <a:pt x="74" y="86"/>
                    </a:lnTo>
                    <a:lnTo>
                      <a:pt x="84" y="86"/>
                    </a:lnTo>
                    <a:lnTo>
                      <a:pt x="8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3" name="Freeform 125"/>
              <p:cNvSpPr>
                <a:spLocks/>
              </p:cNvSpPr>
              <p:nvPr>
                <p:custDataLst>
                  <p:tags r:id="rId298"/>
                </p:custDataLst>
              </p:nvPr>
            </p:nvSpPr>
            <p:spPr bwMode="auto">
              <a:xfrm>
                <a:off x="3936" y="4017"/>
                <a:ext cx="82" cy="86"/>
              </a:xfrm>
              <a:custGeom>
                <a:avLst/>
                <a:gdLst>
                  <a:gd name="T0" fmla="*/ 66 w 82"/>
                  <a:gd name="T1" fmla="*/ 0 h 86"/>
                  <a:gd name="T2" fmla="*/ 66 w 82"/>
                  <a:gd name="T3" fmla="*/ 0 h 86"/>
                  <a:gd name="T4" fmla="*/ 66 w 82"/>
                  <a:gd name="T5" fmla="*/ 7 h 86"/>
                  <a:gd name="T6" fmla="*/ 64 w 82"/>
                  <a:gd name="T7" fmla="*/ 14 h 86"/>
                  <a:gd name="T8" fmla="*/ 63 w 82"/>
                  <a:gd name="T9" fmla="*/ 21 h 86"/>
                  <a:gd name="T10" fmla="*/ 60 w 82"/>
                  <a:gd name="T11" fmla="*/ 27 h 86"/>
                  <a:gd name="T12" fmla="*/ 57 w 82"/>
                  <a:gd name="T13" fmla="*/ 33 h 86"/>
                  <a:gd name="T14" fmla="*/ 55 w 82"/>
                  <a:gd name="T15" fmla="*/ 39 h 86"/>
                  <a:gd name="T16" fmla="*/ 50 w 82"/>
                  <a:gd name="T17" fmla="*/ 44 h 86"/>
                  <a:gd name="T18" fmla="*/ 46 w 82"/>
                  <a:gd name="T19" fmla="*/ 50 h 86"/>
                  <a:gd name="T20" fmla="*/ 42 w 82"/>
                  <a:gd name="T21" fmla="*/ 54 h 86"/>
                  <a:gd name="T22" fmla="*/ 36 w 82"/>
                  <a:gd name="T23" fmla="*/ 58 h 86"/>
                  <a:gd name="T24" fmla="*/ 31 w 82"/>
                  <a:gd name="T25" fmla="*/ 61 h 86"/>
                  <a:gd name="T26" fmla="*/ 25 w 82"/>
                  <a:gd name="T27" fmla="*/ 64 h 86"/>
                  <a:gd name="T28" fmla="*/ 20 w 82"/>
                  <a:gd name="T29" fmla="*/ 67 h 86"/>
                  <a:gd name="T30" fmla="*/ 13 w 82"/>
                  <a:gd name="T31" fmla="*/ 68 h 86"/>
                  <a:gd name="T32" fmla="*/ 7 w 82"/>
                  <a:gd name="T33" fmla="*/ 69 h 86"/>
                  <a:gd name="T34" fmla="*/ 0 w 82"/>
                  <a:gd name="T35" fmla="*/ 69 h 86"/>
                  <a:gd name="T36" fmla="*/ 0 w 82"/>
                  <a:gd name="T37" fmla="*/ 86 h 86"/>
                  <a:gd name="T38" fmla="*/ 8 w 82"/>
                  <a:gd name="T39" fmla="*/ 86 h 86"/>
                  <a:gd name="T40" fmla="*/ 17 w 82"/>
                  <a:gd name="T41" fmla="*/ 85 h 86"/>
                  <a:gd name="T42" fmla="*/ 24 w 82"/>
                  <a:gd name="T43" fmla="*/ 83 h 86"/>
                  <a:gd name="T44" fmla="*/ 32 w 82"/>
                  <a:gd name="T45" fmla="*/ 80 h 86"/>
                  <a:gd name="T46" fmla="*/ 39 w 82"/>
                  <a:gd name="T47" fmla="*/ 76 h 86"/>
                  <a:gd name="T48" fmla="*/ 46 w 82"/>
                  <a:gd name="T49" fmla="*/ 72 h 86"/>
                  <a:gd name="T50" fmla="*/ 53 w 82"/>
                  <a:gd name="T51" fmla="*/ 67 h 86"/>
                  <a:gd name="T52" fmla="*/ 59 w 82"/>
                  <a:gd name="T53" fmla="*/ 61 h 86"/>
                  <a:gd name="T54" fmla="*/ 64 w 82"/>
                  <a:gd name="T55" fmla="*/ 55 h 86"/>
                  <a:gd name="T56" fmla="*/ 68 w 82"/>
                  <a:gd name="T57" fmla="*/ 48 h 86"/>
                  <a:gd name="T58" fmla="*/ 73 w 82"/>
                  <a:gd name="T59" fmla="*/ 41 h 86"/>
                  <a:gd name="T60" fmla="*/ 75 w 82"/>
                  <a:gd name="T61" fmla="*/ 33 h 86"/>
                  <a:gd name="T62" fmla="*/ 78 w 82"/>
                  <a:gd name="T63" fmla="*/ 26 h 86"/>
                  <a:gd name="T64" fmla="*/ 81 w 82"/>
                  <a:gd name="T65" fmla="*/ 18 h 86"/>
                  <a:gd name="T66" fmla="*/ 82 w 82"/>
                  <a:gd name="T67" fmla="*/ 9 h 86"/>
                  <a:gd name="T68" fmla="*/ 82 w 82"/>
                  <a:gd name="T69" fmla="*/ 0 h 86"/>
                  <a:gd name="T70" fmla="*/ 82 w 82"/>
                  <a:gd name="T71" fmla="*/ 0 h 86"/>
                  <a:gd name="T72" fmla="*/ 66 w 82"/>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66" y="0"/>
                    </a:moveTo>
                    <a:lnTo>
                      <a:pt x="66" y="0"/>
                    </a:lnTo>
                    <a:lnTo>
                      <a:pt x="66" y="7"/>
                    </a:lnTo>
                    <a:lnTo>
                      <a:pt x="64" y="14"/>
                    </a:lnTo>
                    <a:lnTo>
                      <a:pt x="63" y="21"/>
                    </a:lnTo>
                    <a:lnTo>
                      <a:pt x="60" y="27"/>
                    </a:lnTo>
                    <a:lnTo>
                      <a:pt x="57" y="33"/>
                    </a:lnTo>
                    <a:lnTo>
                      <a:pt x="55" y="39"/>
                    </a:lnTo>
                    <a:lnTo>
                      <a:pt x="50" y="44"/>
                    </a:lnTo>
                    <a:lnTo>
                      <a:pt x="46" y="50"/>
                    </a:lnTo>
                    <a:lnTo>
                      <a:pt x="42" y="54"/>
                    </a:lnTo>
                    <a:lnTo>
                      <a:pt x="36" y="58"/>
                    </a:lnTo>
                    <a:lnTo>
                      <a:pt x="31" y="61"/>
                    </a:lnTo>
                    <a:lnTo>
                      <a:pt x="25" y="64"/>
                    </a:lnTo>
                    <a:lnTo>
                      <a:pt x="20" y="67"/>
                    </a:lnTo>
                    <a:lnTo>
                      <a:pt x="13" y="68"/>
                    </a:lnTo>
                    <a:lnTo>
                      <a:pt x="7" y="69"/>
                    </a:lnTo>
                    <a:lnTo>
                      <a:pt x="0" y="69"/>
                    </a:lnTo>
                    <a:lnTo>
                      <a:pt x="0" y="86"/>
                    </a:lnTo>
                    <a:lnTo>
                      <a:pt x="8" y="86"/>
                    </a:lnTo>
                    <a:lnTo>
                      <a:pt x="17" y="85"/>
                    </a:lnTo>
                    <a:lnTo>
                      <a:pt x="24" y="83"/>
                    </a:lnTo>
                    <a:lnTo>
                      <a:pt x="32" y="80"/>
                    </a:lnTo>
                    <a:lnTo>
                      <a:pt x="39" y="76"/>
                    </a:lnTo>
                    <a:lnTo>
                      <a:pt x="46" y="72"/>
                    </a:lnTo>
                    <a:lnTo>
                      <a:pt x="53" y="67"/>
                    </a:lnTo>
                    <a:lnTo>
                      <a:pt x="59" y="61"/>
                    </a:lnTo>
                    <a:lnTo>
                      <a:pt x="64" y="55"/>
                    </a:lnTo>
                    <a:lnTo>
                      <a:pt x="68" y="48"/>
                    </a:lnTo>
                    <a:lnTo>
                      <a:pt x="73" y="41"/>
                    </a:lnTo>
                    <a:lnTo>
                      <a:pt x="75" y="33"/>
                    </a:lnTo>
                    <a:lnTo>
                      <a:pt x="78" y="26"/>
                    </a:lnTo>
                    <a:lnTo>
                      <a:pt x="81" y="18"/>
                    </a:lnTo>
                    <a:lnTo>
                      <a:pt x="82" y="9"/>
                    </a:lnTo>
                    <a:lnTo>
                      <a:pt x="82"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4" name="Freeform 126"/>
              <p:cNvSpPr>
                <a:spLocks/>
              </p:cNvSpPr>
              <p:nvPr>
                <p:custDataLst>
                  <p:tags r:id="rId299"/>
                </p:custDataLst>
              </p:nvPr>
            </p:nvSpPr>
            <p:spPr bwMode="auto">
              <a:xfrm>
                <a:off x="3936" y="3930"/>
                <a:ext cx="82" cy="87"/>
              </a:xfrm>
              <a:custGeom>
                <a:avLst/>
                <a:gdLst>
                  <a:gd name="T0" fmla="*/ 0 w 82"/>
                  <a:gd name="T1" fmla="*/ 17 h 87"/>
                  <a:gd name="T2" fmla="*/ 0 w 82"/>
                  <a:gd name="T3" fmla="*/ 17 h 87"/>
                  <a:gd name="T4" fmla="*/ 7 w 82"/>
                  <a:gd name="T5" fmla="*/ 18 h 87"/>
                  <a:gd name="T6" fmla="*/ 13 w 82"/>
                  <a:gd name="T7" fmla="*/ 18 h 87"/>
                  <a:gd name="T8" fmla="*/ 20 w 82"/>
                  <a:gd name="T9" fmla="*/ 21 h 87"/>
                  <a:gd name="T10" fmla="*/ 25 w 82"/>
                  <a:gd name="T11" fmla="*/ 22 h 87"/>
                  <a:gd name="T12" fmla="*/ 31 w 82"/>
                  <a:gd name="T13" fmla="*/ 25 h 87"/>
                  <a:gd name="T14" fmla="*/ 36 w 82"/>
                  <a:gd name="T15" fmla="*/ 29 h 87"/>
                  <a:gd name="T16" fmla="*/ 42 w 82"/>
                  <a:gd name="T17" fmla="*/ 34 h 87"/>
                  <a:gd name="T18" fmla="*/ 46 w 82"/>
                  <a:gd name="T19" fmla="*/ 38 h 87"/>
                  <a:gd name="T20" fmla="*/ 55 w 82"/>
                  <a:gd name="T21" fmla="*/ 48 h 87"/>
                  <a:gd name="T22" fmla="*/ 60 w 82"/>
                  <a:gd name="T23" fmla="*/ 60 h 87"/>
                  <a:gd name="T24" fmla="*/ 63 w 82"/>
                  <a:gd name="T25" fmla="*/ 66 h 87"/>
                  <a:gd name="T26" fmla="*/ 64 w 82"/>
                  <a:gd name="T27" fmla="*/ 73 h 87"/>
                  <a:gd name="T28" fmla="*/ 66 w 82"/>
                  <a:gd name="T29" fmla="*/ 80 h 87"/>
                  <a:gd name="T30" fmla="*/ 66 w 82"/>
                  <a:gd name="T31" fmla="*/ 87 h 87"/>
                  <a:gd name="T32" fmla="*/ 82 w 82"/>
                  <a:gd name="T33" fmla="*/ 87 h 87"/>
                  <a:gd name="T34" fmla="*/ 82 w 82"/>
                  <a:gd name="T35" fmla="*/ 78 h 87"/>
                  <a:gd name="T36" fmla="*/ 81 w 82"/>
                  <a:gd name="T37" fmla="*/ 70 h 87"/>
                  <a:gd name="T38" fmla="*/ 78 w 82"/>
                  <a:gd name="T39" fmla="*/ 62 h 87"/>
                  <a:gd name="T40" fmla="*/ 75 w 82"/>
                  <a:gd name="T41" fmla="*/ 53 h 87"/>
                  <a:gd name="T42" fmla="*/ 68 w 82"/>
                  <a:gd name="T43" fmla="*/ 39 h 87"/>
                  <a:gd name="T44" fmla="*/ 59 w 82"/>
                  <a:gd name="T45" fmla="*/ 27 h 87"/>
                  <a:gd name="T46" fmla="*/ 53 w 82"/>
                  <a:gd name="T47" fmla="*/ 20 h 87"/>
                  <a:gd name="T48" fmla="*/ 46 w 82"/>
                  <a:gd name="T49" fmla="*/ 16 h 87"/>
                  <a:gd name="T50" fmla="*/ 39 w 82"/>
                  <a:gd name="T51" fmla="*/ 11 h 87"/>
                  <a:gd name="T52" fmla="*/ 32 w 82"/>
                  <a:gd name="T53" fmla="*/ 7 h 87"/>
                  <a:gd name="T54" fmla="*/ 24 w 82"/>
                  <a:gd name="T55" fmla="*/ 4 h 87"/>
                  <a:gd name="T56" fmla="*/ 17 w 82"/>
                  <a:gd name="T57" fmla="*/ 2 h 87"/>
                  <a:gd name="T58" fmla="*/ 8 w 82"/>
                  <a:gd name="T59" fmla="*/ 2 h 87"/>
                  <a:gd name="T60" fmla="*/ 0 w 82"/>
                  <a:gd name="T61" fmla="*/ 0 h 87"/>
                  <a:gd name="T62" fmla="*/ 0 w 82"/>
                  <a:gd name="T63" fmla="*/ 0 h 87"/>
                  <a:gd name="T64" fmla="*/ 0 w 82"/>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0" y="17"/>
                    </a:moveTo>
                    <a:lnTo>
                      <a:pt x="0" y="17"/>
                    </a:lnTo>
                    <a:lnTo>
                      <a:pt x="7" y="18"/>
                    </a:lnTo>
                    <a:lnTo>
                      <a:pt x="13" y="18"/>
                    </a:lnTo>
                    <a:lnTo>
                      <a:pt x="20" y="21"/>
                    </a:lnTo>
                    <a:lnTo>
                      <a:pt x="25" y="22"/>
                    </a:lnTo>
                    <a:lnTo>
                      <a:pt x="31" y="25"/>
                    </a:lnTo>
                    <a:lnTo>
                      <a:pt x="36" y="29"/>
                    </a:lnTo>
                    <a:lnTo>
                      <a:pt x="42" y="34"/>
                    </a:lnTo>
                    <a:lnTo>
                      <a:pt x="46" y="38"/>
                    </a:lnTo>
                    <a:lnTo>
                      <a:pt x="55" y="48"/>
                    </a:lnTo>
                    <a:lnTo>
                      <a:pt x="60" y="60"/>
                    </a:lnTo>
                    <a:lnTo>
                      <a:pt x="63" y="66"/>
                    </a:lnTo>
                    <a:lnTo>
                      <a:pt x="64" y="73"/>
                    </a:lnTo>
                    <a:lnTo>
                      <a:pt x="66" y="80"/>
                    </a:lnTo>
                    <a:lnTo>
                      <a:pt x="66" y="87"/>
                    </a:lnTo>
                    <a:lnTo>
                      <a:pt x="82" y="87"/>
                    </a:lnTo>
                    <a:lnTo>
                      <a:pt x="82" y="78"/>
                    </a:lnTo>
                    <a:lnTo>
                      <a:pt x="81" y="70"/>
                    </a:lnTo>
                    <a:lnTo>
                      <a:pt x="78" y="62"/>
                    </a:lnTo>
                    <a:lnTo>
                      <a:pt x="75" y="53"/>
                    </a:lnTo>
                    <a:lnTo>
                      <a:pt x="68" y="39"/>
                    </a:lnTo>
                    <a:lnTo>
                      <a:pt x="59" y="27"/>
                    </a:lnTo>
                    <a:lnTo>
                      <a:pt x="53" y="20"/>
                    </a:lnTo>
                    <a:lnTo>
                      <a:pt x="46" y="16"/>
                    </a:lnTo>
                    <a:lnTo>
                      <a:pt x="39" y="11"/>
                    </a:lnTo>
                    <a:lnTo>
                      <a:pt x="32" y="7"/>
                    </a:lnTo>
                    <a:lnTo>
                      <a:pt x="24" y="4"/>
                    </a:lnTo>
                    <a:lnTo>
                      <a:pt x="17" y="2"/>
                    </a:lnTo>
                    <a:lnTo>
                      <a:pt x="8" y="2"/>
                    </a:lnTo>
                    <a:lnTo>
                      <a:pt x="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5" name="Freeform 127"/>
              <p:cNvSpPr>
                <a:spLocks/>
              </p:cNvSpPr>
              <p:nvPr>
                <p:custDataLst>
                  <p:tags r:id="rId300"/>
                </p:custDataLst>
              </p:nvPr>
            </p:nvSpPr>
            <p:spPr bwMode="auto">
              <a:xfrm>
                <a:off x="3854" y="3930"/>
                <a:ext cx="82" cy="87"/>
              </a:xfrm>
              <a:custGeom>
                <a:avLst/>
                <a:gdLst>
                  <a:gd name="T0" fmla="*/ 17 w 82"/>
                  <a:gd name="T1" fmla="*/ 87 h 87"/>
                  <a:gd name="T2" fmla="*/ 17 w 82"/>
                  <a:gd name="T3" fmla="*/ 87 h 87"/>
                  <a:gd name="T4" fmla="*/ 17 w 82"/>
                  <a:gd name="T5" fmla="*/ 80 h 87"/>
                  <a:gd name="T6" fmla="*/ 18 w 82"/>
                  <a:gd name="T7" fmla="*/ 73 h 87"/>
                  <a:gd name="T8" fmla="*/ 19 w 82"/>
                  <a:gd name="T9" fmla="*/ 66 h 87"/>
                  <a:gd name="T10" fmla="*/ 21 w 82"/>
                  <a:gd name="T11" fmla="*/ 60 h 87"/>
                  <a:gd name="T12" fmla="*/ 28 w 82"/>
                  <a:gd name="T13" fmla="*/ 48 h 87"/>
                  <a:gd name="T14" fmla="*/ 36 w 82"/>
                  <a:gd name="T15" fmla="*/ 38 h 87"/>
                  <a:gd name="T16" fmla="*/ 40 w 82"/>
                  <a:gd name="T17" fmla="*/ 34 h 87"/>
                  <a:gd name="T18" fmla="*/ 46 w 82"/>
                  <a:gd name="T19" fmla="*/ 29 h 87"/>
                  <a:gd name="T20" fmla="*/ 51 w 82"/>
                  <a:gd name="T21" fmla="*/ 25 h 87"/>
                  <a:gd name="T22" fmla="*/ 57 w 82"/>
                  <a:gd name="T23" fmla="*/ 22 h 87"/>
                  <a:gd name="T24" fmla="*/ 63 w 82"/>
                  <a:gd name="T25" fmla="*/ 21 h 87"/>
                  <a:gd name="T26" fmla="*/ 68 w 82"/>
                  <a:gd name="T27" fmla="*/ 18 h 87"/>
                  <a:gd name="T28" fmla="*/ 75 w 82"/>
                  <a:gd name="T29" fmla="*/ 18 h 87"/>
                  <a:gd name="T30" fmla="*/ 82 w 82"/>
                  <a:gd name="T31" fmla="*/ 17 h 87"/>
                  <a:gd name="T32" fmla="*/ 82 w 82"/>
                  <a:gd name="T33" fmla="*/ 0 h 87"/>
                  <a:gd name="T34" fmla="*/ 74 w 82"/>
                  <a:gd name="T35" fmla="*/ 2 h 87"/>
                  <a:gd name="T36" fmla="*/ 65 w 82"/>
                  <a:gd name="T37" fmla="*/ 2 h 87"/>
                  <a:gd name="T38" fmla="*/ 57 w 82"/>
                  <a:gd name="T39" fmla="*/ 4 h 87"/>
                  <a:gd name="T40" fmla="*/ 50 w 82"/>
                  <a:gd name="T41" fmla="*/ 7 h 87"/>
                  <a:gd name="T42" fmla="*/ 43 w 82"/>
                  <a:gd name="T43" fmla="*/ 11 h 87"/>
                  <a:gd name="T44" fmla="*/ 36 w 82"/>
                  <a:gd name="T45" fmla="*/ 16 h 87"/>
                  <a:gd name="T46" fmla="*/ 29 w 82"/>
                  <a:gd name="T47" fmla="*/ 20 h 87"/>
                  <a:gd name="T48" fmla="*/ 24 w 82"/>
                  <a:gd name="T49" fmla="*/ 27 h 87"/>
                  <a:gd name="T50" fmla="*/ 14 w 82"/>
                  <a:gd name="T51" fmla="*/ 39 h 87"/>
                  <a:gd name="T52" fmla="*/ 5 w 82"/>
                  <a:gd name="T53" fmla="*/ 53 h 87"/>
                  <a:gd name="T54" fmla="*/ 3 w 82"/>
                  <a:gd name="T55" fmla="*/ 62 h 87"/>
                  <a:gd name="T56" fmla="*/ 1 w 82"/>
                  <a:gd name="T57" fmla="*/ 70 h 87"/>
                  <a:gd name="T58" fmla="*/ 0 w 82"/>
                  <a:gd name="T59" fmla="*/ 78 h 87"/>
                  <a:gd name="T60" fmla="*/ 0 w 82"/>
                  <a:gd name="T61" fmla="*/ 87 h 87"/>
                  <a:gd name="T62" fmla="*/ 0 w 82"/>
                  <a:gd name="T63" fmla="*/ 87 h 87"/>
                  <a:gd name="T64" fmla="*/ 17 w 82"/>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17" y="87"/>
                    </a:moveTo>
                    <a:lnTo>
                      <a:pt x="17" y="87"/>
                    </a:lnTo>
                    <a:lnTo>
                      <a:pt x="17" y="80"/>
                    </a:lnTo>
                    <a:lnTo>
                      <a:pt x="18" y="73"/>
                    </a:lnTo>
                    <a:lnTo>
                      <a:pt x="19" y="66"/>
                    </a:lnTo>
                    <a:lnTo>
                      <a:pt x="21" y="60"/>
                    </a:lnTo>
                    <a:lnTo>
                      <a:pt x="28" y="48"/>
                    </a:lnTo>
                    <a:lnTo>
                      <a:pt x="36" y="38"/>
                    </a:lnTo>
                    <a:lnTo>
                      <a:pt x="40" y="34"/>
                    </a:lnTo>
                    <a:lnTo>
                      <a:pt x="46" y="29"/>
                    </a:lnTo>
                    <a:lnTo>
                      <a:pt x="51" y="25"/>
                    </a:lnTo>
                    <a:lnTo>
                      <a:pt x="57" y="22"/>
                    </a:lnTo>
                    <a:lnTo>
                      <a:pt x="63" y="21"/>
                    </a:lnTo>
                    <a:lnTo>
                      <a:pt x="68" y="18"/>
                    </a:lnTo>
                    <a:lnTo>
                      <a:pt x="75" y="18"/>
                    </a:lnTo>
                    <a:lnTo>
                      <a:pt x="82" y="17"/>
                    </a:lnTo>
                    <a:lnTo>
                      <a:pt x="82" y="0"/>
                    </a:lnTo>
                    <a:lnTo>
                      <a:pt x="74" y="2"/>
                    </a:lnTo>
                    <a:lnTo>
                      <a:pt x="65" y="2"/>
                    </a:lnTo>
                    <a:lnTo>
                      <a:pt x="57" y="4"/>
                    </a:lnTo>
                    <a:lnTo>
                      <a:pt x="50" y="7"/>
                    </a:lnTo>
                    <a:lnTo>
                      <a:pt x="43" y="11"/>
                    </a:lnTo>
                    <a:lnTo>
                      <a:pt x="36" y="16"/>
                    </a:lnTo>
                    <a:lnTo>
                      <a:pt x="29" y="20"/>
                    </a:lnTo>
                    <a:lnTo>
                      <a:pt x="24" y="27"/>
                    </a:lnTo>
                    <a:lnTo>
                      <a:pt x="14" y="39"/>
                    </a:lnTo>
                    <a:lnTo>
                      <a:pt x="5" y="53"/>
                    </a:lnTo>
                    <a:lnTo>
                      <a:pt x="3" y="62"/>
                    </a:lnTo>
                    <a:lnTo>
                      <a:pt x="1" y="70"/>
                    </a:lnTo>
                    <a:lnTo>
                      <a:pt x="0" y="78"/>
                    </a:lnTo>
                    <a:lnTo>
                      <a:pt x="0" y="87"/>
                    </a:lnTo>
                    <a:lnTo>
                      <a:pt x="1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6" name="Freeform 128"/>
              <p:cNvSpPr>
                <a:spLocks/>
              </p:cNvSpPr>
              <p:nvPr>
                <p:custDataLst>
                  <p:tags r:id="rId301"/>
                </p:custDataLst>
              </p:nvPr>
            </p:nvSpPr>
            <p:spPr bwMode="auto">
              <a:xfrm>
                <a:off x="3854" y="4017"/>
                <a:ext cx="82" cy="86"/>
              </a:xfrm>
              <a:custGeom>
                <a:avLst/>
                <a:gdLst>
                  <a:gd name="T0" fmla="*/ 82 w 82"/>
                  <a:gd name="T1" fmla="*/ 69 h 86"/>
                  <a:gd name="T2" fmla="*/ 82 w 82"/>
                  <a:gd name="T3" fmla="*/ 69 h 86"/>
                  <a:gd name="T4" fmla="*/ 75 w 82"/>
                  <a:gd name="T5" fmla="*/ 69 h 86"/>
                  <a:gd name="T6" fmla="*/ 70 w 82"/>
                  <a:gd name="T7" fmla="*/ 68 h 86"/>
                  <a:gd name="T8" fmla="*/ 63 w 82"/>
                  <a:gd name="T9" fmla="*/ 67 h 86"/>
                  <a:gd name="T10" fmla="*/ 57 w 82"/>
                  <a:gd name="T11" fmla="*/ 64 h 86"/>
                  <a:gd name="T12" fmla="*/ 51 w 82"/>
                  <a:gd name="T13" fmla="*/ 61 h 86"/>
                  <a:gd name="T14" fmla="*/ 46 w 82"/>
                  <a:gd name="T15" fmla="*/ 58 h 86"/>
                  <a:gd name="T16" fmla="*/ 40 w 82"/>
                  <a:gd name="T17" fmla="*/ 54 h 86"/>
                  <a:gd name="T18" fmla="*/ 36 w 82"/>
                  <a:gd name="T19" fmla="*/ 50 h 86"/>
                  <a:gd name="T20" fmla="*/ 32 w 82"/>
                  <a:gd name="T21" fmla="*/ 44 h 86"/>
                  <a:gd name="T22" fmla="*/ 28 w 82"/>
                  <a:gd name="T23" fmla="*/ 39 h 86"/>
                  <a:gd name="T24" fmla="*/ 25 w 82"/>
                  <a:gd name="T25" fmla="*/ 33 h 86"/>
                  <a:gd name="T26" fmla="*/ 22 w 82"/>
                  <a:gd name="T27" fmla="*/ 27 h 86"/>
                  <a:gd name="T28" fmla="*/ 19 w 82"/>
                  <a:gd name="T29" fmla="*/ 21 h 86"/>
                  <a:gd name="T30" fmla="*/ 18 w 82"/>
                  <a:gd name="T31" fmla="*/ 14 h 86"/>
                  <a:gd name="T32" fmla="*/ 17 w 82"/>
                  <a:gd name="T33" fmla="*/ 7 h 86"/>
                  <a:gd name="T34" fmla="*/ 17 w 82"/>
                  <a:gd name="T35" fmla="*/ 0 h 86"/>
                  <a:gd name="T36" fmla="*/ 0 w 82"/>
                  <a:gd name="T37" fmla="*/ 0 h 86"/>
                  <a:gd name="T38" fmla="*/ 0 w 82"/>
                  <a:gd name="T39" fmla="*/ 9 h 86"/>
                  <a:gd name="T40" fmla="*/ 1 w 82"/>
                  <a:gd name="T41" fmla="*/ 18 h 86"/>
                  <a:gd name="T42" fmla="*/ 3 w 82"/>
                  <a:gd name="T43" fmla="*/ 26 h 86"/>
                  <a:gd name="T44" fmla="*/ 5 w 82"/>
                  <a:gd name="T45" fmla="*/ 33 h 86"/>
                  <a:gd name="T46" fmla="*/ 10 w 82"/>
                  <a:gd name="T47" fmla="*/ 41 h 86"/>
                  <a:gd name="T48" fmla="*/ 14 w 82"/>
                  <a:gd name="T49" fmla="*/ 48 h 86"/>
                  <a:gd name="T50" fmla="*/ 18 w 82"/>
                  <a:gd name="T51" fmla="*/ 55 h 86"/>
                  <a:gd name="T52" fmla="*/ 24 w 82"/>
                  <a:gd name="T53" fmla="*/ 61 h 86"/>
                  <a:gd name="T54" fmla="*/ 29 w 82"/>
                  <a:gd name="T55" fmla="*/ 67 h 86"/>
                  <a:gd name="T56" fmla="*/ 36 w 82"/>
                  <a:gd name="T57" fmla="*/ 72 h 86"/>
                  <a:gd name="T58" fmla="*/ 43 w 82"/>
                  <a:gd name="T59" fmla="*/ 76 h 86"/>
                  <a:gd name="T60" fmla="*/ 50 w 82"/>
                  <a:gd name="T61" fmla="*/ 80 h 86"/>
                  <a:gd name="T62" fmla="*/ 57 w 82"/>
                  <a:gd name="T63" fmla="*/ 83 h 86"/>
                  <a:gd name="T64" fmla="*/ 65 w 82"/>
                  <a:gd name="T65" fmla="*/ 85 h 86"/>
                  <a:gd name="T66" fmla="*/ 74 w 82"/>
                  <a:gd name="T67" fmla="*/ 86 h 86"/>
                  <a:gd name="T68" fmla="*/ 82 w 82"/>
                  <a:gd name="T69" fmla="*/ 86 h 86"/>
                  <a:gd name="T70" fmla="*/ 82 w 82"/>
                  <a:gd name="T71" fmla="*/ 86 h 86"/>
                  <a:gd name="T72" fmla="*/ 82 w 82"/>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82" y="69"/>
                    </a:moveTo>
                    <a:lnTo>
                      <a:pt x="82" y="69"/>
                    </a:lnTo>
                    <a:lnTo>
                      <a:pt x="75" y="69"/>
                    </a:lnTo>
                    <a:lnTo>
                      <a:pt x="70" y="68"/>
                    </a:lnTo>
                    <a:lnTo>
                      <a:pt x="63" y="67"/>
                    </a:lnTo>
                    <a:lnTo>
                      <a:pt x="57" y="64"/>
                    </a:lnTo>
                    <a:lnTo>
                      <a:pt x="51" y="61"/>
                    </a:lnTo>
                    <a:lnTo>
                      <a:pt x="46" y="58"/>
                    </a:lnTo>
                    <a:lnTo>
                      <a:pt x="40" y="54"/>
                    </a:lnTo>
                    <a:lnTo>
                      <a:pt x="36" y="50"/>
                    </a:lnTo>
                    <a:lnTo>
                      <a:pt x="32" y="44"/>
                    </a:lnTo>
                    <a:lnTo>
                      <a:pt x="28" y="39"/>
                    </a:lnTo>
                    <a:lnTo>
                      <a:pt x="25" y="33"/>
                    </a:lnTo>
                    <a:lnTo>
                      <a:pt x="22" y="27"/>
                    </a:lnTo>
                    <a:lnTo>
                      <a:pt x="19" y="21"/>
                    </a:lnTo>
                    <a:lnTo>
                      <a:pt x="18" y="14"/>
                    </a:lnTo>
                    <a:lnTo>
                      <a:pt x="17" y="7"/>
                    </a:lnTo>
                    <a:lnTo>
                      <a:pt x="17" y="0"/>
                    </a:lnTo>
                    <a:lnTo>
                      <a:pt x="0" y="0"/>
                    </a:lnTo>
                    <a:lnTo>
                      <a:pt x="0" y="9"/>
                    </a:lnTo>
                    <a:lnTo>
                      <a:pt x="1" y="18"/>
                    </a:lnTo>
                    <a:lnTo>
                      <a:pt x="3" y="26"/>
                    </a:lnTo>
                    <a:lnTo>
                      <a:pt x="5" y="33"/>
                    </a:lnTo>
                    <a:lnTo>
                      <a:pt x="10" y="41"/>
                    </a:lnTo>
                    <a:lnTo>
                      <a:pt x="14" y="48"/>
                    </a:lnTo>
                    <a:lnTo>
                      <a:pt x="18" y="55"/>
                    </a:lnTo>
                    <a:lnTo>
                      <a:pt x="24" y="61"/>
                    </a:lnTo>
                    <a:lnTo>
                      <a:pt x="29" y="67"/>
                    </a:lnTo>
                    <a:lnTo>
                      <a:pt x="36" y="72"/>
                    </a:lnTo>
                    <a:lnTo>
                      <a:pt x="43" y="76"/>
                    </a:lnTo>
                    <a:lnTo>
                      <a:pt x="50" y="80"/>
                    </a:lnTo>
                    <a:lnTo>
                      <a:pt x="57" y="83"/>
                    </a:lnTo>
                    <a:lnTo>
                      <a:pt x="65" y="85"/>
                    </a:lnTo>
                    <a:lnTo>
                      <a:pt x="74" y="86"/>
                    </a:lnTo>
                    <a:lnTo>
                      <a:pt x="82" y="86"/>
                    </a:ln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 name="Freeform 129"/>
              <p:cNvSpPr>
                <a:spLocks/>
              </p:cNvSpPr>
              <p:nvPr>
                <p:custDataLst>
                  <p:tags r:id="rId302"/>
                </p:custDataLst>
              </p:nvPr>
            </p:nvSpPr>
            <p:spPr bwMode="auto">
              <a:xfrm>
                <a:off x="4191" y="4017"/>
                <a:ext cx="83" cy="86"/>
              </a:xfrm>
              <a:custGeom>
                <a:avLst/>
                <a:gdLst>
                  <a:gd name="T0" fmla="*/ 66 w 83"/>
                  <a:gd name="T1" fmla="*/ 0 h 86"/>
                  <a:gd name="T2" fmla="*/ 66 w 83"/>
                  <a:gd name="T3" fmla="*/ 0 h 86"/>
                  <a:gd name="T4" fmla="*/ 66 w 83"/>
                  <a:gd name="T5" fmla="*/ 7 h 86"/>
                  <a:gd name="T6" fmla="*/ 65 w 83"/>
                  <a:gd name="T7" fmla="*/ 14 h 86"/>
                  <a:gd name="T8" fmla="*/ 63 w 83"/>
                  <a:gd name="T9" fmla="*/ 21 h 86"/>
                  <a:gd name="T10" fmla="*/ 60 w 83"/>
                  <a:gd name="T11" fmla="*/ 27 h 86"/>
                  <a:gd name="T12" fmla="*/ 58 w 83"/>
                  <a:gd name="T13" fmla="*/ 33 h 86"/>
                  <a:gd name="T14" fmla="*/ 55 w 83"/>
                  <a:gd name="T15" fmla="*/ 39 h 86"/>
                  <a:gd name="T16" fmla="*/ 51 w 83"/>
                  <a:gd name="T17" fmla="*/ 44 h 86"/>
                  <a:gd name="T18" fmla="*/ 46 w 83"/>
                  <a:gd name="T19" fmla="*/ 50 h 86"/>
                  <a:gd name="T20" fmla="*/ 41 w 83"/>
                  <a:gd name="T21" fmla="*/ 54 h 86"/>
                  <a:gd name="T22" fmla="*/ 37 w 83"/>
                  <a:gd name="T23" fmla="*/ 58 h 86"/>
                  <a:gd name="T24" fmla="*/ 31 w 83"/>
                  <a:gd name="T25" fmla="*/ 61 h 86"/>
                  <a:gd name="T26" fmla="*/ 25 w 83"/>
                  <a:gd name="T27" fmla="*/ 64 h 86"/>
                  <a:gd name="T28" fmla="*/ 20 w 83"/>
                  <a:gd name="T29" fmla="*/ 67 h 86"/>
                  <a:gd name="T30" fmla="*/ 13 w 83"/>
                  <a:gd name="T31" fmla="*/ 68 h 86"/>
                  <a:gd name="T32" fmla="*/ 6 w 83"/>
                  <a:gd name="T33" fmla="*/ 69 h 86"/>
                  <a:gd name="T34" fmla="*/ 0 w 83"/>
                  <a:gd name="T35" fmla="*/ 69 h 86"/>
                  <a:gd name="T36" fmla="*/ 0 w 83"/>
                  <a:gd name="T37" fmla="*/ 86 h 86"/>
                  <a:gd name="T38" fmla="*/ 9 w 83"/>
                  <a:gd name="T39" fmla="*/ 86 h 86"/>
                  <a:gd name="T40" fmla="*/ 17 w 83"/>
                  <a:gd name="T41" fmla="*/ 85 h 86"/>
                  <a:gd name="T42" fmla="*/ 24 w 83"/>
                  <a:gd name="T43" fmla="*/ 83 h 86"/>
                  <a:gd name="T44" fmla="*/ 32 w 83"/>
                  <a:gd name="T45" fmla="*/ 80 h 86"/>
                  <a:gd name="T46" fmla="*/ 39 w 83"/>
                  <a:gd name="T47" fmla="*/ 76 h 86"/>
                  <a:gd name="T48" fmla="*/ 46 w 83"/>
                  <a:gd name="T49" fmla="*/ 72 h 86"/>
                  <a:gd name="T50" fmla="*/ 52 w 83"/>
                  <a:gd name="T51" fmla="*/ 67 h 86"/>
                  <a:gd name="T52" fmla="*/ 59 w 83"/>
                  <a:gd name="T53" fmla="*/ 61 h 86"/>
                  <a:gd name="T54" fmla="*/ 63 w 83"/>
                  <a:gd name="T55" fmla="*/ 55 h 86"/>
                  <a:gd name="T56" fmla="*/ 69 w 83"/>
                  <a:gd name="T57" fmla="*/ 48 h 86"/>
                  <a:gd name="T58" fmla="*/ 73 w 83"/>
                  <a:gd name="T59" fmla="*/ 41 h 86"/>
                  <a:gd name="T60" fmla="*/ 76 w 83"/>
                  <a:gd name="T61" fmla="*/ 33 h 86"/>
                  <a:gd name="T62" fmla="*/ 78 w 83"/>
                  <a:gd name="T63" fmla="*/ 26 h 86"/>
                  <a:gd name="T64" fmla="*/ 81 w 83"/>
                  <a:gd name="T65" fmla="*/ 18 h 86"/>
                  <a:gd name="T66" fmla="*/ 83 w 83"/>
                  <a:gd name="T67" fmla="*/ 9 h 86"/>
                  <a:gd name="T68" fmla="*/ 83 w 83"/>
                  <a:gd name="T69" fmla="*/ 0 h 86"/>
                  <a:gd name="T70" fmla="*/ 83 w 83"/>
                  <a:gd name="T71" fmla="*/ 0 h 86"/>
                  <a:gd name="T72" fmla="*/ 66 w 83"/>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86"/>
                  <a:gd name="T113" fmla="*/ 83 w 8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86">
                    <a:moveTo>
                      <a:pt x="66" y="0"/>
                    </a:moveTo>
                    <a:lnTo>
                      <a:pt x="66" y="0"/>
                    </a:lnTo>
                    <a:lnTo>
                      <a:pt x="66" y="7"/>
                    </a:lnTo>
                    <a:lnTo>
                      <a:pt x="65" y="14"/>
                    </a:lnTo>
                    <a:lnTo>
                      <a:pt x="63" y="21"/>
                    </a:lnTo>
                    <a:lnTo>
                      <a:pt x="60" y="27"/>
                    </a:lnTo>
                    <a:lnTo>
                      <a:pt x="58" y="33"/>
                    </a:lnTo>
                    <a:lnTo>
                      <a:pt x="55" y="39"/>
                    </a:lnTo>
                    <a:lnTo>
                      <a:pt x="51" y="44"/>
                    </a:lnTo>
                    <a:lnTo>
                      <a:pt x="46" y="50"/>
                    </a:lnTo>
                    <a:lnTo>
                      <a:pt x="41" y="54"/>
                    </a:lnTo>
                    <a:lnTo>
                      <a:pt x="37" y="58"/>
                    </a:lnTo>
                    <a:lnTo>
                      <a:pt x="31" y="61"/>
                    </a:lnTo>
                    <a:lnTo>
                      <a:pt x="25" y="64"/>
                    </a:lnTo>
                    <a:lnTo>
                      <a:pt x="20" y="67"/>
                    </a:lnTo>
                    <a:lnTo>
                      <a:pt x="13" y="68"/>
                    </a:lnTo>
                    <a:lnTo>
                      <a:pt x="6" y="69"/>
                    </a:lnTo>
                    <a:lnTo>
                      <a:pt x="0" y="69"/>
                    </a:lnTo>
                    <a:lnTo>
                      <a:pt x="0" y="86"/>
                    </a:lnTo>
                    <a:lnTo>
                      <a:pt x="9" y="86"/>
                    </a:lnTo>
                    <a:lnTo>
                      <a:pt x="17" y="85"/>
                    </a:lnTo>
                    <a:lnTo>
                      <a:pt x="24" y="83"/>
                    </a:lnTo>
                    <a:lnTo>
                      <a:pt x="32" y="80"/>
                    </a:lnTo>
                    <a:lnTo>
                      <a:pt x="39" y="76"/>
                    </a:lnTo>
                    <a:lnTo>
                      <a:pt x="46" y="72"/>
                    </a:lnTo>
                    <a:lnTo>
                      <a:pt x="52" y="67"/>
                    </a:lnTo>
                    <a:lnTo>
                      <a:pt x="59" y="61"/>
                    </a:lnTo>
                    <a:lnTo>
                      <a:pt x="63" y="55"/>
                    </a:lnTo>
                    <a:lnTo>
                      <a:pt x="69" y="48"/>
                    </a:lnTo>
                    <a:lnTo>
                      <a:pt x="73" y="41"/>
                    </a:lnTo>
                    <a:lnTo>
                      <a:pt x="76" y="33"/>
                    </a:lnTo>
                    <a:lnTo>
                      <a:pt x="78" y="26"/>
                    </a:lnTo>
                    <a:lnTo>
                      <a:pt x="81" y="18"/>
                    </a:lnTo>
                    <a:lnTo>
                      <a:pt x="83" y="9"/>
                    </a:lnTo>
                    <a:lnTo>
                      <a:pt x="83"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 name="Freeform 130"/>
              <p:cNvSpPr>
                <a:spLocks/>
              </p:cNvSpPr>
              <p:nvPr>
                <p:custDataLst>
                  <p:tags r:id="rId303"/>
                </p:custDataLst>
              </p:nvPr>
            </p:nvSpPr>
            <p:spPr bwMode="auto">
              <a:xfrm>
                <a:off x="4191" y="3930"/>
                <a:ext cx="83" cy="87"/>
              </a:xfrm>
              <a:custGeom>
                <a:avLst/>
                <a:gdLst>
                  <a:gd name="T0" fmla="*/ 0 w 83"/>
                  <a:gd name="T1" fmla="*/ 17 h 87"/>
                  <a:gd name="T2" fmla="*/ 0 w 83"/>
                  <a:gd name="T3" fmla="*/ 17 h 87"/>
                  <a:gd name="T4" fmla="*/ 6 w 83"/>
                  <a:gd name="T5" fmla="*/ 18 h 87"/>
                  <a:gd name="T6" fmla="*/ 13 w 83"/>
                  <a:gd name="T7" fmla="*/ 18 h 87"/>
                  <a:gd name="T8" fmla="*/ 20 w 83"/>
                  <a:gd name="T9" fmla="*/ 21 h 87"/>
                  <a:gd name="T10" fmla="*/ 25 w 83"/>
                  <a:gd name="T11" fmla="*/ 22 h 87"/>
                  <a:gd name="T12" fmla="*/ 31 w 83"/>
                  <a:gd name="T13" fmla="*/ 25 h 87"/>
                  <a:gd name="T14" fmla="*/ 37 w 83"/>
                  <a:gd name="T15" fmla="*/ 29 h 87"/>
                  <a:gd name="T16" fmla="*/ 41 w 83"/>
                  <a:gd name="T17" fmla="*/ 34 h 87"/>
                  <a:gd name="T18" fmla="*/ 46 w 83"/>
                  <a:gd name="T19" fmla="*/ 38 h 87"/>
                  <a:gd name="T20" fmla="*/ 55 w 83"/>
                  <a:gd name="T21" fmla="*/ 48 h 87"/>
                  <a:gd name="T22" fmla="*/ 60 w 83"/>
                  <a:gd name="T23" fmla="*/ 60 h 87"/>
                  <a:gd name="T24" fmla="*/ 63 w 83"/>
                  <a:gd name="T25" fmla="*/ 66 h 87"/>
                  <a:gd name="T26" fmla="*/ 65 w 83"/>
                  <a:gd name="T27" fmla="*/ 73 h 87"/>
                  <a:gd name="T28" fmla="*/ 66 w 83"/>
                  <a:gd name="T29" fmla="*/ 80 h 87"/>
                  <a:gd name="T30" fmla="*/ 66 w 83"/>
                  <a:gd name="T31" fmla="*/ 87 h 87"/>
                  <a:gd name="T32" fmla="*/ 83 w 83"/>
                  <a:gd name="T33" fmla="*/ 87 h 87"/>
                  <a:gd name="T34" fmla="*/ 83 w 83"/>
                  <a:gd name="T35" fmla="*/ 78 h 87"/>
                  <a:gd name="T36" fmla="*/ 81 w 83"/>
                  <a:gd name="T37" fmla="*/ 70 h 87"/>
                  <a:gd name="T38" fmla="*/ 78 w 83"/>
                  <a:gd name="T39" fmla="*/ 62 h 87"/>
                  <a:gd name="T40" fmla="*/ 76 w 83"/>
                  <a:gd name="T41" fmla="*/ 53 h 87"/>
                  <a:gd name="T42" fmla="*/ 69 w 83"/>
                  <a:gd name="T43" fmla="*/ 39 h 87"/>
                  <a:gd name="T44" fmla="*/ 59 w 83"/>
                  <a:gd name="T45" fmla="*/ 27 h 87"/>
                  <a:gd name="T46" fmla="*/ 52 w 83"/>
                  <a:gd name="T47" fmla="*/ 20 h 87"/>
                  <a:gd name="T48" fmla="*/ 46 w 83"/>
                  <a:gd name="T49" fmla="*/ 16 h 87"/>
                  <a:gd name="T50" fmla="*/ 39 w 83"/>
                  <a:gd name="T51" fmla="*/ 11 h 87"/>
                  <a:gd name="T52" fmla="*/ 32 w 83"/>
                  <a:gd name="T53" fmla="*/ 7 h 87"/>
                  <a:gd name="T54" fmla="*/ 24 w 83"/>
                  <a:gd name="T55" fmla="*/ 4 h 87"/>
                  <a:gd name="T56" fmla="*/ 17 w 83"/>
                  <a:gd name="T57" fmla="*/ 2 h 87"/>
                  <a:gd name="T58" fmla="*/ 9 w 83"/>
                  <a:gd name="T59" fmla="*/ 2 h 87"/>
                  <a:gd name="T60" fmla="*/ 0 w 83"/>
                  <a:gd name="T61" fmla="*/ 0 h 87"/>
                  <a:gd name="T62" fmla="*/ 0 w 83"/>
                  <a:gd name="T63" fmla="*/ 0 h 87"/>
                  <a:gd name="T64" fmla="*/ 0 w 83"/>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7"/>
                  <a:gd name="T101" fmla="*/ 83 w 8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7">
                    <a:moveTo>
                      <a:pt x="0" y="17"/>
                    </a:moveTo>
                    <a:lnTo>
                      <a:pt x="0" y="17"/>
                    </a:lnTo>
                    <a:lnTo>
                      <a:pt x="6" y="18"/>
                    </a:lnTo>
                    <a:lnTo>
                      <a:pt x="13" y="18"/>
                    </a:lnTo>
                    <a:lnTo>
                      <a:pt x="20" y="21"/>
                    </a:lnTo>
                    <a:lnTo>
                      <a:pt x="25" y="22"/>
                    </a:lnTo>
                    <a:lnTo>
                      <a:pt x="31" y="25"/>
                    </a:lnTo>
                    <a:lnTo>
                      <a:pt x="37" y="29"/>
                    </a:lnTo>
                    <a:lnTo>
                      <a:pt x="41" y="34"/>
                    </a:lnTo>
                    <a:lnTo>
                      <a:pt x="46" y="38"/>
                    </a:lnTo>
                    <a:lnTo>
                      <a:pt x="55" y="48"/>
                    </a:lnTo>
                    <a:lnTo>
                      <a:pt x="60" y="60"/>
                    </a:lnTo>
                    <a:lnTo>
                      <a:pt x="63" y="66"/>
                    </a:lnTo>
                    <a:lnTo>
                      <a:pt x="65" y="73"/>
                    </a:lnTo>
                    <a:lnTo>
                      <a:pt x="66" y="80"/>
                    </a:lnTo>
                    <a:lnTo>
                      <a:pt x="66" y="87"/>
                    </a:lnTo>
                    <a:lnTo>
                      <a:pt x="83" y="87"/>
                    </a:lnTo>
                    <a:lnTo>
                      <a:pt x="83" y="78"/>
                    </a:lnTo>
                    <a:lnTo>
                      <a:pt x="81" y="70"/>
                    </a:lnTo>
                    <a:lnTo>
                      <a:pt x="78" y="62"/>
                    </a:lnTo>
                    <a:lnTo>
                      <a:pt x="76" y="53"/>
                    </a:lnTo>
                    <a:lnTo>
                      <a:pt x="69" y="39"/>
                    </a:lnTo>
                    <a:lnTo>
                      <a:pt x="59" y="27"/>
                    </a:lnTo>
                    <a:lnTo>
                      <a:pt x="52" y="20"/>
                    </a:lnTo>
                    <a:lnTo>
                      <a:pt x="46" y="16"/>
                    </a:lnTo>
                    <a:lnTo>
                      <a:pt x="39" y="11"/>
                    </a:lnTo>
                    <a:lnTo>
                      <a:pt x="32" y="7"/>
                    </a:lnTo>
                    <a:lnTo>
                      <a:pt x="24" y="4"/>
                    </a:lnTo>
                    <a:lnTo>
                      <a:pt x="17" y="2"/>
                    </a:lnTo>
                    <a:lnTo>
                      <a:pt x="9" y="2"/>
                    </a:lnTo>
                    <a:lnTo>
                      <a:pt x="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9" name="Freeform 131"/>
              <p:cNvSpPr>
                <a:spLocks/>
              </p:cNvSpPr>
              <p:nvPr>
                <p:custDataLst>
                  <p:tags r:id="rId304"/>
                </p:custDataLst>
              </p:nvPr>
            </p:nvSpPr>
            <p:spPr bwMode="auto">
              <a:xfrm>
                <a:off x="4108" y="3930"/>
                <a:ext cx="83" cy="87"/>
              </a:xfrm>
              <a:custGeom>
                <a:avLst/>
                <a:gdLst>
                  <a:gd name="T0" fmla="*/ 18 w 83"/>
                  <a:gd name="T1" fmla="*/ 87 h 87"/>
                  <a:gd name="T2" fmla="*/ 18 w 83"/>
                  <a:gd name="T3" fmla="*/ 87 h 87"/>
                  <a:gd name="T4" fmla="*/ 18 w 83"/>
                  <a:gd name="T5" fmla="*/ 80 h 87"/>
                  <a:gd name="T6" fmla="*/ 19 w 83"/>
                  <a:gd name="T7" fmla="*/ 73 h 87"/>
                  <a:gd name="T8" fmla="*/ 21 w 83"/>
                  <a:gd name="T9" fmla="*/ 66 h 87"/>
                  <a:gd name="T10" fmla="*/ 22 w 83"/>
                  <a:gd name="T11" fmla="*/ 60 h 87"/>
                  <a:gd name="T12" fmla="*/ 29 w 83"/>
                  <a:gd name="T13" fmla="*/ 48 h 87"/>
                  <a:gd name="T14" fmla="*/ 37 w 83"/>
                  <a:gd name="T15" fmla="*/ 38 h 87"/>
                  <a:gd name="T16" fmla="*/ 42 w 83"/>
                  <a:gd name="T17" fmla="*/ 34 h 87"/>
                  <a:gd name="T18" fmla="*/ 47 w 83"/>
                  <a:gd name="T19" fmla="*/ 29 h 87"/>
                  <a:gd name="T20" fmla="*/ 51 w 83"/>
                  <a:gd name="T21" fmla="*/ 25 h 87"/>
                  <a:gd name="T22" fmla="*/ 58 w 83"/>
                  <a:gd name="T23" fmla="*/ 22 h 87"/>
                  <a:gd name="T24" fmla="*/ 64 w 83"/>
                  <a:gd name="T25" fmla="*/ 21 h 87"/>
                  <a:gd name="T26" fmla="*/ 69 w 83"/>
                  <a:gd name="T27" fmla="*/ 18 h 87"/>
                  <a:gd name="T28" fmla="*/ 76 w 83"/>
                  <a:gd name="T29" fmla="*/ 18 h 87"/>
                  <a:gd name="T30" fmla="*/ 83 w 83"/>
                  <a:gd name="T31" fmla="*/ 17 h 87"/>
                  <a:gd name="T32" fmla="*/ 83 w 83"/>
                  <a:gd name="T33" fmla="*/ 0 h 87"/>
                  <a:gd name="T34" fmla="*/ 75 w 83"/>
                  <a:gd name="T35" fmla="*/ 2 h 87"/>
                  <a:gd name="T36" fmla="*/ 67 w 83"/>
                  <a:gd name="T37" fmla="*/ 2 h 87"/>
                  <a:gd name="T38" fmla="*/ 58 w 83"/>
                  <a:gd name="T39" fmla="*/ 4 h 87"/>
                  <a:gd name="T40" fmla="*/ 51 w 83"/>
                  <a:gd name="T41" fmla="*/ 7 h 87"/>
                  <a:gd name="T42" fmla="*/ 43 w 83"/>
                  <a:gd name="T43" fmla="*/ 11 h 87"/>
                  <a:gd name="T44" fmla="*/ 37 w 83"/>
                  <a:gd name="T45" fmla="*/ 16 h 87"/>
                  <a:gd name="T46" fmla="*/ 30 w 83"/>
                  <a:gd name="T47" fmla="*/ 20 h 87"/>
                  <a:gd name="T48" fmla="*/ 25 w 83"/>
                  <a:gd name="T49" fmla="*/ 27 h 87"/>
                  <a:gd name="T50" fmla="*/ 15 w 83"/>
                  <a:gd name="T51" fmla="*/ 39 h 87"/>
                  <a:gd name="T52" fmla="*/ 7 w 83"/>
                  <a:gd name="T53" fmla="*/ 53 h 87"/>
                  <a:gd name="T54" fmla="*/ 4 w 83"/>
                  <a:gd name="T55" fmla="*/ 62 h 87"/>
                  <a:gd name="T56" fmla="*/ 2 w 83"/>
                  <a:gd name="T57" fmla="*/ 70 h 87"/>
                  <a:gd name="T58" fmla="*/ 1 w 83"/>
                  <a:gd name="T59" fmla="*/ 78 h 87"/>
                  <a:gd name="T60" fmla="*/ 0 w 83"/>
                  <a:gd name="T61" fmla="*/ 87 h 87"/>
                  <a:gd name="T62" fmla="*/ 0 w 83"/>
                  <a:gd name="T63" fmla="*/ 87 h 87"/>
                  <a:gd name="T64" fmla="*/ 18 w 83"/>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7"/>
                  <a:gd name="T101" fmla="*/ 83 w 8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7">
                    <a:moveTo>
                      <a:pt x="18" y="87"/>
                    </a:moveTo>
                    <a:lnTo>
                      <a:pt x="18" y="87"/>
                    </a:lnTo>
                    <a:lnTo>
                      <a:pt x="18" y="80"/>
                    </a:lnTo>
                    <a:lnTo>
                      <a:pt x="19" y="73"/>
                    </a:lnTo>
                    <a:lnTo>
                      <a:pt x="21" y="66"/>
                    </a:lnTo>
                    <a:lnTo>
                      <a:pt x="22" y="60"/>
                    </a:lnTo>
                    <a:lnTo>
                      <a:pt x="29" y="48"/>
                    </a:lnTo>
                    <a:lnTo>
                      <a:pt x="37" y="38"/>
                    </a:lnTo>
                    <a:lnTo>
                      <a:pt x="42" y="34"/>
                    </a:lnTo>
                    <a:lnTo>
                      <a:pt x="47" y="29"/>
                    </a:lnTo>
                    <a:lnTo>
                      <a:pt x="51" y="25"/>
                    </a:lnTo>
                    <a:lnTo>
                      <a:pt x="58" y="22"/>
                    </a:lnTo>
                    <a:lnTo>
                      <a:pt x="64" y="21"/>
                    </a:lnTo>
                    <a:lnTo>
                      <a:pt x="69" y="18"/>
                    </a:lnTo>
                    <a:lnTo>
                      <a:pt x="76" y="18"/>
                    </a:lnTo>
                    <a:lnTo>
                      <a:pt x="83" y="17"/>
                    </a:lnTo>
                    <a:lnTo>
                      <a:pt x="83" y="0"/>
                    </a:lnTo>
                    <a:lnTo>
                      <a:pt x="75" y="2"/>
                    </a:lnTo>
                    <a:lnTo>
                      <a:pt x="67" y="2"/>
                    </a:lnTo>
                    <a:lnTo>
                      <a:pt x="58" y="4"/>
                    </a:lnTo>
                    <a:lnTo>
                      <a:pt x="51" y="7"/>
                    </a:lnTo>
                    <a:lnTo>
                      <a:pt x="43" y="11"/>
                    </a:lnTo>
                    <a:lnTo>
                      <a:pt x="37" y="16"/>
                    </a:lnTo>
                    <a:lnTo>
                      <a:pt x="30" y="20"/>
                    </a:lnTo>
                    <a:lnTo>
                      <a:pt x="25" y="27"/>
                    </a:lnTo>
                    <a:lnTo>
                      <a:pt x="15" y="39"/>
                    </a:lnTo>
                    <a:lnTo>
                      <a:pt x="7" y="53"/>
                    </a:lnTo>
                    <a:lnTo>
                      <a:pt x="4" y="62"/>
                    </a:lnTo>
                    <a:lnTo>
                      <a:pt x="2" y="70"/>
                    </a:lnTo>
                    <a:lnTo>
                      <a:pt x="1" y="78"/>
                    </a:lnTo>
                    <a:lnTo>
                      <a:pt x="0" y="87"/>
                    </a:lnTo>
                    <a:lnTo>
                      <a:pt x="18"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0" name="Freeform 132"/>
              <p:cNvSpPr>
                <a:spLocks/>
              </p:cNvSpPr>
              <p:nvPr>
                <p:custDataLst>
                  <p:tags r:id="rId305"/>
                </p:custDataLst>
              </p:nvPr>
            </p:nvSpPr>
            <p:spPr bwMode="auto">
              <a:xfrm>
                <a:off x="4108" y="4017"/>
                <a:ext cx="83" cy="86"/>
              </a:xfrm>
              <a:custGeom>
                <a:avLst/>
                <a:gdLst>
                  <a:gd name="T0" fmla="*/ 83 w 83"/>
                  <a:gd name="T1" fmla="*/ 69 h 86"/>
                  <a:gd name="T2" fmla="*/ 83 w 83"/>
                  <a:gd name="T3" fmla="*/ 69 h 86"/>
                  <a:gd name="T4" fmla="*/ 76 w 83"/>
                  <a:gd name="T5" fmla="*/ 69 h 86"/>
                  <a:gd name="T6" fmla="*/ 69 w 83"/>
                  <a:gd name="T7" fmla="*/ 68 h 86"/>
                  <a:gd name="T8" fmla="*/ 64 w 83"/>
                  <a:gd name="T9" fmla="*/ 67 h 86"/>
                  <a:gd name="T10" fmla="*/ 58 w 83"/>
                  <a:gd name="T11" fmla="*/ 64 h 86"/>
                  <a:gd name="T12" fmla="*/ 51 w 83"/>
                  <a:gd name="T13" fmla="*/ 61 h 86"/>
                  <a:gd name="T14" fmla="*/ 47 w 83"/>
                  <a:gd name="T15" fmla="*/ 58 h 86"/>
                  <a:gd name="T16" fmla="*/ 42 w 83"/>
                  <a:gd name="T17" fmla="*/ 54 h 86"/>
                  <a:gd name="T18" fmla="*/ 37 w 83"/>
                  <a:gd name="T19" fmla="*/ 50 h 86"/>
                  <a:gd name="T20" fmla="*/ 33 w 83"/>
                  <a:gd name="T21" fmla="*/ 44 h 86"/>
                  <a:gd name="T22" fmla="*/ 29 w 83"/>
                  <a:gd name="T23" fmla="*/ 39 h 86"/>
                  <a:gd name="T24" fmla="*/ 25 w 83"/>
                  <a:gd name="T25" fmla="*/ 33 h 86"/>
                  <a:gd name="T26" fmla="*/ 22 w 83"/>
                  <a:gd name="T27" fmla="*/ 27 h 86"/>
                  <a:gd name="T28" fmla="*/ 21 w 83"/>
                  <a:gd name="T29" fmla="*/ 21 h 86"/>
                  <a:gd name="T30" fmla="*/ 19 w 83"/>
                  <a:gd name="T31" fmla="*/ 14 h 86"/>
                  <a:gd name="T32" fmla="*/ 18 w 83"/>
                  <a:gd name="T33" fmla="*/ 7 h 86"/>
                  <a:gd name="T34" fmla="*/ 18 w 83"/>
                  <a:gd name="T35" fmla="*/ 0 h 86"/>
                  <a:gd name="T36" fmla="*/ 0 w 83"/>
                  <a:gd name="T37" fmla="*/ 0 h 86"/>
                  <a:gd name="T38" fmla="*/ 1 w 83"/>
                  <a:gd name="T39" fmla="*/ 9 h 86"/>
                  <a:gd name="T40" fmla="*/ 2 w 83"/>
                  <a:gd name="T41" fmla="*/ 18 h 86"/>
                  <a:gd name="T42" fmla="*/ 4 w 83"/>
                  <a:gd name="T43" fmla="*/ 26 h 86"/>
                  <a:gd name="T44" fmla="*/ 7 w 83"/>
                  <a:gd name="T45" fmla="*/ 33 h 86"/>
                  <a:gd name="T46" fmla="*/ 11 w 83"/>
                  <a:gd name="T47" fmla="*/ 41 h 86"/>
                  <a:gd name="T48" fmla="*/ 15 w 83"/>
                  <a:gd name="T49" fmla="*/ 48 h 86"/>
                  <a:gd name="T50" fmla="*/ 19 w 83"/>
                  <a:gd name="T51" fmla="*/ 55 h 86"/>
                  <a:gd name="T52" fmla="*/ 25 w 83"/>
                  <a:gd name="T53" fmla="*/ 61 h 86"/>
                  <a:gd name="T54" fmla="*/ 30 w 83"/>
                  <a:gd name="T55" fmla="*/ 67 h 86"/>
                  <a:gd name="T56" fmla="*/ 37 w 83"/>
                  <a:gd name="T57" fmla="*/ 72 h 86"/>
                  <a:gd name="T58" fmla="*/ 43 w 83"/>
                  <a:gd name="T59" fmla="*/ 76 h 86"/>
                  <a:gd name="T60" fmla="*/ 51 w 83"/>
                  <a:gd name="T61" fmla="*/ 80 h 86"/>
                  <a:gd name="T62" fmla="*/ 58 w 83"/>
                  <a:gd name="T63" fmla="*/ 83 h 86"/>
                  <a:gd name="T64" fmla="*/ 67 w 83"/>
                  <a:gd name="T65" fmla="*/ 85 h 86"/>
                  <a:gd name="T66" fmla="*/ 75 w 83"/>
                  <a:gd name="T67" fmla="*/ 86 h 86"/>
                  <a:gd name="T68" fmla="*/ 83 w 83"/>
                  <a:gd name="T69" fmla="*/ 86 h 86"/>
                  <a:gd name="T70" fmla="*/ 83 w 83"/>
                  <a:gd name="T71" fmla="*/ 86 h 86"/>
                  <a:gd name="T72" fmla="*/ 83 w 83"/>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86"/>
                  <a:gd name="T113" fmla="*/ 83 w 8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86">
                    <a:moveTo>
                      <a:pt x="83" y="69"/>
                    </a:moveTo>
                    <a:lnTo>
                      <a:pt x="83" y="69"/>
                    </a:lnTo>
                    <a:lnTo>
                      <a:pt x="76" y="69"/>
                    </a:lnTo>
                    <a:lnTo>
                      <a:pt x="69" y="68"/>
                    </a:lnTo>
                    <a:lnTo>
                      <a:pt x="64" y="67"/>
                    </a:lnTo>
                    <a:lnTo>
                      <a:pt x="58" y="64"/>
                    </a:lnTo>
                    <a:lnTo>
                      <a:pt x="51" y="61"/>
                    </a:lnTo>
                    <a:lnTo>
                      <a:pt x="47" y="58"/>
                    </a:lnTo>
                    <a:lnTo>
                      <a:pt x="42" y="54"/>
                    </a:lnTo>
                    <a:lnTo>
                      <a:pt x="37" y="50"/>
                    </a:lnTo>
                    <a:lnTo>
                      <a:pt x="33" y="44"/>
                    </a:lnTo>
                    <a:lnTo>
                      <a:pt x="29" y="39"/>
                    </a:lnTo>
                    <a:lnTo>
                      <a:pt x="25" y="33"/>
                    </a:lnTo>
                    <a:lnTo>
                      <a:pt x="22" y="27"/>
                    </a:lnTo>
                    <a:lnTo>
                      <a:pt x="21" y="21"/>
                    </a:lnTo>
                    <a:lnTo>
                      <a:pt x="19" y="14"/>
                    </a:lnTo>
                    <a:lnTo>
                      <a:pt x="18" y="7"/>
                    </a:lnTo>
                    <a:lnTo>
                      <a:pt x="18" y="0"/>
                    </a:lnTo>
                    <a:lnTo>
                      <a:pt x="0" y="0"/>
                    </a:lnTo>
                    <a:lnTo>
                      <a:pt x="1" y="9"/>
                    </a:lnTo>
                    <a:lnTo>
                      <a:pt x="2" y="18"/>
                    </a:lnTo>
                    <a:lnTo>
                      <a:pt x="4" y="26"/>
                    </a:lnTo>
                    <a:lnTo>
                      <a:pt x="7" y="33"/>
                    </a:lnTo>
                    <a:lnTo>
                      <a:pt x="11" y="41"/>
                    </a:lnTo>
                    <a:lnTo>
                      <a:pt x="15" y="48"/>
                    </a:lnTo>
                    <a:lnTo>
                      <a:pt x="19" y="55"/>
                    </a:lnTo>
                    <a:lnTo>
                      <a:pt x="25" y="61"/>
                    </a:lnTo>
                    <a:lnTo>
                      <a:pt x="30" y="67"/>
                    </a:lnTo>
                    <a:lnTo>
                      <a:pt x="37" y="72"/>
                    </a:lnTo>
                    <a:lnTo>
                      <a:pt x="43" y="76"/>
                    </a:lnTo>
                    <a:lnTo>
                      <a:pt x="51" y="80"/>
                    </a:lnTo>
                    <a:lnTo>
                      <a:pt x="58" y="83"/>
                    </a:lnTo>
                    <a:lnTo>
                      <a:pt x="67" y="85"/>
                    </a:lnTo>
                    <a:lnTo>
                      <a:pt x="75" y="86"/>
                    </a:lnTo>
                    <a:lnTo>
                      <a:pt x="83" y="86"/>
                    </a:lnTo>
                    <a:lnTo>
                      <a:pt x="8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1" name="Freeform 133"/>
              <p:cNvSpPr>
                <a:spLocks/>
              </p:cNvSpPr>
              <p:nvPr>
                <p:custDataLst>
                  <p:tags r:id="rId306"/>
                </p:custDataLst>
              </p:nvPr>
            </p:nvSpPr>
            <p:spPr bwMode="auto">
              <a:xfrm>
                <a:off x="3971" y="1666"/>
                <a:ext cx="47" cy="83"/>
              </a:xfrm>
              <a:custGeom>
                <a:avLst/>
                <a:gdLst>
                  <a:gd name="T0" fmla="*/ 47 w 47"/>
                  <a:gd name="T1" fmla="*/ 76 h 83"/>
                  <a:gd name="T2" fmla="*/ 47 w 47"/>
                  <a:gd name="T3" fmla="*/ 74 h 83"/>
                  <a:gd name="T4" fmla="*/ 46 w 47"/>
                  <a:gd name="T5" fmla="*/ 59 h 83"/>
                  <a:gd name="T6" fmla="*/ 45 w 47"/>
                  <a:gd name="T7" fmla="*/ 46 h 83"/>
                  <a:gd name="T8" fmla="*/ 40 w 47"/>
                  <a:gd name="T9" fmla="*/ 35 h 83"/>
                  <a:gd name="T10" fmla="*/ 36 w 47"/>
                  <a:gd name="T11" fmla="*/ 24 h 83"/>
                  <a:gd name="T12" fmla="*/ 31 w 47"/>
                  <a:gd name="T13" fmla="*/ 16 h 83"/>
                  <a:gd name="T14" fmla="*/ 22 w 47"/>
                  <a:gd name="T15" fmla="*/ 9 h 83"/>
                  <a:gd name="T16" fmla="*/ 14 w 47"/>
                  <a:gd name="T17" fmla="*/ 3 h 83"/>
                  <a:gd name="T18" fmla="*/ 4 w 47"/>
                  <a:gd name="T19" fmla="*/ 0 h 83"/>
                  <a:gd name="T20" fmla="*/ 0 w 47"/>
                  <a:gd name="T21" fmla="*/ 17 h 83"/>
                  <a:gd name="T22" fmla="*/ 7 w 47"/>
                  <a:gd name="T23" fmla="*/ 18 h 83"/>
                  <a:gd name="T24" fmla="*/ 13 w 47"/>
                  <a:gd name="T25" fmla="*/ 23 h 83"/>
                  <a:gd name="T26" fmla="*/ 17 w 47"/>
                  <a:gd name="T27" fmla="*/ 27 h 83"/>
                  <a:gd name="T28" fmla="*/ 21 w 47"/>
                  <a:gd name="T29" fmla="*/ 32 h 83"/>
                  <a:gd name="T30" fmla="*/ 25 w 47"/>
                  <a:gd name="T31" fmla="*/ 41 h 83"/>
                  <a:gd name="T32" fmla="*/ 28 w 47"/>
                  <a:gd name="T33" fmla="*/ 50 h 83"/>
                  <a:gd name="T34" fmla="*/ 29 w 47"/>
                  <a:gd name="T35" fmla="*/ 62 h 83"/>
                  <a:gd name="T36" fmla="*/ 31 w 47"/>
                  <a:gd name="T37" fmla="*/ 74 h 83"/>
                  <a:gd name="T38" fmla="*/ 31 w 47"/>
                  <a:gd name="T39" fmla="*/ 73 h 83"/>
                  <a:gd name="T40" fmla="*/ 31 w 47"/>
                  <a:gd name="T41" fmla="*/ 74 h 83"/>
                  <a:gd name="T42" fmla="*/ 32 w 47"/>
                  <a:gd name="T43" fmla="*/ 78 h 83"/>
                  <a:gd name="T44" fmla="*/ 33 w 47"/>
                  <a:gd name="T45" fmla="*/ 81 h 83"/>
                  <a:gd name="T46" fmla="*/ 36 w 47"/>
                  <a:gd name="T47" fmla="*/ 83 h 83"/>
                  <a:gd name="T48" fmla="*/ 40 w 47"/>
                  <a:gd name="T49" fmla="*/ 83 h 83"/>
                  <a:gd name="T50" fmla="*/ 43 w 47"/>
                  <a:gd name="T51" fmla="*/ 83 h 83"/>
                  <a:gd name="T52" fmla="*/ 46 w 47"/>
                  <a:gd name="T53" fmla="*/ 80 h 83"/>
                  <a:gd name="T54" fmla="*/ 47 w 47"/>
                  <a:gd name="T55" fmla="*/ 77 h 83"/>
                  <a:gd name="T56" fmla="*/ 47 w 47"/>
                  <a:gd name="T57" fmla="*/ 74 h 83"/>
                  <a:gd name="T58" fmla="*/ 47 w 47"/>
                  <a:gd name="T59" fmla="*/ 76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83"/>
                  <a:gd name="T92" fmla="*/ 47 w 47"/>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83">
                    <a:moveTo>
                      <a:pt x="47" y="76"/>
                    </a:moveTo>
                    <a:lnTo>
                      <a:pt x="47" y="74"/>
                    </a:lnTo>
                    <a:lnTo>
                      <a:pt x="46" y="59"/>
                    </a:lnTo>
                    <a:lnTo>
                      <a:pt x="45" y="46"/>
                    </a:lnTo>
                    <a:lnTo>
                      <a:pt x="40" y="35"/>
                    </a:lnTo>
                    <a:lnTo>
                      <a:pt x="36" y="24"/>
                    </a:lnTo>
                    <a:lnTo>
                      <a:pt x="31" y="16"/>
                    </a:lnTo>
                    <a:lnTo>
                      <a:pt x="22" y="9"/>
                    </a:lnTo>
                    <a:lnTo>
                      <a:pt x="14" y="3"/>
                    </a:lnTo>
                    <a:lnTo>
                      <a:pt x="4" y="0"/>
                    </a:lnTo>
                    <a:lnTo>
                      <a:pt x="0" y="17"/>
                    </a:lnTo>
                    <a:lnTo>
                      <a:pt x="7" y="18"/>
                    </a:lnTo>
                    <a:lnTo>
                      <a:pt x="13" y="23"/>
                    </a:lnTo>
                    <a:lnTo>
                      <a:pt x="17" y="27"/>
                    </a:lnTo>
                    <a:lnTo>
                      <a:pt x="21" y="32"/>
                    </a:lnTo>
                    <a:lnTo>
                      <a:pt x="25" y="41"/>
                    </a:lnTo>
                    <a:lnTo>
                      <a:pt x="28" y="50"/>
                    </a:lnTo>
                    <a:lnTo>
                      <a:pt x="29" y="62"/>
                    </a:lnTo>
                    <a:lnTo>
                      <a:pt x="31" y="74"/>
                    </a:lnTo>
                    <a:lnTo>
                      <a:pt x="31" y="73"/>
                    </a:lnTo>
                    <a:lnTo>
                      <a:pt x="31" y="74"/>
                    </a:lnTo>
                    <a:lnTo>
                      <a:pt x="32" y="78"/>
                    </a:lnTo>
                    <a:lnTo>
                      <a:pt x="33" y="81"/>
                    </a:lnTo>
                    <a:lnTo>
                      <a:pt x="36" y="83"/>
                    </a:lnTo>
                    <a:lnTo>
                      <a:pt x="40" y="83"/>
                    </a:lnTo>
                    <a:lnTo>
                      <a:pt x="43" y="83"/>
                    </a:lnTo>
                    <a:lnTo>
                      <a:pt x="46" y="80"/>
                    </a:lnTo>
                    <a:lnTo>
                      <a:pt x="47" y="77"/>
                    </a:lnTo>
                    <a:lnTo>
                      <a:pt x="47" y="74"/>
                    </a:lnTo>
                    <a:lnTo>
                      <a:pt x="47" y="7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2" name="Freeform 134"/>
              <p:cNvSpPr>
                <a:spLocks/>
              </p:cNvSpPr>
              <p:nvPr>
                <p:custDataLst>
                  <p:tags r:id="rId307"/>
                </p:custDataLst>
              </p:nvPr>
            </p:nvSpPr>
            <p:spPr bwMode="auto">
              <a:xfrm>
                <a:off x="3929" y="1739"/>
                <a:ext cx="89" cy="433"/>
              </a:xfrm>
              <a:custGeom>
                <a:avLst/>
                <a:gdLst>
                  <a:gd name="T0" fmla="*/ 17 w 89"/>
                  <a:gd name="T1" fmla="*/ 425 h 433"/>
                  <a:gd name="T2" fmla="*/ 17 w 89"/>
                  <a:gd name="T3" fmla="*/ 426 h 433"/>
                  <a:gd name="T4" fmla="*/ 25 w 89"/>
                  <a:gd name="T5" fmla="*/ 373 h 433"/>
                  <a:gd name="T6" fmla="*/ 35 w 89"/>
                  <a:gd name="T7" fmla="*/ 320 h 433"/>
                  <a:gd name="T8" fmla="*/ 43 w 89"/>
                  <a:gd name="T9" fmla="*/ 267 h 433"/>
                  <a:gd name="T10" fmla="*/ 53 w 89"/>
                  <a:gd name="T11" fmla="*/ 214 h 433"/>
                  <a:gd name="T12" fmla="*/ 63 w 89"/>
                  <a:gd name="T13" fmla="*/ 161 h 433"/>
                  <a:gd name="T14" fmla="*/ 71 w 89"/>
                  <a:gd name="T15" fmla="*/ 108 h 433"/>
                  <a:gd name="T16" fmla="*/ 81 w 89"/>
                  <a:gd name="T17" fmla="*/ 56 h 433"/>
                  <a:gd name="T18" fmla="*/ 89 w 89"/>
                  <a:gd name="T19" fmla="*/ 3 h 433"/>
                  <a:gd name="T20" fmla="*/ 73 w 89"/>
                  <a:gd name="T21" fmla="*/ 0 h 433"/>
                  <a:gd name="T22" fmla="*/ 64 w 89"/>
                  <a:gd name="T23" fmla="*/ 53 h 433"/>
                  <a:gd name="T24" fmla="*/ 55 w 89"/>
                  <a:gd name="T25" fmla="*/ 106 h 433"/>
                  <a:gd name="T26" fmla="*/ 46 w 89"/>
                  <a:gd name="T27" fmla="*/ 159 h 433"/>
                  <a:gd name="T28" fmla="*/ 36 w 89"/>
                  <a:gd name="T29" fmla="*/ 212 h 433"/>
                  <a:gd name="T30" fmla="*/ 27 w 89"/>
                  <a:gd name="T31" fmla="*/ 265 h 433"/>
                  <a:gd name="T32" fmla="*/ 18 w 89"/>
                  <a:gd name="T33" fmla="*/ 318 h 433"/>
                  <a:gd name="T34" fmla="*/ 9 w 89"/>
                  <a:gd name="T35" fmla="*/ 371 h 433"/>
                  <a:gd name="T36" fmla="*/ 0 w 89"/>
                  <a:gd name="T37" fmla="*/ 424 h 433"/>
                  <a:gd name="T38" fmla="*/ 0 w 89"/>
                  <a:gd name="T39" fmla="*/ 424 h 433"/>
                  <a:gd name="T40" fmla="*/ 0 w 89"/>
                  <a:gd name="T41" fmla="*/ 424 h 433"/>
                  <a:gd name="T42" fmla="*/ 0 w 89"/>
                  <a:gd name="T43" fmla="*/ 426 h 433"/>
                  <a:gd name="T44" fmla="*/ 2 w 89"/>
                  <a:gd name="T45" fmla="*/ 429 h 433"/>
                  <a:gd name="T46" fmla="*/ 4 w 89"/>
                  <a:gd name="T47" fmla="*/ 432 h 433"/>
                  <a:gd name="T48" fmla="*/ 7 w 89"/>
                  <a:gd name="T49" fmla="*/ 433 h 433"/>
                  <a:gd name="T50" fmla="*/ 10 w 89"/>
                  <a:gd name="T51" fmla="*/ 433 h 433"/>
                  <a:gd name="T52" fmla="*/ 13 w 89"/>
                  <a:gd name="T53" fmla="*/ 432 h 433"/>
                  <a:gd name="T54" fmla="*/ 15 w 89"/>
                  <a:gd name="T55" fmla="*/ 429 h 433"/>
                  <a:gd name="T56" fmla="*/ 17 w 89"/>
                  <a:gd name="T57" fmla="*/ 426 h 433"/>
                  <a:gd name="T58" fmla="*/ 17 w 89"/>
                  <a:gd name="T59" fmla="*/ 425 h 4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33"/>
                  <a:gd name="T92" fmla="*/ 89 w 89"/>
                  <a:gd name="T93" fmla="*/ 433 h 4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33">
                    <a:moveTo>
                      <a:pt x="17" y="425"/>
                    </a:moveTo>
                    <a:lnTo>
                      <a:pt x="17" y="426"/>
                    </a:lnTo>
                    <a:lnTo>
                      <a:pt x="25" y="373"/>
                    </a:lnTo>
                    <a:lnTo>
                      <a:pt x="35" y="320"/>
                    </a:lnTo>
                    <a:lnTo>
                      <a:pt x="43" y="267"/>
                    </a:lnTo>
                    <a:lnTo>
                      <a:pt x="53" y="214"/>
                    </a:lnTo>
                    <a:lnTo>
                      <a:pt x="63" y="161"/>
                    </a:lnTo>
                    <a:lnTo>
                      <a:pt x="71" y="108"/>
                    </a:lnTo>
                    <a:lnTo>
                      <a:pt x="81" y="56"/>
                    </a:lnTo>
                    <a:lnTo>
                      <a:pt x="89" y="3"/>
                    </a:lnTo>
                    <a:lnTo>
                      <a:pt x="73" y="0"/>
                    </a:lnTo>
                    <a:lnTo>
                      <a:pt x="64" y="53"/>
                    </a:lnTo>
                    <a:lnTo>
                      <a:pt x="55" y="106"/>
                    </a:lnTo>
                    <a:lnTo>
                      <a:pt x="46" y="159"/>
                    </a:lnTo>
                    <a:lnTo>
                      <a:pt x="36" y="212"/>
                    </a:lnTo>
                    <a:lnTo>
                      <a:pt x="27" y="265"/>
                    </a:lnTo>
                    <a:lnTo>
                      <a:pt x="18" y="318"/>
                    </a:lnTo>
                    <a:lnTo>
                      <a:pt x="9" y="371"/>
                    </a:lnTo>
                    <a:lnTo>
                      <a:pt x="0" y="424"/>
                    </a:lnTo>
                    <a:lnTo>
                      <a:pt x="0" y="426"/>
                    </a:lnTo>
                    <a:lnTo>
                      <a:pt x="2" y="429"/>
                    </a:lnTo>
                    <a:lnTo>
                      <a:pt x="4" y="432"/>
                    </a:lnTo>
                    <a:lnTo>
                      <a:pt x="7" y="433"/>
                    </a:lnTo>
                    <a:lnTo>
                      <a:pt x="10" y="433"/>
                    </a:lnTo>
                    <a:lnTo>
                      <a:pt x="13" y="432"/>
                    </a:lnTo>
                    <a:lnTo>
                      <a:pt x="15" y="429"/>
                    </a:lnTo>
                    <a:lnTo>
                      <a:pt x="17" y="426"/>
                    </a:lnTo>
                    <a:lnTo>
                      <a:pt x="17" y="4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3" name="Freeform 135"/>
              <p:cNvSpPr>
                <a:spLocks/>
              </p:cNvSpPr>
              <p:nvPr>
                <p:custDataLst>
                  <p:tags r:id="rId308"/>
                </p:custDataLst>
              </p:nvPr>
            </p:nvSpPr>
            <p:spPr bwMode="auto">
              <a:xfrm>
                <a:off x="3879" y="2163"/>
                <a:ext cx="67" cy="107"/>
              </a:xfrm>
              <a:custGeom>
                <a:avLst/>
                <a:gdLst>
                  <a:gd name="T0" fmla="*/ 7 w 67"/>
                  <a:gd name="T1" fmla="*/ 107 h 107"/>
                  <a:gd name="T2" fmla="*/ 14 w 67"/>
                  <a:gd name="T3" fmla="*/ 105 h 107"/>
                  <a:gd name="T4" fmla="*/ 24 w 67"/>
                  <a:gd name="T5" fmla="*/ 96 h 107"/>
                  <a:gd name="T6" fmla="*/ 33 w 67"/>
                  <a:gd name="T7" fmla="*/ 86 h 107"/>
                  <a:gd name="T8" fmla="*/ 40 w 67"/>
                  <a:gd name="T9" fmla="*/ 75 h 107"/>
                  <a:gd name="T10" fmla="*/ 47 w 67"/>
                  <a:gd name="T11" fmla="*/ 62 h 107"/>
                  <a:gd name="T12" fmla="*/ 54 w 67"/>
                  <a:gd name="T13" fmla="*/ 50 h 107"/>
                  <a:gd name="T14" fmla="*/ 59 w 67"/>
                  <a:gd name="T15" fmla="*/ 34 h 107"/>
                  <a:gd name="T16" fmla="*/ 63 w 67"/>
                  <a:gd name="T17" fmla="*/ 19 h 107"/>
                  <a:gd name="T18" fmla="*/ 67 w 67"/>
                  <a:gd name="T19" fmla="*/ 1 h 107"/>
                  <a:gd name="T20" fmla="*/ 50 w 67"/>
                  <a:gd name="T21" fmla="*/ 0 h 107"/>
                  <a:gd name="T22" fmla="*/ 46 w 67"/>
                  <a:gd name="T23" fmla="*/ 15 h 107"/>
                  <a:gd name="T24" fmla="*/ 43 w 67"/>
                  <a:gd name="T25" fmla="*/ 30 h 107"/>
                  <a:gd name="T26" fmla="*/ 38 w 67"/>
                  <a:gd name="T27" fmla="*/ 43 h 107"/>
                  <a:gd name="T28" fmla="*/ 32 w 67"/>
                  <a:gd name="T29" fmla="*/ 55 h 107"/>
                  <a:gd name="T30" fmla="*/ 26 w 67"/>
                  <a:gd name="T31" fmla="*/ 66 h 107"/>
                  <a:gd name="T32" fmla="*/ 19 w 67"/>
                  <a:gd name="T33" fmla="*/ 76 h 107"/>
                  <a:gd name="T34" fmla="*/ 12 w 67"/>
                  <a:gd name="T35" fmla="*/ 85 h 107"/>
                  <a:gd name="T36" fmla="*/ 4 w 67"/>
                  <a:gd name="T37" fmla="*/ 92 h 107"/>
                  <a:gd name="T38" fmla="*/ 11 w 67"/>
                  <a:gd name="T39" fmla="*/ 90 h 107"/>
                  <a:gd name="T40" fmla="*/ 4 w 67"/>
                  <a:gd name="T41" fmla="*/ 92 h 107"/>
                  <a:gd name="T42" fmla="*/ 1 w 67"/>
                  <a:gd name="T43" fmla="*/ 94 h 107"/>
                  <a:gd name="T44" fmla="*/ 0 w 67"/>
                  <a:gd name="T45" fmla="*/ 97 h 107"/>
                  <a:gd name="T46" fmla="*/ 1 w 67"/>
                  <a:gd name="T47" fmla="*/ 101 h 107"/>
                  <a:gd name="T48" fmla="*/ 3 w 67"/>
                  <a:gd name="T49" fmla="*/ 104 h 107"/>
                  <a:gd name="T50" fmla="*/ 6 w 67"/>
                  <a:gd name="T51" fmla="*/ 105 h 107"/>
                  <a:gd name="T52" fmla="*/ 8 w 67"/>
                  <a:gd name="T53" fmla="*/ 107 h 107"/>
                  <a:gd name="T54" fmla="*/ 11 w 67"/>
                  <a:gd name="T55" fmla="*/ 107 h 107"/>
                  <a:gd name="T56" fmla="*/ 14 w 67"/>
                  <a:gd name="T57" fmla="*/ 105 h 107"/>
                  <a:gd name="T58" fmla="*/ 7 w 67"/>
                  <a:gd name="T59" fmla="*/ 107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107"/>
                  <a:gd name="T92" fmla="*/ 67 w 67"/>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107">
                    <a:moveTo>
                      <a:pt x="7" y="107"/>
                    </a:moveTo>
                    <a:lnTo>
                      <a:pt x="14" y="105"/>
                    </a:lnTo>
                    <a:lnTo>
                      <a:pt x="24" y="96"/>
                    </a:lnTo>
                    <a:lnTo>
                      <a:pt x="33" y="86"/>
                    </a:lnTo>
                    <a:lnTo>
                      <a:pt x="40" y="75"/>
                    </a:lnTo>
                    <a:lnTo>
                      <a:pt x="47" y="62"/>
                    </a:lnTo>
                    <a:lnTo>
                      <a:pt x="54" y="50"/>
                    </a:lnTo>
                    <a:lnTo>
                      <a:pt x="59" y="34"/>
                    </a:lnTo>
                    <a:lnTo>
                      <a:pt x="63" y="19"/>
                    </a:lnTo>
                    <a:lnTo>
                      <a:pt x="67" y="1"/>
                    </a:lnTo>
                    <a:lnTo>
                      <a:pt x="50" y="0"/>
                    </a:lnTo>
                    <a:lnTo>
                      <a:pt x="46" y="15"/>
                    </a:lnTo>
                    <a:lnTo>
                      <a:pt x="43" y="30"/>
                    </a:lnTo>
                    <a:lnTo>
                      <a:pt x="38" y="43"/>
                    </a:lnTo>
                    <a:lnTo>
                      <a:pt x="32" y="55"/>
                    </a:lnTo>
                    <a:lnTo>
                      <a:pt x="26" y="66"/>
                    </a:lnTo>
                    <a:lnTo>
                      <a:pt x="19" y="76"/>
                    </a:lnTo>
                    <a:lnTo>
                      <a:pt x="12" y="85"/>
                    </a:lnTo>
                    <a:lnTo>
                      <a:pt x="4" y="92"/>
                    </a:lnTo>
                    <a:lnTo>
                      <a:pt x="11" y="90"/>
                    </a:lnTo>
                    <a:lnTo>
                      <a:pt x="4" y="92"/>
                    </a:lnTo>
                    <a:lnTo>
                      <a:pt x="1" y="94"/>
                    </a:lnTo>
                    <a:lnTo>
                      <a:pt x="0" y="97"/>
                    </a:lnTo>
                    <a:lnTo>
                      <a:pt x="1" y="101"/>
                    </a:lnTo>
                    <a:lnTo>
                      <a:pt x="3" y="104"/>
                    </a:lnTo>
                    <a:lnTo>
                      <a:pt x="6" y="105"/>
                    </a:lnTo>
                    <a:lnTo>
                      <a:pt x="8" y="107"/>
                    </a:lnTo>
                    <a:lnTo>
                      <a:pt x="11" y="107"/>
                    </a:lnTo>
                    <a:lnTo>
                      <a:pt x="14" y="105"/>
                    </a:lnTo>
                    <a:lnTo>
                      <a:pt x="7" y="10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4" name="Freeform 136"/>
              <p:cNvSpPr>
                <a:spLocks/>
              </p:cNvSpPr>
              <p:nvPr>
                <p:custDataLst>
                  <p:tags r:id="rId309"/>
                </p:custDataLst>
              </p:nvPr>
            </p:nvSpPr>
            <p:spPr bwMode="auto">
              <a:xfrm>
                <a:off x="3804" y="2175"/>
                <a:ext cx="86" cy="95"/>
              </a:xfrm>
              <a:custGeom>
                <a:avLst/>
                <a:gdLst>
                  <a:gd name="T0" fmla="*/ 1 w 86"/>
                  <a:gd name="T1" fmla="*/ 13 h 95"/>
                  <a:gd name="T2" fmla="*/ 0 w 86"/>
                  <a:gd name="T3" fmla="*/ 11 h 95"/>
                  <a:gd name="T4" fmla="*/ 7 w 86"/>
                  <a:gd name="T5" fmla="*/ 28 h 95"/>
                  <a:gd name="T6" fmla="*/ 14 w 86"/>
                  <a:gd name="T7" fmla="*/ 42 h 95"/>
                  <a:gd name="T8" fmla="*/ 22 w 86"/>
                  <a:gd name="T9" fmla="*/ 56 h 95"/>
                  <a:gd name="T10" fmla="*/ 32 w 86"/>
                  <a:gd name="T11" fmla="*/ 67 h 95"/>
                  <a:gd name="T12" fmla="*/ 43 w 86"/>
                  <a:gd name="T13" fmla="*/ 77 h 95"/>
                  <a:gd name="T14" fmla="*/ 55 w 86"/>
                  <a:gd name="T15" fmla="*/ 84 h 95"/>
                  <a:gd name="T16" fmla="*/ 68 w 86"/>
                  <a:gd name="T17" fmla="*/ 91 h 95"/>
                  <a:gd name="T18" fmla="*/ 82 w 86"/>
                  <a:gd name="T19" fmla="*/ 95 h 95"/>
                  <a:gd name="T20" fmla="*/ 86 w 86"/>
                  <a:gd name="T21" fmla="*/ 78 h 95"/>
                  <a:gd name="T22" fmla="*/ 75 w 86"/>
                  <a:gd name="T23" fmla="*/ 74 h 95"/>
                  <a:gd name="T24" fmla="*/ 64 w 86"/>
                  <a:gd name="T25" fmla="*/ 70 h 95"/>
                  <a:gd name="T26" fmla="*/ 54 w 86"/>
                  <a:gd name="T27" fmla="*/ 63 h 95"/>
                  <a:gd name="T28" fmla="*/ 44 w 86"/>
                  <a:gd name="T29" fmla="*/ 54 h 95"/>
                  <a:gd name="T30" fmla="*/ 36 w 86"/>
                  <a:gd name="T31" fmla="*/ 45 h 95"/>
                  <a:gd name="T32" fmla="*/ 29 w 86"/>
                  <a:gd name="T33" fmla="*/ 34 h 95"/>
                  <a:gd name="T34" fmla="*/ 22 w 86"/>
                  <a:gd name="T35" fmla="*/ 21 h 95"/>
                  <a:gd name="T36" fmla="*/ 16 w 86"/>
                  <a:gd name="T37" fmla="*/ 6 h 95"/>
                  <a:gd name="T38" fmla="*/ 16 w 86"/>
                  <a:gd name="T39" fmla="*/ 6 h 95"/>
                  <a:gd name="T40" fmla="*/ 16 w 86"/>
                  <a:gd name="T41" fmla="*/ 6 h 95"/>
                  <a:gd name="T42" fmla="*/ 15 w 86"/>
                  <a:gd name="T43" fmla="*/ 3 h 95"/>
                  <a:gd name="T44" fmla="*/ 12 w 86"/>
                  <a:gd name="T45" fmla="*/ 1 h 95"/>
                  <a:gd name="T46" fmla="*/ 8 w 86"/>
                  <a:gd name="T47" fmla="*/ 0 h 95"/>
                  <a:gd name="T48" fmla="*/ 5 w 86"/>
                  <a:gd name="T49" fmla="*/ 1 h 95"/>
                  <a:gd name="T50" fmla="*/ 2 w 86"/>
                  <a:gd name="T51" fmla="*/ 3 h 95"/>
                  <a:gd name="T52" fmla="*/ 1 w 86"/>
                  <a:gd name="T53" fmla="*/ 4 h 95"/>
                  <a:gd name="T54" fmla="*/ 0 w 86"/>
                  <a:gd name="T55" fmla="*/ 8 h 95"/>
                  <a:gd name="T56" fmla="*/ 0 w 86"/>
                  <a:gd name="T57" fmla="*/ 11 h 95"/>
                  <a:gd name="T58" fmla="*/ 1 w 86"/>
                  <a:gd name="T59" fmla="*/ 13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5"/>
                  <a:gd name="T92" fmla="*/ 86 w 86"/>
                  <a:gd name="T93" fmla="*/ 95 h 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5">
                    <a:moveTo>
                      <a:pt x="1" y="13"/>
                    </a:moveTo>
                    <a:lnTo>
                      <a:pt x="0" y="11"/>
                    </a:lnTo>
                    <a:lnTo>
                      <a:pt x="7" y="28"/>
                    </a:lnTo>
                    <a:lnTo>
                      <a:pt x="14" y="42"/>
                    </a:lnTo>
                    <a:lnTo>
                      <a:pt x="22" y="56"/>
                    </a:lnTo>
                    <a:lnTo>
                      <a:pt x="32" y="67"/>
                    </a:lnTo>
                    <a:lnTo>
                      <a:pt x="43" y="77"/>
                    </a:lnTo>
                    <a:lnTo>
                      <a:pt x="55" y="84"/>
                    </a:lnTo>
                    <a:lnTo>
                      <a:pt x="68" y="91"/>
                    </a:lnTo>
                    <a:lnTo>
                      <a:pt x="82" y="95"/>
                    </a:lnTo>
                    <a:lnTo>
                      <a:pt x="86" y="78"/>
                    </a:lnTo>
                    <a:lnTo>
                      <a:pt x="75" y="74"/>
                    </a:lnTo>
                    <a:lnTo>
                      <a:pt x="64" y="70"/>
                    </a:lnTo>
                    <a:lnTo>
                      <a:pt x="54" y="63"/>
                    </a:lnTo>
                    <a:lnTo>
                      <a:pt x="44" y="54"/>
                    </a:lnTo>
                    <a:lnTo>
                      <a:pt x="36" y="45"/>
                    </a:lnTo>
                    <a:lnTo>
                      <a:pt x="29" y="34"/>
                    </a:lnTo>
                    <a:lnTo>
                      <a:pt x="22" y="21"/>
                    </a:lnTo>
                    <a:lnTo>
                      <a:pt x="16" y="6"/>
                    </a:lnTo>
                    <a:lnTo>
                      <a:pt x="15" y="3"/>
                    </a:lnTo>
                    <a:lnTo>
                      <a:pt x="12" y="1"/>
                    </a:lnTo>
                    <a:lnTo>
                      <a:pt x="8" y="0"/>
                    </a:lnTo>
                    <a:lnTo>
                      <a:pt x="5" y="1"/>
                    </a:lnTo>
                    <a:lnTo>
                      <a:pt x="2" y="3"/>
                    </a:lnTo>
                    <a:lnTo>
                      <a:pt x="1" y="4"/>
                    </a:lnTo>
                    <a:lnTo>
                      <a:pt x="0" y="8"/>
                    </a:lnTo>
                    <a:lnTo>
                      <a:pt x="0" y="11"/>
                    </a:lnTo>
                    <a:lnTo>
                      <a:pt x="1" y="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5" name="Freeform 137"/>
              <p:cNvSpPr>
                <a:spLocks/>
              </p:cNvSpPr>
              <p:nvPr>
                <p:custDataLst>
                  <p:tags r:id="rId310"/>
                </p:custDataLst>
              </p:nvPr>
            </p:nvSpPr>
            <p:spPr bwMode="auto">
              <a:xfrm>
                <a:off x="3783" y="2069"/>
                <a:ext cx="37" cy="119"/>
              </a:xfrm>
              <a:custGeom>
                <a:avLst/>
                <a:gdLst>
                  <a:gd name="T0" fmla="*/ 0 w 37"/>
                  <a:gd name="T1" fmla="*/ 10 h 119"/>
                  <a:gd name="T2" fmla="*/ 0 w 37"/>
                  <a:gd name="T3" fmla="*/ 8 h 119"/>
                  <a:gd name="T4" fmla="*/ 0 w 37"/>
                  <a:gd name="T5" fmla="*/ 22 h 119"/>
                  <a:gd name="T6" fmla="*/ 1 w 37"/>
                  <a:gd name="T7" fmla="*/ 36 h 119"/>
                  <a:gd name="T8" fmla="*/ 2 w 37"/>
                  <a:gd name="T9" fmla="*/ 50 h 119"/>
                  <a:gd name="T10" fmla="*/ 4 w 37"/>
                  <a:gd name="T11" fmla="*/ 64 h 119"/>
                  <a:gd name="T12" fmla="*/ 7 w 37"/>
                  <a:gd name="T13" fmla="*/ 77 h 119"/>
                  <a:gd name="T14" fmla="*/ 11 w 37"/>
                  <a:gd name="T15" fmla="*/ 91 h 119"/>
                  <a:gd name="T16" fmla="*/ 15 w 37"/>
                  <a:gd name="T17" fmla="*/ 105 h 119"/>
                  <a:gd name="T18" fmla="*/ 22 w 37"/>
                  <a:gd name="T19" fmla="*/ 119 h 119"/>
                  <a:gd name="T20" fmla="*/ 37 w 37"/>
                  <a:gd name="T21" fmla="*/ 112 h 119"/>
                  <a:gd name="T22" fmla="*/ 32 w 37"/>
                  <a:gd name="T23" fmla="*/ 99 h 119"/>
                  <a:gd name="T24" fmla="*/ 28 w 37"/>
                  <a:gd name="T25" fmla="*/ 87 h 119"/>
                  <a:gd name="T26" fmla="*/ 23 w 37"/>
                  <a:gd name="T27" fmla="*/ 74 h 119"/>
                  <a:gd name="T28" fmla="*/ 21 w 37"/>
                  <a:gd name="T29" fmla="*/ 60 h 119"/>
                  <a:gd name="T30" fmla="*/ 19 w 37"/>
                  <a:gd name="T31" fmla="*/ 48 h 119"/>
                  <a:gd name="T32" fmla="*/ 18 w 37"/>
                  <a:gd name="T33" fmla="*/ 35 h 119"/>
                  <a:gd name="T34" fmla="*/ 16 w 37"/>
                  <a:gd name="T35" fmla="*/ 22 h 119"/>
                  <a:gd name="T36" fmla="*/ 16 w 37"/>
                  <a:gd name="T37" fmla="*/ 8 h 119"/>
                  <a:gd name="T38" fmla="*/ 16 w 37"/>
                  <a:gd name="T39" fmla="*/ 8 h 119"/>
                  <a:gd name="T40" fmla="*/ 16 w 37"/>
                  <a:gd name="T41" fmla="*/ 8 h 119"/>
                  <a:gd name="T42" fmla="*/ 16 w 37"/>
                  <a:gd name="T43" fmla="*/ 6 h 119"/>
                  <a:gd name="T44" fmla="*/ 14 w 37"/>
                  <a:gd name="T45" fmla="*/ 3 h 119"/>
                  <a:gd name="T46" fmla="*/ 11 w 37"/>
                  <a:gd name="T47" fmla="*/ 2 h 119"/>
                  <a:gd name="T48" fmla="*/ 8 w 37"/>
                  <a:gd name="T49" fmla="*/ 0 h 119"/>
                  <a:gd name="T50" fmla="*/ 5 w 37"/>
                  <a:gd name="T51" fmla="*/ 2 h 119"/>
                  <a:gd name="T52" fmla="*/ 2 w 37"/>
                  <a:gd name="T53" fmla="*/ 3 h 119"/>
                  <a:gd name="T54" fmla="*/ 1 w 37"/>
                  <a:gd name="T55" fmla="*/ 6 h 119"/>
                  <a:gd name="T56" fmla="*/ 0 w 37"/>
                  <a:gd name="T57" fmla="*/ 8 h 119"/>
                  <a:gd name="T58" fmla="*/ 0 w 37"/>
                  <a:gd name="T59" fmla="*/ 10 h 1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119"/>
                  <a:gd name="T92" fmla="*/ 37 w 37"/>
                  <a:gd name="T93" fmla="*/ 119 h 1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119">
                    <a:moveTo>
                      <a:pt x="0" y="10"/>
                    </a:moveTo>
                    <a:lnTo>
                      <a:pt x="0" y="8"/>
                    </a:lnTo>
                    <a:lnTo>
                      <a:pt x="0" y="22"/>
                    </a:lnTo>
                    <a:lnTo>
                      <a:pt x="1" y="36"/>
                    </a:lnTo>
                    <a:lnTo>
                      <a:pt x="2" y="50"/>
                    </a:lnTo>
                    <a:lnTo>
                      <a:pt x="4" y="64"/>
                    </a:lnTo>
                    <a:lnTo>
                      <a:pt x="7" y="77"/>
                    </a:lnTo>
                    <a:lnTo>
                      <a:pt x="11" y="91"/>
                    </a:lnTo>
                    <a:lnTo>
                      <a:pt x="15" y="105"/>
                    </a:lnTo>
                    <a:lnTo>
                      <a:pt x="22" y="119"/>
                    </a:lnTo>
                    <a:lnTo>
                      <a:pt x="37" y="112"/>
                    </a:lnTo>
                    <a:lnTo>
                      <a:pt x="32" y="99"/>
                    </a:lnTo>
                    <a:lnTo>
                      <a:pt x="28" y="87"/>
                    </a:lnTo>
                    <a:lnTo>
                      <a:pt x="23" y="74"/>
                    </a:lnTo>
                    <a:lnTo>
                      <a:pt x="21" y="60"/>
                    </a:lnTo>
                    <a:lnTo>
                      <a:pt x="19" y="48"/>
                    </a:lnTo>
                    <a:lnTo>
                      <a:pt x="18" y="35"/>
                    </a:lnTo>
                    <a:lnTo>
                      <a:pt x="16" y="22"/>
                    </a:lnTo>
                    <a:lnTo>
                      <a:pt x="16" y="8"/>
                    </a:lnTo>
                    <a:lnTo>
                      <a:pt x="16" y="6"/>
                    </a:lnTo>
                    <a:lnTo>
                      <a:pt x="14" y="3"/>
                    </a:lnTo>
                    <a:lnTo>
                      <a:pt x="11" y="2"/>
                    </a:lnTo>
                    <a:lnTo>
                      <a:pt x="8" y="0"/>
                    </a:lnTo>
                    <a:lnTo>
                      <a:pt x="5" y="2"/>
                    </a:lnTo>
                    <a:lnTo>
                      <a:pt x="2" y="3"/>
                    </a:lnTo>
                    <a:lnTo>
                      <a:pt x="1" y="6"/>
                    </a:lnTo>
                    <a:lnTo>
                      <a:pt x="0" y="8"/>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6" name="Freeform 138"/>
              <p:cNvSpPr>
                <a:spLocks/>
              </p:cNvSpPr>
              <p:nvPr>
                <p:custDataLst>
                  <p:tags r:id="rId311"/>
                </p:custDataLst>
              </p:nvPr>
            </p:nvSpPr>
            <p:spPr bwMode="auto">
              <a:xfrm>
                <a:off x="3780" y="1808"/>
                <a:ext cx="39" cy="271"/>
              </a:xfrm>
              <a:custGeom>
                <a:avLst/>
                <a:gdLst>
                  <a:gd name="T0" fmla="*/ 22 w 39"/>
                  <a:gd name="T1" fmla="*/ 6 h 271"/>
                  <a:gd name="T2" fmla="*/ 22 w 39"/>
                  <a:gd name="T3" fmla="*/ 7 h 271"/>
                  <a:gd name="T4" fmla="*/ 15 w 39"/>
                  <a:gd name="T5" fmla="*/ 41 h 271"/>
                  <a:gd name="T6" fmla="*/ 10 w 39"/>
                  <a:gd name="T7" fmla="*/ 73 h 271"/>
                  <a:gd name="T8" fmla="*/ 5 w 39"/>
                  <a:gd name="T9" fmla="*/ 106 h 271"/>
                  <a:gd name="T10" fmla="*/ 3 w 39"/>
                  <a:gd name="T11" fmla="*/ 140 h 271"/>
                  <a:gd name="T12" fmla="*/ 0 w 39"/>
                  <a:gd name="T13" fmla="*/ 172 h 271"/>
                  <a:gd name="T14" fmla="*/ 0 w 39"/>
                  <a:gd name="T15" fmla="*/ 205 h 271"/>
                  <a:gd name="T16" fmla="*/ 1 w 39"/>
                  <a:gd name="T17" fmla="*/ 237 h 271"/>
                  <a:gd name="T18" fmla="*/ 3 w 39"/>
                  <a:gd name="T19" fmla="*/ 271 h 271"/>
                  <a:gd name="T20" fmla="*/ 19 w 39"/>
                  <a:gd name="T21" fmla="*/ 269 h 271"/>
                  <a:gd name="T22" fmla="*/ 18 w 39"/>
                  <a:gd name="T23" fmla="*/ 237 h 271"/>
                  <a:gd name="T24" fmla="*/ 17 w 39"/>
                  <a:gd name="T25" fmla="*/ 205 h 271"/>
                  <a:gd name="T26" fmla="*/ 18 w 39"/>
                  <a:gd name="T27" fmla="*/ 173 h 271"/>
                  <a:gd name="T28" fmla="*/ 19 w 39"/>
                  <a:gd name="T29" fmla="*/ 141 h 271"/>
                  <a:gd name="T30" fmla="*/ 22 w 39"/>
                  <a:gd name="T31" fmla="*/ 108 h 271"/>
                  <a:gd name="T32" fmla="*/ 26 w 39"/>
                  <a:gd name="T33" fmla="*/ 76 h 271"/>
                  <a:gd name="T34" fmla="*/ 32 w 39"/>
                  <a:gd name="T35" fmla="*/ 44 h 271"/>
                  <a:gd name="T36" fmla="*/ 39 w 39"/>
                  <a:gd name="T37" fmla="*/ 12 h 271"/>
                  <a:gd name="T38" fmla="*/ 38 w 39"/>
                  <a:gd name="T39" fmla="*/ 12 h 271"/>
                  <a:gd name="T40" fmla="*/ 39 w 39"/>
                  <a:gd name="T41" fmla="*/ 12 h 271"/>
                  <a:gd name="T42" fmla="*/ 39 w 39"/>
                  <a:gd name="T43" fmla="*/ 7 h 271"/>
                  <a:gd name="T44" fmla="*/ 38 w 39"/>
                  <a:gd name="T45" fmla="*/ 5 h 271"/>
                  <a:gd name="T46" fmla="*/ 35 w 39"/>
                  <a:gd name="T47" fmla="*/ 2 h 271"/>
                  <a:gd name="T48" fmla="*/ 32 w 39"/>
                  <a:gd name="T49" fmla="*/ 0 h 271"/>
                  <a:gd name="T50" fmla="*/ 29 w 39"/>
                  <a:gd name="T51" fmla="*/ 0 h 271"/>
                  <a:gd name="T52" fmla="*/ 25 w 39"/>
                  <a:gd name="T53" fmla="*/ 2 h 271"/>
                  <a:gd name="T54" fmla="*/ 24 w 39"/>
                  <a:gd name="T55" fmla="*/ 5 h 271"/>
                  <a:gd name="T56" fmla="*/ 22 w 39"/>
                  <a:gd name="T57" fmla="*/ 7 h 271"/>
                  <a:gd name="T58" fmla="*/ 22 w 39"/>
                  <a:gd name="T59" fmla="*/ 6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271"/>
                  <a:gd name="T92" fmla="*/ 39 w 39"/>
                  <a:gd name="T93" fmla="*/ 271 h 2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271">
                    <a:moveTo>
                      <a:pt x="22" y="6"/>
                    </a:moveTo>
                    <a:lnTo>
                      <a:pt x="22" y="7"/>
                    </a:lnTo>
                    <a:lnTo>
                      <a:pt x="15" y="41"/>
                    </a:lnTo>
                    <a:lnTo>
                      <a:pt x="10" y="73"/>
                    </a:lnTo>
                    <a:lnTo>
                      <a:pt x="5" y="106"/>
                    </a:lnTo>
                    <a:lnTo>
                      <a:pt x="3" y="140"/>
                    </a:lnTo>
                    <a:lnTo>
                      <a:pt x="0" y="172"/>
                    </a:lnTo>
                    <a:lnTo>
                      <a:pt x="0" y="205"/>
                    </a:lnTo>
                    <a:lnTo>
                      <a:pt x="1" y="237"/>
                    </a:lnTo>
                    <a:lnTo>
                      <a:pt x="3" y="271"/>
                    </a:lnTo>
                    <a:lnTo>
                      <a:pt x="19" y="269"/>
                    </a:lnTo>
                    <a:lnTo>
                      <a:pt x="18" y="237"/>
                    </a:lnTo>
                    <a:lnTo>
                      <a:pt x="17" y="205"/>
                    </a:lnTo>
                    <a:lnTo>
                      <a:pt x="18" y="173"/>
                    </a:lnTo>
                    <a:lnTo>
                      <a:pt x="19" y="141"/>
                    </a:lnTo>
                    <a:lnTo>
                      <a:pt x="22" y="108"/>
                    </a:lnTo>
                    <a:lnTo>
                      <a:pt x="26" y="76"/>
                    </a:lnTo>
                    <a:lnTo>
                      <a:pt x="32" y="44"/>
                    </a:lnTo>
                    <a:lnTo>
                      <a:pt x="39" y="12"/>
                    </a:lnTo>
                    <a:lnTo>
                      <a:pt x="38" y="12"/>
                    </a:lnTo>
                    <a:lnTo>
                      <a:pt x="39" y="12"/>
                    </a:lnTo>
                    <a:lnTo>
                      <a:pt x="39" y="7"/>
                    </a:lnTo>
                    <a:lnTo>
                      <a:pt x="38" y="5"/>
                    </a:lnTo>
                    <a:lnTo>
                      <a:pt x="35" y="2"/>
                    </a:lnTo>
                    <a:lnTo>
                      <a:pt x="32" y="0"/>
                    </a:lnTo>
                    <a:lnTo>
                      <a:pt x="29" y="0"/>
                    </a:lnTo>
                    <a:lnTo>
                      <a:pt x="25" y="2"/>
                    </a:lnTo>
                    <a:lnTo>
                      <a:pt x="24" y="5"/>
                    </a:lnTo>
                    <a:lnTo>
                      <a:pt x="22" y="7"/>
                    </a:lnTo>
                    <a:lnTo>
                      <a:pt x="22"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7" name="Freeform 139"/>
              <p:cNvSpPr>
                <a:spLocks/>
              </p:cNvSpPr>
              <p:nvPr>
                <p:custDataLst>
                  <p:tags r:id="rId312"/>
                </p:custDataLst>
              </p:nvPr>
            </p:nvSpPr>
            <p:spPr bwMode="auto">
              <a:xfrm>
                <a:off x="3802" y="1666"/>
                <a:ext cx="180" cy="154"/>
              </a:xfrm>
              <a:custGeom>
                <a:avLst/>
                <a:gdLst>
                  <a:gd name="T0" fmla="*/ 173 w 180"/>
                  <a:gd name="T1" fmla="*/ 0 h 154"/>
                  <a:gd name="T2" fmla="*/ 170 w 180"/>
                  <a:gd name="T3" fmla="*/ 0 h 154"/>
                  <a:gd name="T4" fmla="*/ 158 w 180"/>
                  <a:gd name="T5" fmla="*/ 2 h 154"/>
                  <a:gd name="T6" fmla="*/ 144 w 180"/>
                  <a:gd name="T7" fmla="*/ 3 h 154"/>
                  <a:gd name="T8" fmla="*/ 131 w 180"/>
                  <a:gd name="T9" fmla="*/ 7 h 154"/>
                  <a:gd name="T10" fmla="*/ 119 w 180"/>
                  <a:gd name="T11" fmla="*/ 11 h 154"/>
                  <a:gd name="T12" fmla="*/ 106 w 180"/>
                  <a:gd name="T13" fmla="*/ 16 h 154"/>
                  <a:gd name="T14" fmla="*/ 94 w 180"/>
                  <a:gd name="T15" fmla="*/ 23 h 154"/>
                  <a:gd name="T16" fmla="*/ 83 w 180"/>
                  <a:gd name="T17" fmla="*/ 30 h 154"/>
                  <a:gd name="T18" fmla="*/ 71 w 180"/>
                  <a:gd name="T19" fmla="*/ 38 h 154"/>
                  <a:gd name="T20" fmla="*/ 60 w 180"/>
                  <a:gd name="T21" fmla="*/ 48 h 154"/>
                  <a:gd name="T22" fmla="*/ 50 w 180"/>
                  <a:gd name="T23" fmla="*/ 59 h 154"/>
                  <a:gd name="T24" fmla="*/ 41 w 180"/>
                  <a:gd name="T25" fmla="*/ 71 h 154"/>
                  <a:gd name="T26" fmla="*/ 32 w 180"/>
                  <a:gd name="T27" fmla="*/ 84 h 154"/>
                  <a:gd name="T28" fmla="*/ 24 w 180"/>
                  <a:gd name="T29" fmla="*/ 98 h 154"/>
                  <a:gd name="T30" fmla="*/ 16 w 180"/>
                  <a:gd name="T31" fmla="*/ 113 h 154"/>
                  <a:gd name="T32" fmla="*/ 7 w 180"/>
                  <a:gd name="T33" fmla="*/ 130 h 154"/>
                  <a:gd name="T34" fmla="*/ 0 w 180"/>
                  <a:gd name="T35" fmla="*/ 148 h 154"/>
                  <a:gd name="T36" fmla="*/ 16 w 180"/>
                  <a:gd name="T37" fmla="*/ 154 h 154"/>
                  <a:gd name="T38" fmla="*/ 23 w 180"/>
                  <a:gd name="T39" fmla="*/ 137 h 154"/>
                  <a:gd name="T40" fmla="*/ 31 w 180"/>
                  <a:gd name="T41" fmla="*/ 122 h 154"/>
                  <a:gd name="T42" fmla="*/ 38 w 180"/>
                  <a:gd name="T43" fmla="*/ 106 h 154"/>
                  <a:gd name="T44" fmla="*/ 46 w 180"/>
                  <a:gd name="T45" fmla="*/ 94 h 154"/>
                  <a:gd name="T46" fmla="*/ 55 w 180"/>
                  <a:gd name="T47" fmla="*/ 81 h 154"/>
                  <a:gd name="T48" fmla="*/ 63 w 180"/>
                  <a:gd name="T49" fmla="*/ 70 h 154"/>
                  <a:gd name="T50" fmla="*/ 73 w 180"/>
                  <a:gd name="T51" fmla="*/ 60 h 154"/>
                  <a:gd name="T52" fmla="*/ 83 w 180"/>
                  <a:gd name="T53" fmla="*/ 52 h 154"/>
                  <a:gd name="T54" fmla="*/ 92 w 180"/>
                  <a:gd name="T55" fmla="*/ 43 h 154"/>
                  <a:gd name="T56" fmla="*/ 102 w 180"/>
                  <a:gd name="T57" fmla="*/ 36 h 154"/>
                  <a:gd name="T58" fmla="*/ 113 w 180"/>
                  <a:gd name="T59" fmla="*/ 31 h 154"/>
                  <a:gd name="T60" fmla="*/ 124 w 180"/>
                  <a:gd name="T61" fmla="*/ 27 h 154"/>
                  <a:gd name="T62" fmla="*/ 136 w 180"/>
                  <a:gd name="T63" fmla="*/ 23 h 154"/>
                  <a:gd name="T64" fmla="*/ 147 w 180"/>
                  <a:gd name="T65" fmla="*/ 20 h 154"/>
                  <a:gd name="T66" fmla="*/ 159 w 180"/>
                  <a:gd name="T67" fmla="*/ 18 h 154"/>
                  <a:gd name="T68" fmla="*/ 172 w 180"/>
                  <a:gd name="T69" fmla="*/ 17 h 154"/>
                  <a:gd name="T70" fmla="*/ 169 w 180"/>
                  <a:gd name="T71" fmla="*/ 17 h 154"/>
                  <a:gd name="T72" fmla="*/ 172 w 180"/>
                  <a:gd name="T73" fmla="*/ 17 h 154"/>
                  <a:gd name="T74" fmla="*/ 176 w 180"/>
                  <a:gd name="T75" fmla="*/ 16 h 154"/>
                  <a:gd name="T76" fmla="*/ 179 w 180"/>
                  <a:gd name="T77" fmla="*/ 14 h 154"/>
                  <a:gd name="T78" fmla="*/ 180 w 180"/>
                  <a:gd name="T79" fmla="*/ 11 h 154"/>
                  <a:gd name="T80" fmla="*/ 180 w 180"/>
                  <a:gd name="T81" fmla="*/ 9 h 154"/>
                  <a:gd name="T82" fmla="*/ 179 w 180"/>
                  <a:gd name="T83" fmla="*/ 4 h 154"/>
                  <a:gd name="T84" fmla="*/ 177 w 180"/>
                  <a:gd name="T85" fmla="*/ 2 h 154"/>
                  <a:gd name="T86" fmla="*/ 175 w 180"/>
                  <a:gd name="T87" fmla="*/ 0 h 154"/>
                  <a:gd name="T88" fmla="*/ 170 w 180"/>
                  <a:gd name="T89" fmla="*/ 0 h 154"/>
                  <a:gd name="T90" fmla="*/ 173 w 180"/>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0"/>
                  <a:gd name="T139" fmla="*/ 0 h 154"/>
                  <a:gd name="T140" fmla="*/ 180 w 180"/>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0" h="154">
                    <a:moveTo>
                      <a:pt x="173" y="0"/>
                    </a:moveTo>
                    <a:lnTo>
                      <a:pt x="170" y="0"/>
                    </a:lnTo>
                    <a:lnTo>
                      <a:pt x="158" y="2"/>
                    </a:lnTo>
                    <a:lnTo>
                      <a:pt x="144" y="3"/>
                    </a:lnTo>
                    <a:lnTo>
                      <a:pt x="131" y="7"/>
                    </a:lnTo>
                    <a:lnTo>
                      <a:pt x="119" y="11"/>
                    </a:lnTo>
                    <a:lnTo>
                      <a:pt x="106" y="16"/>
                    </a:lnTo>
                    <a:lnTo>
                      <a:pt x="94" y="23"/>
                    </a:lnTo>
                    <a:lnTo>
                      <a:pt x="83" y="30"/>
                    </a:lnTo>
                    <a:lnTo>
                      <a:pt x="71" y="38"/>
                    </a:lnTo>
                    <a:lnTo>
                      <a:pt x="60" y="48"/>
                    </a:lnTo>
                    <a:lnTo>
                      <a:pt x="50" y="59"/>
                    </a:lnTo>
                    <a:lnTo>
                      <a:pt x="41" y="71"/>
                    </a:lnTo>
                    <a:lnTo>
                      <a:pt x="32" y="84"/>
                    </a:lnTo>
                    <a:lnTo>
                      <a:pt x="24" y="98"/>
                    </a:lnTo>
                    <a:lnTo>
                      <a:pt x="16" y="113"/>
                    </a:lnTo>
                    <a:lnTo>
                      <a:pt x="7" y="130"/>
                    </a:lnTo>
                    <a:lnTo>
                      <a:pt x="0" y="148"/>
                    </a:lnTo>
                    <a:lnTo>
                      <a:pt x="16" y="154"/>
                    </a:lnTo>
                    <a:lnTo>
                      <a:pt x="23" y="137"/>
                    </a:lnTo>
                    <a:lnTo>
                      <a:pt x="31" y="122"/>
                    </a:lnTo>
                    <a:lnTo>
                      <a:pt x="38" y="106"/>
                    </a:lnTo>
                    <a:lnTo>
                      <a:pt x="46" y="94"/>
                    </a:lnTo>
                    <a:lnTo>
                      <a:pt x="55" y="81"/>
                    </a:lnTo>
                    <a:lnTo>
                      <a:pt x="63" y="70"/>
                    </a:lnTo>
                    <a:lnTo>
                      <a:pt x="73" y="60"/>
                    </a:lnTo>
                    <a:lnTo>
                      <a:pt x="83" y="52"/>
                    </a:lnTo>
                    <a:lnTo>
                      <a:pt x="92" y="43"/>
                    </a:lnTo>
                    <a:lnTo>
                      <a:pt x="102" y="36"/>
                    </a:lnTo>
                    <a:lnTo>
                      <a:pt x="113" y="31"/>
                    </a:lnTo>
                    <a:lnTo>
                      <a:pt x="124" y="27"/>
                    </a:lnTo>
                    <a:lnTo>
                      <a:pt x="136" y="23"/>
                    </a:lnTo>
                    <a:lnTo>
                      <a:pt x="147" y="20"/>
                    </a:lnTo>
                    <a:lnTo>
                      <a:pt x="159" y="18"/>
                    </a:lnTo>
                    <a:lnTo>
                      <a:pt x="172" y="17"/>
                    </a:lnTo>
                    <a:lnTo>
                      <a:pt x="169" y="17"/>
                    </a:lnTo>
                    <a:lnTo>
                      <a:pt x="172" y="17"/>
                    </a:lnTo>
                    <a:lnTo>
                      <a:pt x="176" y="16"/>
                    </a:lnTo>
                    <a:lnTo>
                      <a:pt x="179" y="14"/>
                    </a:lnTo>
                    <a:lnTo>
                      <a:pt x="180" y="11"/>
                    </a:lnTo>
                    <a:lnTo>
                      <a:pt x="180" y="9"/>
                    </a:lnTo>
                    <a:lnTo>
                      <a:pt x="179" y="4"/>
                    </a:lnTo>
                    <a:lnTo>
                      <a:pt x="177" y="2"/>
                    </a:lnTo>
                    <a:lnTo>
                      <a:pt x="175" y="0"/>
                    </a:lnTo>
                    <a:lnTo>
                      <a:pt x="170" y="0"/>
                    </a:lnTo>
                    <a:lnTo>
                      <a:pt x="17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8" name="Freeform 140"/>
              <p:cNvSpPr>
                <a:spLocks/>
              </p:cNvSpPr>
              <p:nvPr>
                <p:custDataLst>
                  <p:tags r:id="rId313"/>
                </p:custDataLst>
              </p:nvPr>
            </p:nvSpPr>
            <p:spPr bwMode="auto">
              <a:xfrm>
                <a:off x="3854" y="1609"/>
                <a:ext cx="132" cy="34"/>
              </a:xfrm>
              <a:custGeom>
                <a:avLst/>
                <a:gdLst>
                  <a:gd name="T0" fmla="*/ 11 w 132"/>
                  <a:gd name="T1" fmla="*/ 31 h 34"/>
                  <a:gd name="T2" fmla="*/ 11 w 132"/>
                  <a:gd name="T3" fmla="*/ 31 h 34"/>
                  <a:gd name="T4" fmla="*/ 36 w 132"/>
                  <a:gd name="T5" fmla="*/ 24 h 34"/>
                  <a:gd name="T6" fmla="*/ 57 w 132"/>
                  <a:gd name="T7" fmla="*/ 20 h 34"/>
                  <a:gd name="T8" fmla="*/ 72 w 132"/>
                  <a:gd name="T9" fmla="*/ 17 h 34"/>
                  <a:gd name="T10" fmla="*/ 85 w 132"/>
                  <a:gd name="T11" fmla="*/ 17 h 34"/>
                  <a:gd name="T12" fmla="*/ 93 w 132"/>
                  <a:gd name="T13" fmla="*/ 18 h 34"/>
                  <a:gd name="T14" fmla="*/ 103 w 132"/>
                  <a:gd name="T15" fmla="*/ 22 h 34"/>
                  <a:gd name="T16" fmla="*/ 111 w 132"/>
                  <a:gd name="T17" fmla="*/ 27 h 34"/>
                  <a:gd name="T18" fmla="*/ 123 w 132"/>
                  <a:gd name="T19" fmla="*/ 34 h 34"/>
                  <a:gd name="T20" fmla="*/ 132 w 132"/>
                  <a:gd name="T21" fmla="*/ 20 h 34"/>
                  <a:gd name="T22" fmla="*/ 120 w 132"/>
                  <a:gd name="T23" fmla="*/ 13 h 34"/>
                  <a:gd name="T24" fmla="*/ 110 w 132"/>
                  <a:gd name="T25" fmla="*/ 7 h 34"/>
                  <a:gd name="T26" fmla="*/ 97 w 132"/>
                  <a:gd name="T27" fmla="*/ 3 h 34"/>
                  <a:gd name="T28" fmla="*/ 85 w 132"/>
                  <a:gd name="T29" fmla="*/ 0 h 34"/>
                  <a:gd name="T30" fmla="*/ 71 w 132"/>
                  <a:gd name="T31" fmla="*/ 0 h 34"/>
                  <a:gd name="T32" fmla="*/ 54 w 132"/>
                  <a:gd name="T33" fmla="*/ 3 h 34"/>
                  <a:gd name="T34" fmla="*/ 33 w 132"/>
                  <a:gd name="T35" fmla="*/ 7 h 34"/>
                  <a:gd name="T36" fmla="*/ 7 w 132"/>
                  <a:gd name="T37" fmla="*/ 14 h 34"/>
                  <a:gd name="T38" fmla="*/ 7 w 132"/>
                  <a:gd name="T39" fmla="*/ 14 h 34"/>
                  <a:gd name="T40" fmla="*/ 7 w 132"/>
                  <a:gd name="T41" fmla="*/ 14 h 34"/>
                  <a:gd name="T42" fmla="*/ 3 w 132"/>
                  <a:gd name="T43" fmla="*/ 15 h 34"/>
                  <a:gd name="T44" fmla="*/ 1 w 132"/>
                  <a:gd name="T45" fmla="*/ 18 h 34"/>
                  <a:gd name="T46" fmla="*/ 0 w 132"/>
                  <a:gd name="T47" fmla="*/ 21 h 34"/>
                  <a:gd name="T48" fmla="*/ 0 w 132"/>
                  <a:gd name="T49" fmla="*/ 24 h 34"/>
                  <a:gd name="T50" fmla="*/ 1 w 132"/>
                  <a:gd name="T51" fmla="*/ 27 h 34"/>
                  <a:gd name="T52" fmla="*/ 4 w 132"/>
                  <a:gd name="T53" fmla="*/ 29 h 34"/>
                  <a:gd name="T54" fmla="*/ 7 w 132"/>
                  <a:gd name="T55" fmla="*/ 31 h 34"/>
                  <a:gd name="T56" fmla="*/ 11 w 132"/>
                  <a:gd name="T57" fmla="*/ 31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34"/>
                  <a:gd name="T89" fmla="*/ 132 w 132"/>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34">
                    <a:moveTo>
                      <a:pt x="11" y="31"/>
                    </a:moveTo>
                    <a:lnTo>
                      <a:pt x="11" y="31"/>
                    </a:lnTo>
                    <a:lnTo>
                      <a:pt x="36" y="24"/>
                    </a:lnTo>
                    <a:lnTo>
                      <a:pt x="57" y="20"/>
                    </a:lnTo>
                    <a:lnTo>
                      <a:pt x="72" y="17"/>
                    </a:lnTo>
                    <a:lnTo>
                      <a:pt x="85" y="17"/>
                    </a:lnTo>
                    <a:lnTo>
                      <a:pt x="93" y="18"/>
                    </a:lnTo>
                    <a:lnTo>
                      <a:pt x="103" y="22"/>
                    </a:lnTo>
                    <a:lnTo>
                      <a:pt x="111" y="27"/>
                    </a:lnTo>
                    <a:lnTo>
                      <a:pt x="123" y="34"/>
                    </a:lnTo>
                    <a:lnTo>
                      <a:pt x="132" y="20"/>
                    </a:lnTo>
                    <a:lnTo>
                      <a:pt x="120" y="13"/>
                    </a:lnTo>
                    <a:lnTo>
                      <a:pt x="110" y="7"/>
                    </a:lnTo>
                    <a:lnTo>
                      <a:pt x="97" y="3"/>
                    </a:lnTo>
                    <a:lnTo>
                      <a:pt x="85" y="0"/>
                    </a:lnTo>
                    <a:lnTo>
                      <a:pt x="71" y="0"/>
                    </a:lnTo>
                    <a:lnTo>
                      <a:pt x="54" y="3"/>
                    </a:lnTo>
                    <a:lnTo>
                      <a:pt x="33" y="7"/>
                    </a:lnTo>
                    <a:lnTo>
                      <a:pt x="7" y="14"/>
                    </a:lnTo>
                    <a:lnTo>
                      <a:pt x="3" y="15"/>
                    </a:lnTo>
                    <a:lnTo>
                      <a:pt x="1" y="18"/>
                    </a:lnTo>
                    <a:lnTo>
                      <a:pt x="0" y="21"/>
                    </a:lnTo>
                    <a:lnTo>
                      <a:pt x="0" y="24"/>
                    </a:lnTo>
                    <a:lnTo>
                      <a:pt x="1" y="27"/>
                    </a:lnTo>
                    <a:lnTo>
                      <a:pt x="4" y="29"/>
                    </a:lnTo>
                    <a:lnTo>
                      <a:pt x="7" y="31"/>
                    </a:lnTo>
                    <a:lnTo>
                      <a:pt x="11"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9" name="Freeform 141"/>
              <p:cNvSpPr>
                <a:spLocks/>
              </p:cNvSpPr>
              <p:nvPr>
                <p:custDataLst>
                  <p:tags r:id="rId314"/>
                </p:custDataLst>
              </p:nvPr>
            </p:nvSpPr>
            <p:spPr bwMode="auto">
              <a:xfrm>
                <a:off x="3621" y="1623"/>
                <a:ext cx="244" cy="310"/>
              </a:xfrm>
              <a:custGeom>
                <a:avLst/>
                <a:gdLst>
                  <a:gd name="T0" fmla="*/ 17 w 244"/>
                  <a:gd name="T1" fmla="*/ 303 h 310"/>
                  <a:gd name="T2" fmla="*/ 17 w 244"/>
                  <a:gd name="T3" fmla="*/ 303 h 310"/>
                  <a:gd name="T4" fmla="*/ 25 w 244"/>
                  <a:gd name="T5" fmla="*/ 268 h 310"/>
                  <a:gd name="T6" fmla="*/ 35 w 244"/>
                  <a:gd name="T7" fmla="*/ 236 h 310"/>
                  <a:gd name="T8" fmla="*/ 46 w 244"/>
                  <a:gd name="T9" fmla="*/ 206 h 310"/>
                  <a:gd name="T10" fmla="*/ 57 w 244"/>
                  <a:gd name="T11" fmla="*/ 180 h 310"/>
                  <a:gd name="T12" fmla="*/ 71 w 244"/>
                  <a:gd name="T13" fmla="*/ 155 h 310"/>
                  <a:gd name="T14" fmla="*/ 85 w 244"/>
                  <a:gd name="T15" fmla="*/ 132 h 310"/>
                  <a:gd name="T16" fmla="*/ 100 w 244"/>
                  <a:gd name="T17" fmla="*/ 113 h 310"/>
                  <a:gd name="T18" fmla="*/ 116 w 244"/>
                  <a:gd name="T19" fmla="*/ 95 h 310"/>
                  <a:gd name="T20" fmla="*/ 132 w 244"/>
                  <a:gd name="T21" fmla="*/ 78 h 310"/>
                  <a:gd name="T22" fmla="*/ 149 w 244"/>
                  <a:gd name="T23" fmla="*/ 64 h 310"/>
                  <a:gd name="T24" fmla="*/ 166 w 244"/>
                  <a:gd name="T25" fmla="*/ 53 h 310"/>
                  <a:gd name="T26" fmla="*/ 183 w 244"/>
                  <a:gd name="T27" fmla="*/ 42 h 310"/>
                  <a:gd name="T28" fmla="*/ 198 w 244"/>
                  <a:gd name="T29" fmla="*/ 33 h 310"/>
                  <a:gd name="T30" fmla="*/ 213 w 244"/>
                  <a:gd name="T31" fmla="*/ 27 h 310"/>
                  <a:gd name="T32" fmla="*/ 229 w 244"/>
                  <a:gd name="T33" fmla="*/ 21 h 310"/>
                  <a:gd name="T34" fmla="*/ 244 w 244"/>
                  <a:gd name="T35" fmla="*/ 17 h 310"/>
                  <a:gd name="T36" fmla="*/ 240 w 244"/>
                  <a:gd name="T37" fmla="*/ 0 h 310"/>
                  <a:gd name="T38" fmla="*/ 223 w 244"/>
                  <a:gd name="T39" fmla="*/ 4 h 310"/>
                  <a:gd name="T40" fmla="*/ 208 w 244"/>
                  <a:gd name="T41" fmla="*/ 11 h 310"/>
                  <a:gd name="T42" fmla="*/ 191 w 244"/>
                  <a:gd name="T43" fmla="*/ 18 h 310"/>
                  <a:gd name="T44" fmla="*/ 173 w 244"/>
                  <a:gd name="T45" fmla="*/ 28 h 310"/>
                  <a:gd name="T46" fmla="*/ 156 w 244"/>
                  <a:gd name="T47" fmla="*/ 39 h 310"/>
                  <a:gd name="T48" fmla="*/ 138 w 244"/>
                  <a:gd name="T49" fmla="*/ 52 h 310"/>
                  <a:gd name="T50" fmla="*/ 121 w 244"/>
                  <a:gd name="T51" fmla="*/ 66 h 310"/>
                  <a:gd name="T52" fmla="*/ 105 w 244"/>
                  <a:gd name="T53" fmla="*/ 82 h 310"/>
                  <a:gd name="T54" fmla="*/ 88 w 244"/>
                  <a:gd name="T55" fmla="*/ 102 h 310"/>
                  <a:gd name="T56" fmla="*/ 71 w 244"/>
                  <a:gd name="T57" fmla="*/ 123 h 310"/>
                  <a:gd name="T58" fmla="*/ 57 w 244"/>
                  <a:gd name="T59" fmla="*/ 146 h 310"/>
                  <a:gd name="T60" fmla="*/ 43 w 244"/>
                  <a:gd name="T61" fmla="*/ 172 h 310"/>
                  <a:gd name="T62" fmla="*/ 29 w 244"/>
                  <a:gd name="T63" fmla="*/ 199 h 310"/>
                  <a:gd name="T64" fmla="*/ 18 w 244"/>
                  <a:gd name="T65" fmla="*/ 230 h 310"/>
                  <a:gd name="T66" fmla="*/ 8 w 244"/>
                  <a:gd name="T67" fmla="*/ 264 h 310"/>
                  <a:gd name="T68" fmla="*/ 0 w 244"/>
                  <a:gd name="T69" fmla="*/ 300 h 310"/>
                  <a:gd name="T70" fmla="*/ 0 w 244"/>
                  <a:gd name="T71" fmla="*/ 300 h 310"/>
                  <a:gd name="T72" fmla="*/ 0 w 244"/>
                  <a:gd name="T73" fmla="*/ 300 h 310"/>
                  <a:gd name="T74" fmla="*/ 0 w 244"/>
                  <a:gd name="T75" fmla="*/ 303 h 310"/>
                  <a:gd name="T76" fmla="*/ 1 w 244"/>
                  <a:gd name="T77" fmla="*/ 305 h 310"/>
                  <a:gd name="T78" fmla="*/ 4 w 244"/>
                  <a:gd name="T79" fmla="*/ 308 h 310"/>
                  <a:gd name="T80" fmla="*/ 7 w 244"/>
                  <a:gd name="T81" fmla="*/ 310 h 310"/>
                  <a:gd name="T82" fmla="*/ 10 w 244"/>
                  <a:gd name="T83" fmla="*/ 310 h 310"/>
                  <a:gd name="T84" fmla="*/ 12 w 244"/>
                  <a:gd name="T85" fmla="*/ 308 h 310"/>
                  <a:gd name="T86" fmla="*/ 15 w 244"/>
                  <a:gd name="T87" fmla="*/ 305 h 310"/>
                  <a:gd name="T88" fmla="*/ 17 w 244"/>
                  <a:gd name="T89" fmla="*/ 303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310"/>
                  <a:gd name="T137" fmla="*/ 244 w 244"/>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310">
                    <a:moveTo>
                      <a:pt x="17" y="303"/>
                    </a:moveTo>
                    <a:lnTo>
                      <a:pt x="17" y="303"/>
                    </a:lnTo>
                    <a:lnTo>
                      <a:pt x="25" y="268"/>
                    </a:lnTo>
                    <a:lnTo>
                      <a:pt x="35" y="236"/>
                    </a:lnTo>
                    <a:lnTo>
                      <a:pt x="46" y="206"/>
                    </a:lnTo>
                    <a:lnTo>
                      <a:pt x="57" y="180"/>
                    </a:lnTo>
                    <a:lnTo>
                      <a:pt x="71" y="155"/>
                    </a:lnTo>
                    <a:lnTo>
                      <a:pt x="85" y="132"/>
                    </a:lnTo>
                    <a:lnTo>
                      <a:pt x="100" y="113"/>
                    </a:lnTo>
                    <a:lnTo>
                      <a:pt x="116" y="95"/>
                    </a:lnTo>
                    <a:lnTo>
                      <a:pt x="132" y="78"/>
                    </a:lnTo>
                    <a:lnTo>
                      <a:pt x="149" y="64"/>
                    </a:lnTo>
                    <a:lnTo>
                      <a:pt x="166" y="53"/>
                    </a:lnTo>
                    <a:lnTo>
                      <a:pt x="183" y="42"/>
                    </a:lnTo>
                    <a:lnTo>
                      <a:pt x="198" y="33"/>
                    </a:lnTo>
                    <a:lnTo>
                      <a:pt x="213" y="27"/>
                    </a:lnTo>
                    <a:lnTo>
                      <a:pt x="229" y="21"/>
                    </a:lnTo>
                    <a:lnTo>
                      <a:pt x="244" y="17"/>
                    </a:lnTo>
                    <a:lnTo>
                      <a:pt x="240" y="0"/>
                    </a:lnTo>
                    <a:lnTo>
                      <a:pt x="223" y="4"/>
                    </a:lnTo>
                    <a:lnTo>
                      <a:pt x="208" y="11"/>
                    </a:lnTo>
                    <a:lnTo>
                      <a:pt x="191" y="18"/>
                    </a:lnTo>
                    <a:lnTo>
                      <a:pt x="173" y="28"/>
                    </a:lnTo>
                    <a:lnTo>
                      <a:pt x="156" y="39"/>
                    </a:lnTo>
                    <a:lnTo>
                      <a:pt x="138" y="52"/>
                    </a:lnTo>
                    <a:lnTo>
                      <a:pt x="121" y="66"/>
                    </a:lnTo>
                    <a:lnTo>
                      <a:pt x="105" y="82"/>
                    </a:lnTo>
                    <a:lnTo>
                      <a:pt x="88" y="102"/>
                    </a:lnTo>
                    <a:lnTo>
                      <a:pt x="71" y="123"/>
                    </a:lnTo>
                    <a:lnTo>
                      <a:pt x="57" y="146"/>
                    </a:lnTo>
                    <a:lnTo>
                      <a:pt x="43" y="172"/>
                    </a:lnTo>
                    <a:lnTo>
                      <a:pt x="29" y="199"/>
                    </a:lnTo>
                    <a:lnTo>
                      <a:pt x="18" y="230"/>
                    </a:lnTo>
                    <a:lnTo>
                      <a:pt x="8" y="264"/>
                    </a:lnTo>
                    <a:lnTo>
                      <a:pt x="0" y="300"/>
                    </a:lnTo>
                    <a:lnTo>
                      <a:pt x="0" y="303"/>
                    </a:lnTo>
                    <a:lnTo>
                      <a:pt x="1" y="305"/>
                    </a:lnTo>
                    <a:lnTo>
                      <a:pt x="4" y="308"/>
                    </a:lnTo>
                    <a:lnTo>
                      <a:pt x="7" y="310"/>
                    </a:lnTo>
                    <a:lnTo>
                      <a:pt x="10" y="310"/>
                    </a:lnTo>
                    <a:lnTo>
                      <a:pt x="12" y="308"/>
                    </a:lnTo>
                    <a:lnTo>
                      <a:pt x="15" y="305"/>
                    </a:lnTo>
                    <a:lnTo>
                      <a:pt x="17" y="30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0" name="Freeform 142"/>
              <p:cNvSpPr>
                <a:spLocks/>
              </p:cNvSpPr>
              <p:nvPr>
                <p:custDataLst>
                  <p:tags r:id="rId315"/>
                </p:custDataLst>
              </p:nvPr>
            </p:nvSpPr>
            <p:spPr bwMode="auto">
              <a:xfrm>
                <a:off x="3614" y="1923"/>
                <a:ext cx="212" cy="504"/>
              </a:xfrm>
              <a:custGeom>
                <a:avLst/>
                <a:gdLst>
                  <a:gd name="T0" fmla="*/ 206 w 212"/>
                  <a:gd name="T1" fmla="*/ 488 h 504"/>
                  <a:gd name="T2" fmla="*/ 206 w 212"/>
                  <a:gd name="T3" fmla="*/ 488 h 504"/>
                  <a:gd name="T4" fmla="*/ 199 w 212"/>
                  <a:gd name="T5" fmla="*/ 483 h 504"/>
                  <a:gd name="T6" fmla="*/ 192 w 212"/>
                  <a:gd name="T7" fmla="*/ 479 h 504"/>
                  <a:gd name="T8" fmla="*/ 185 w 212"/>
                  <a:gd name="T9" fmla="*/ 474 h 504"/>
                  <a:gd name="T10" fmla="*/ 177 w 212"/>
                  <a:gd name="T11" fmla="*/ 465 h 504"/>
                  <a:gd name="T12" fmla="*/ 160 w 212"/>
                  <a:gd name="T13" fmla="*/ 447 h 504"/>
                  <a:gd name="T14" fmla="*/ 142 w 212"/>
                  <a:gd name="T15" fmla="*/ 425 h 504"/>
                  <a:gd name="T16" fmla="*/ 124 w 212"/>
                  <a:gd name="T17" fmla="*/ 400 h 504"/>
                  <a:gd name="T18" fmla="*/ 106 w 212"/>
                  <a:gd name="T19" fmla="*/ 371 h 504"/>
                  <a:gd name="T20" fmla="*/ 89 w 212"/>
                  <a:gd name="T21" fmla="*/ 339 h 504"/>
                  <a:gd name="T22" fmla="*/ 74 w 212"/>
                  <a:gd name="T23" fmla="*/ 305 h 504"/>
                  <a:gd name="T24" fmla="*/ 59 w 212"/>
                  <a:gd name="T25" fmla="*/ 269 h 504"/>
                  <a:gd name="T26" fmla="*/ 46 w 212"/>
                  <a:gd name="T27" fmla="*/ 231 h 504"/>
                  <a:gd name="T28" fmla="*/ 35 w 212"/>
                  <a:gd name="T29" fmla="*/ 192 h 504"/>
                  <a:gd name="T30" fmla="*/ 25 w 212"/>
                  <a:gd name="T31" fmla="*/ 153 h 504"/>
                  <a:gd name="T32" fmla="*/ 22 w 212"/>
                  <a:gd name="T33" fmla="*/ 135 h 504"/>
                  <a:gd name="T34" fmla="*/ 19 w 212"/>
                  <a:gd name="T35" fmla="*/ 115 h 504"/>
                  <a:gd name="T36" fmla="*/ 18 w 212"/>
                  <a:gd name="T37" fmla="*/ 96 h 504"/>
                  <a:gd name="T38" fmla="*/ 18 w 212"/>
                  <a:gd name="T39" fmla="*/ 76 h 504"/>
                  <a:gd name="T40" fmla="*/ 18 w 212"/>
                  <a:gd name="T41" fmla="*/ 57 h 504"/>
                  <a:gd name="T42" fmla="*/ 18 w 212"/>
                  <a:gd name="T43" fmla="*/ 39 h 504"/>
                  <a:gd name="T44" fmla="*/ 21 w 212"/>
                  <a:gd name="T45" fmla="*/ 21 h 504"/>
                  <a:gd name="T46" fmla="*/ 24 w 212"/>
                  <a:gd name="T47" fmla="*/ 3 h 504"/>
                  <a:gd name="T48" fmla="*/ 7 w 212"/>
                  <a:gd name="T49" fmla="*/ 0 h 504"/>
                  <a:gd name="T50" fmla="*/ 4 w 212"/>
                  <a:gd name="T51" fmla="*/ 18 h 504"/>
                  <a:gd name="T52" fmla="*/ 1 w 212"/>
                  <a:gd name="T53" fmla="*/ 37 h 504"/>
                  <a:gd name="T54" fmla="*/ 0 w 212"/>
                  <a:gd name="T55" fmla="*/ 57 h 504"/>
                  <a:gd name="T56" fmla="*/ 0 w 212"/>
                  <a:gd name="T57" fmla="*/ 76 h 504"/>
                  <a:gd name="T58" fmla="*/ 1 w 212"/>
                  <a:gd name="T59" fmla="*/ 96 h 504"/>
                  <a:gd name="T60" fmla="*/ 3 w 212"/>
                  <a:gd name="T61" fmla="*/ 117 h 504"/>
                  <a:gd name="T62" fmla="*/ 6 w 212"/>
                  <a:gd name="T63" fmla="*/ 136 h 504"/>
                  <a:gd name="T64" fmla="*/ 10 w 212"/>
                  <a:gd name="T65" fmla="*/ 157 h 504"/>
                  <a:gd name="T66" fmla="*/ 18 w 212"/>
                  <a:gd name="T67" fmla="*/ 196 h 504"/>
                  <a:gd name="T68" fmla="*/ 29 w 212"/>
                  <a:gd name="T69" fmla="*/ 237 h 504"/>
                  <a:gd name="T70" fmla="*/ 43 w 212"/>
                  <a:gd name="T71" fmla="*/ 274 h 504"/>
                  <a:gd name="T72" fmla="*/ 57 w 212"/>
                  <a:gd name="T73" fmla="*/ 312 h 504"/>
                  <a:gd name="T74" fmla="*/ 74 w 212"/>
                  <a:gd name="T75" fmla="*/ 347 h 504"/>
                  <a:gd name="T76" fmla="*/ 92 w 212"/>
                  <a:gd name="T77" fmla="*/ 379 h 504"/>
                  <a:gd name="T78" fmla="*/ 110 w 212"/>
                  <a:gd name="T79" fmla="*/ 410 h 504"/>
                  <a:gd name="T80" fmla="*/ 128 w 212"/>
                  <a:gd name="T81" fmla="*/ 436 h 504"/>
                  <a:gd name="T82" fmla="*/ 146 w 212"/>
                  <a:gd name="T83" fmla="*/ 458 h 504"/>
                  <a:gd name="T84" fmla="*/ 165 w 212"/>
                  <a:gd name="T85" fmla="*/ 478 h 504"/>
                  <a:gd name="T86" fmla="*/ 174 w 212"/>
                  <a:gd name="T87" fmla="*/ 486 h 504"/>
                  <a:gd name="T88" fmla="*/ 183 w 212"/>
                  <a:gd name="T89" fmla="*/ 493 h 504"/>
                  <a:gd name="T90" fmla="*/ 191 w 212"/>
                  <a:gd name="T91" fmla="*/ 499 h 504"/>
                  <a:gd name="T92" fmla="*/ 199 w 212"/>
                  <a:gd name="T93" fmla="*/ 503 h 504"/>
                  <a:gd name="T94" fmla="*/ 199 w 212"/>
                  <a:gd name="T95" fmla="*/ 503 h 504"/>
                  <a:gd name="T96" fmla="*/ 199 w 212"/>
                  <a:gd name="T97" fmla="*/ 503 h 504"/>
                  <a:gd name="T98" fmla="*/ 204 w 212"/>
                  <a:gd name="T99" fmla="*/ 504 h 504"/>
                  <a:gd name="T100" fmla="*/ 206 w 212"/>
                  <a:gd name="T101" fmla="*/ 503 h 504"/>
                  <a:gd name="T102" fmla="*/ 209 w 212"/>
                  <a:gd name="T103" fmla="*/ 502 h 504"/>
                  <a:gd name="T104" fmla="*/ 211 w 212"/>
                  <a:gd name="T105" fmla="*/ 499 h 504"/>
                  <a:gd name="T106" fmla="*/ 212 w 212"/>
                  <a:gd name="T107" fmla="*/ 496 h 504"/>
                  <a:gd name="T108" fmla="*/ 211 w 212"/>
                  <a:gd name="T109" fmla="*/ 492 h 504"/>
                  <a:gd name="T110" fmla="*/ 209 w 212"/>
                  <a:gd name="T111" fmla="*/ 489 h 504"/>
                  <a:gd name="T112" fmla="*/ 206 w 212"/>
                  <a:gd name="T113" fmla="*/ 488 h 5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2"/>
                  <a:gd name="T172" fmla="*/ 0 h 504"/>
                  <a:gd name="T173" fmla="*/ 212 w 212"/>
                  <a:gd name="T174" fmla="*/ 504 h 5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2" h="504">
                    <a:moveTo>
                      <a:pt x="206" y="488"/>
                    </a:moveTo>
                    <a:lnTo>
                      <a:pt x="206" y="488"/>
                    </a:lnTo>
                    <a:lnTo>
                      <a:pt x="199" y="483"/>
                    </a:lnTo>
                    <a:lnTo>
                      <a:pt x="192" y="479"/>
                    </a:lnTo>
                    <a:lnTo>
                      <a:pt x="185" y="474"/>
                    </a:lnTo>
                    <a:lnTo>
                      <a:pt x="177" y="465"/>
                    </a:lnTo>
                    <a:lnTo>
                      <a:pt x="160" y="447"/>
                    </a:lnTo>
                    <a:lnTo>
                      <a:pt x="142" y="425"/>
                    </a:lnTo>
                    <a:lnTo>
                      <a:pt x="124" y="400"/>
                    </a:lnTo>
                    <a:lnTo>
                      <a:pt x="106" y="371"/>
                    </a:lnTo>
                    <a:lnTo>
                      <a:pt x="89" y="339"/>
                    </a:lnTo>
                    <a:lnTo>
                      <a:pt x="74" y="305"/>
                    </a:lnTo>
                    <a:lnTo>
                      <a:pt x="59" y="269"/>
                    </a:lnTo>
                    <a:lnTo>
                      <a:pt x="46" y="231"/>
                    </a:lnTo>
                    <a:lnTo>
                      <a:pt x="35" y="192"/>
                    </a:lnTo>
                    <a:lnTo>
                      <a:pt x="25" y="153"/>
                    </a:lnTo>
                    <a:lnTo>
                      <a:pt x="22" y="135"/>
                    </a:lnTo>
                    <a:lnTo>
                      <a:pt x="19" y="115"/>
                    </a:lnTo>
                    <a:lnTo>
                      <a:pt x="18" y="96"/>
                    </a:lnTo>
                    <a:lnTo>
                      <a:pt x="18" y="76"/>
                    </a:lnTo>
                    <a:lnTo>
                      <a:pt x="18" y="57"/>
                    </a:lnTo>
                    <a:lnTo>
                      <a:pt x="18" y="39"/>
                    </a:lnTo>
                    <a:lnTo>
                      <a:pt x="21" y="21"/>
                    </a:lnTo>
                    <a:lnTo>
                      <a:pt x="24" y="3"/>
                    </a:lnTo>
                    <a:lnTo>
                      <a:pt x="7" y="0"/>
                    </a:lnTo>
                    <a:lnTo>
                      <a:pt x="4" y="18"/>
                    </a:lnTo>
                    <a:lnTo>
                      <a:pt x="1" y="37"/>
                    </a:lnTo>
                    <a:lnTo>
                      <a:pt x="0" y="57"/>
                    </a:lnTo>
                    <a:lnTo>
                      <a:pt x="0" y="76"/>
                    </a:lnTo>
                    <a:lnTo>
                      <a:pt x="1" y="96"/>
                    </a:lnTo>
                    <a:lnTo>
                      <a:pt x="3" y="117"/>
                    </a:lnTo>
                    <a:lnTo>
                      <a:pt x="6" y="136"/>
                    </a:lnTo>
                    <a:lnTo>
                      <a:pt x="10" y="157"/>
                    </a:lnTo>
                    <a:lnTo>
                      <a:pt x="18" y="196"/>
                    </a:lnTo>
                    <a:lnTo>
                      <a:pt x="29" y="237"/>
                    </a:lnTo>
                    <a:lnTo>
                      <a:pt x="43" y="274"/>
                    </a:lnTo>
                    <a:lnTo>
                      <a:pt x="57" y="312"/>
                    </a:lnTo>
                    <a:lnTo>
                      <a:pt x="74" y="347"/>
                    </a:lnTo>
                    <a:lnTo>
                      <a:pt x="92" y="379"/>
                    </a:lnTo>
                    <a:lnTo>
                      <a:pt x="110" y="410"/>
                    </a:lnTo>
                    <a:lnTo>
                      <a:pt x="128" y="436"/>
                    </a:lnTo>
                    <a:lnTo>
                      <a:pt x="146" y="458"/>
                    </a:lnTo>
                    <a:lnTo>
                      <a:pt x="165" y="478"/>
                    </a:lnTo>
                    <a:lnTo>
                      <a:pt x="174" y="486"/>
                    </a:lnTo>
                    <a:lnTo>
                      <a:pt x="183" y="493"/>
                    </a:lnTo>
                    <a:lnTo>
                      <a:pt x="191" y="499"/>
                    </a:lnTo>
                    <a:lnTo>
                      <a:pt x="199" y="503"/>
                    </a:lnTo>
                    <a:lnTo>
                      <a:pt x="204" y="504"/>
                    </a:lnTo>
                    <a:lnTo>
                      <a:pt x="206" y="503"/>
                    </a:lnTo>
                    <a:lnTo>
                      <a:pt x="209" y="502"/>
                    </a:lnTo>
                    <a:lnTo>
                      <a:pt x="211" y="499"/>
                    </a:lnTo>
                    <a:lnTo>
                      <a:pt x="212" y="496"/>
                    </a:lnTo>
                    <a:lnTo>
                      <a:pt x="211" y="492"/>
                    </a:lnTo>
                    <a:lnTo>
                      <a:pt x="209" y="489"/>
                    </a:lnTo>
                    <a:lnTo>
                      <a:pt x="206" y="48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1" name="Freeform 143"/>
              <p:cNvSpPr>
                <a:spLocks/>
              </p:cNvSpPr>
              <p:nvPr>
                <p:custDataLst>
                  <p:tags r:id="rId316"/>
                </p:custDataLst>
              </p:nvPr>
            </p:nvSpPr>
            <p:spPr bwMode="auto">
              <a:xfrm>
                <a:off x="3813" y="2411"/>
                <a:ext cx="115" cy="35"/>
              </a:xfrm>
              <a:custGeom>
                <a:avLst/>
                <a:gdLst>
                  <a:gd name="T0" fmla="*/ 108 w 115"/>
                  <a:gd name="T1" fmla="*/ 11 h 35"/>
                  <a:gd name="T2" fmla="*/ 105 w 115"/>
                  <a:gd name="T3" fmla="*/ 11 h 35"/>
                  <a:gd name="T4" fmla="*/ 90 w 115"/>
                  <a:gd name="T5" fmla="*/ 14 h 35"/>
                  <a:gd name="T6" fmla="*/ 76 w 115"/>
                  <a:gd name="T7" fmla="*/ 16 h 35"/>
                  <a:gd name="T8" fmla="*/ 65 w 115"/>
                  <a:gd name="T9" fmla="*/ 16 h 35"/>
                  <a:gd name="T10" fmla="*/ 55 w 115"/>
                  <a:gd name="T11" fmla="*/ 16 h 35"/>
                  <a:gd name="T12" fmla="*/ 45 w 115"/>
                  <a:gd name="T13" fmla="*/ 15 h 35"/>
                  <a:gd name="T14" fmla="*/ 35 w 115"/>
                  <a:gd name="T15" fmla="*/ 12 h 35"/>
                  <a:gd name="T16" fmla="*/ 23 w 115"/>
                  <a:gd name="T17" fmla="*/ 7 h 35"/>
                  <a:gd name="T18" fmla="*/ 7 w 115"/>
                  <a:gd name="T19" fmla="*/ 0 h 35"/>
                  <a:gd name="T20" fmla="*/ 0 w 115"/>
                  <a:gd name="T21" fmla="*/ 15 h 35"/>
                  <a:gd name="T22" fmla="*/ 16 w 115"/>
                  <a:gd name="T23" fmla="*/ 22 h 35"/>
                  <a:gd name="T24" fmla="*/ 30 w 115"/>
                  <a:gd name="T25" fmla="*/ 28 h 35"/>
                  <a:gd name="T26" fmla="*/ 41 w 115"/>
                  <a:gd name="T27" fmla="*/ 32 h 35"/>
                  <a:gd name="T28" fmla="*/ 53 w 115"/>
                  <a:gd name="T29" fmla="*/ 33 h 35"/>
                  <a:gd name="T30" fmla="*/ 65 w 115"/>
                  <a:gd name="T31" fmla="*/ 35 h 35"/>
                  <a:gd name="T32" fmla="*/ 77 w 115"/>
                  <a:gd name="T33" fmla="*/ 33 h 35"/>
                  <a:gd name="T34" fmla="*/ 91 w 115"/>
                  <a:gd name="T35" fmla="*/ 30 h 35"/>
                  <a:gd name="T36" fmla="*/ 108 w 115"/>
                  <a:gd name="T37" fmla="*/ 28 h 35"/>
                  <a:gd name="T38" fmla="*/ 106 w 115"/>
                  <a:gd name="T39" fmla="*/ 28 h 35"/>
                  <a:gd name="T40" fmla="*/ 108 w 115"/>
                  <a:gd name="T41" fmla="*/ 28 h 35"/>
                  <a:gd name="T42" fmla="*/ 112 w 115"/>
                  <a:gd name="T43" fmla="*/ 26 h 35"/>
                  <a:gd name="T44" fmla="*/ 113 w 115"/>
                  <a:gd name="T45" fmla="*/ 25 h 35"/>
                  <a:gd name="T46" fmla="*/ 115 w 115"/>
                  <a:gd name="T47" fmla="*/ 22 h 35"/>
                  <a:gd name="T48" fmla="*/ 115 w 115"/>
                  <a:gd name="T49" fmla="*/ 18 h 35"/>
                  <a:gd name="T50" fmla="*/ 113 w 115"/>
                  <a:gd name="T51" fmla="*/ 15 h 35"/>
                  <a:gd name="T52" fmla="*/ 112 w 115"/>
                  <a:gd name="T53" fmla="*/ 12 h 35"/>
                  <a:gd name="T54" fmla="*/ 109 w 115"/>
                  <a:gd name="T55" fmla="*/ 11 h 35"/>
                  <a:gd name="T56" fmla="*/ 105 w 115"/>
                  <a:gd name="T57" fmla="*/ 11 h 35"/>
                  <a:gd name="T58" fmla="*/ 108 w 115"/>
                  <a:gd name="T59" fmla="*/ 11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35"/>
                  <a:gd name="T92" fmla="*/ 115 w 115"/>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35">
                    <a:moveTo>
                      <a:pt x="108" y="11"/>
                    </a:moveTo>
                    <a:lnTo>
                      <a:pt x="105" y="11"/>
                    </a:lnTo>
                    <a:lnTo>
                      <a:pt x="90" y="14"/>
                    </a:lnTo>
                    <a:lnTo>
                      <a:pt x="76" y="16"/>
                    </a:lnTo>
                    <a:lnTo>
                      <a:pt x="65" y="16"/>
                    </a:lnTo>
                    <a:lnTo>
                      <a:pt x="55" y="16"/>
                    </a:lnTo>
                    <a:lnTo>
                      <a:pt x="45" y="15"/>
                    </a:lnTo>
                    <a:lnTo>
                      <a:pt x="35" y="12"/>
                    </a:lnTo>
                    <a:lnTo>
                      <a:pt x="23" y="7"/>
                    </a:lnTo>
                    <a:lnTo>
                      <a:pt x="7" y="0"/>
                    </a:lnTo>
                    <a:lnTo>
                      <a:pt x="0" y="15"/>
                    </a:lnTo>
                    <a:lnTo>
                      <a:pt x="16" y="22"/>
                    </a:lnTo>
                    <a:lnTo>
                      <a:pt x="30" y="28"/>
                    </a:lnTo>
                    <a:lnTo>
                      <a:pt x="41" y="32"/>
                    </a:lnTo>
                    <a:lnTo>
                      <a:pt x="53" y="33"/>
                    </a:lnTo>
                    <a:lnTo>
                      <a:pt x="65" y="35"/>
                    </a:lnTo>
                    <a:lnTo>
                      <a:pt x="77" y="33"/>
                    </a:lnTo>
                    <a:lnTo>
                      <a:pt x="91" y="30"/>
                    </a:lnTo>
                    <a:lnTo>
                      <a:pt x="108" y="28"/>
                    </a:lnTo>
                    <a:lnTo>
                      <a:pt x="106" y="28"/>
                    </a:lnTo>
                    <a:lnTo>
                      <a:pt x="108" y="28"/>
                    </a:lnTo>
                    <a:lnTo>
                      <a:pt x="112" y="26"/>
                    </a:lnTo>
                    <a:lnTo>
                      <a:pt x="113" y="25"/>
                    </a:lnTo>
                    <a:lnTo>
                      <a:pt x="115" y="22"/>
                    </a:lnTo>
                    <a:lnTo>
                      <a:pt x="115" y="18"/>
                    </a:lnTo>
                    <a:lnTo>
                      <a:pt x="113" y="15"/>
                    </a:lnTo>
                    <a:lnTo>
                      <a:pt x="112" y="12"/>
                    </a:lnTo>
                    <a:lnTo>
                      <a:pt x="109" y="11"/>
                    </a:lnTo>
                    <a:lnTo>
                      <a:pt x="105" y="11"/>
                    </a:lnTo>
                    <a:lnTo>
                      <a:pt x="108" y="1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2" name="Freeform 144"/>
              <p:cNvSpPr>
                <a:spLocks/>
              </p:cNvSpPr>
              <p:nvPr>
                <p:custDataLst>
                  <p:tags r:id="rId317"/>
                </p:custDataLst>
              </p:nvPr>
            </p:nvSpPr>
            <p:spPr bwMode="auto">
              <a:xfrm>
                <a:off x="3919" y="2330"/>
                <a:ext cx="85" cy="110"/>
              </a:xfrm>
              <a:custGeom>
                <a:avLst/>
                <a:gdLst>
                  <a:gd name="T0" fmla="*/ 69 w 85"/>
                  <a:gd name="T1" fmla="*/ 8 h 110"/>
                  <a:gd name="T2" fmla="*/ 69 w 85"/>
                  <a:gd name="T3" fmla="*/ 8 h 110"/>
                  <a:gd name="T4" fmla="*/ 66 w 85"/>
                  <a:gd name="T5" fmla="*/ 25 h 110"/>
                  <a:gd name="T6" fmla="*/ 60 w 85"/>
                  <a:gd name="T7" fmla="*/ 42 h 110"/>
                  <a:gd name="T8" fmla="*/ 52 w 85"/>
                  <a:gd name="T9" fmla="*/ 57 h 110"/>
                  <a:gd name="T10" fmla="*/ 44 w 85"/>
                  <a:gd name="T11" fmla="*/ 70 h 110"/>
                  <a:gd name="T12" fmla="*/ 39 w 85"/>
                  <a:gd name="T13" fmla="*/ 75 h 110"/>
                  <a:gd name="T14" fmla="*/ 34 w 85"/>
                  <a:gd name="T15" fmla="*/ 81 h 110"/>
                  <a:gd name="T16" fmla="*/ 28 w 85"/>
                  <a:gd name="T17" fmla="*/ 85 h 110"/>
                  <a:gd name="T18" fmla="*/ 24 w 85"/>
                  <a:gd name="T19" fmla="*/ 88 h 110"/>
                  <a:gd name="T20" fmla="*/ 19 w 85"/>
                  <a:gd name="T21" fmla="*/ 90 h 110"/>
                  <a:gd name="T22" fmla="*/ 13 w 85"/>
                  <a:gd name="T23" fmla="*/ 92 h 110"/>
                  <a:gd name="T24" fmla="*/ 7 w 85"/>
                  <a:gd name="T25" fmla="*/ 92 h 110"/>
                  <a:gd name="T26" fmla="*/ 2 w 85"/>
                  <a:gd name="T27" fmla="*/ 92 h 110"/>
                  <a:gd name="T28" fmla="*/ 0 w 85"/>
                  <a:gd name="T29" fmla="*/ 109 h 110"/>
                  <a:gd name="T30" fmla="*/ 9 w 85"/>
                  <a:gd name="T31" fmla="*/ 110 h 110"/>
                  <a:gd name="T32" fmla="*/ 16 w 85"/>
                  <a:gd name="T33" fmla="*/ 109 h 110"/>
                  <a:gd name="T34" fmla="*/ 24 w 85"/>
                  <a:gd name="T35" fmla="*/ 106 h 110"/>
                  <a:gd name="T36" fmla="*/ 31 w 85"/>
                  <a:gd name="T37" fmla="*/ 103 h 110"/>
                  <a:gd name="T38" fmla="*/ 38 w 85"/>
                  <a:gd name="T39" fmla="*/ 99 h 110"/>
                  <a:gd name="T40" fmla="*/ 45 w 85"/>
                  <a:gd name="T41" fmla="*/ 93 h 110"/>
                  <a:gd name="T42" fmla="*/ 52 w 85"/>
                  <a:gd name="T43" fmla="*/ 86 h 110"/>
                  <a:gd name="T44" fmla="*/ 58 w 85"/>
                  <a:gd name="T45" fmla="*/ 79 h 110"/>
                  <a:gd name="T46" fmla="*/ 67 w 85"/>
                  <a:gd name="T47" fmla="*/ 65 h 110"/>
                  <a:gd name="T48" fmla="*/ 76 w 85"/>
                  <a:gd name="T49" fmla="*/ 47 h 110"/>
                  <a:gd name="T50" fmla="*/ 81 w 85"/>
                  <a:gd name="T51" fmla="*/ 29 h 110"/>
                  <a:gd name="T52" fmla="*/ 85 w 85"/>
                  <a:gd name="T53" fmla="*/ 10 h 110"/>
                  <a:gd name="T54" fmla="*/ 85 w 85"/>
                  <a:gd name="T55" fmla="*/ 10 h 110"/>
                  <a:gd name="T56" fmla="*/ 85 w 85"/>
                  <a:gd name="T57" fmla="*/ 10 h 110"/>
                  <a:gd name="T58" fmla="*/ 85 w 85"/>
                  <a:gd name="T59" fmla="*/ 5 h 110"/>
                  <a:gd name="T60" fmla="*/ 84 w 85"/>
                  <a:gd name="T61" fmla="*/ 3 h 110"/>
                  <a:gd name="T62" fmla="*/ 81 w 85"/>
                  <a:gd name="T63" fmla="*/ 1 h 110"/>
                  <a:gd name="T64" fmla="*/ 78 w 85"/>
                  <a:gd name="T65" fmla="*/ 0 h 110"/>
                  <a:gd name="T66" fmla="*/ 76 w 85"/>
                  <a:gd name="T67" fmla="*/ 0 h 110"/>
                  <a:gd name="T68" fmla="*/ 72 w 85"/>
                  <a:gd name="T69" fmla="*/ 1 h 110"/>
                  <a:gd name="T70" fmla="*/ 70 w 85"/>
                  <a:gd name="T71" fmla="*/ 4 h 110"/>
                  <a:gd name="T72" fmla="*/ 69 w 85"/>
                  <a:gd name="T73" fmla="*/ 8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10"/>
                  <a:gd name="T113" fmla="*/ 85 w 85"/>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10">
                    <a:moveTo>
                      <a:pt x="69" y="8"/>
                    </a:moveTo>
                    <a:lnTo>
                      <a:pt x="69" y="8"/>
                    </a:lnTo>
                    <a:lnTo>
                      <a:pt x="66" y="25"/>
                    </a:lnTo>
                    <a:lnTo>
                      <a:pt x="60" y="42"/>
                    </a:lnTo>
                    <a:lnTo>
                      <a:pt x="52" y="57"/>
                    </a:lnTo>
                    <a:lnTo>
                      <a:pt x="44" y="70"/>
                    </a:lnTo>
                    <a:lnTo>
                      <a:pt x="39" y="75"/>
                    </a:lnTo>
                    <a:lnTo>
                      <a:pt x="34" y="81"/>
                    </a:lnTo>
                    <a:lnTo>
                      <a:pt x="28" y="85"/>
                    </a:lnTo>
                    <a:lnTo>
                      <a:pt x="24" y="88"/>
                    </a:lnTo>
                    <a:lnTo>
                      <a:pt x="19" y="90"/>
                    </a:lnTo>
                    <a:lnTo>
                      <a:pt x="13" y="92"/>
                    </a:lnTo>
                    <a:lnTo>
                      <a:pt x="7" y="92"/>
                    </a:lnTo>
                    <a:lnTo>
                      <a:pt x="2" y="92"/>
                    </a:lnTo>
                    <a:lnTo>
                      <a:pt x="0" y="109"/>
                    </a:lnTo>
                    <a:lnTo>
                      <a:pt x="9" y="110"/>
                    </a:lnTo>
                    <a:lnTo>
                      <a:pt x="16" y="109"/>
                    </a:lnTo>
                    <a:lnTo>
                      <a:pt x="24" y="106"/>
                    </a:lnTo>
                    <a:lnTo>
                      <a:pt x="31" y="103"/>
                    </a:lnTo>
                    <a:lnTo>
                      <a:pt x="38" y="99"/>
                    </a:lnTo>
                    <a:lnTo>
                      <a:pt x="45" y="93"/>
                    </a:lnTo>
                    <a:lnTo>
                      <a:pt x="52" y="86"/>
                    </a:lnTo>
                    <a:lnTo>
                      <a:pt x="58" y="79"/>
                    </a:lnTo>
                    <a:lnTo>
                      <a:pt x="67" y="65"/>
                    </a:lnTo>
                    <a:lnTo>
                      <a:pt x="76" y="47"/>
                    </a:lnTo>
                    <a:lnTo>
                      <a:pt x="81" y="29"/>
                    </a:lnTo>
                    <a:lnTo>
                      <a:pt x="85" y="10"/>
                    </a:lnTo>
                    <a:lnTo>
                      <a:pt x="85" y="5"/>
                    </a:lnTo>
                    <a:lnTo>
                      <a:pt x="84" y="3"/>
                    </a:lnTo>
                    <a:lnTo>
                      <a:pt x="81" y="1"/>
                    </a:lnTo>
                    <a:lnTo>
                      <a:pt x="78" y="0"/>
                    </a:lnTo>
                    <a:lnTo>
                      <a:pt x="76" y="0"/>
                    </a:lnTo>
                    <a:lnTo>
                      <a:pt x="72" y="1"/>
                    </a:lnTo>
                    <a:lnTo>
                      <a:pt x="70" y="4"/>
                    </a:lnTo>
                    <a:lnTo>
                      <a:pt x="69"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3" name="Freeform 145"/>
              <p:cNvSpPr>
                <a:spLocks/>
              </p:cNvSpPr>
              <p:nvPr>
                <p:custDataLst>
                  <p:tags r:id="rId318"/>
                </p:custDataLst>
              </p:nvPr>
            </p:nvSpPr>
            <p:spPr bwMode="auto">
              <a:xfrm>
                <a:off x="3988" y="2200"/>
                <a:ext cx="19" cy="140"/>
              </a:xfrm>
              <a:custGeom>
                <a:avLst/>
                <a:gdLst>
                  <a:gd name="T0" fmla="*/ 3 w 19"/>
                  <a:gd name="T1" fmla="*/ 0 h 140"/>
                  <a:gd name="T2" fmla="*/ 3 w 19"/>
                  <a:gd name="T3" fmla="*/ 0 h 140"/>
                  <a:gd name="T4" fmla="*/ 0 w 19"/>
                  <a:gd name="T5" fmla="*/ 24 h 140"/>
                  <a:gd name="T6" fmla="*/ 0 w 19"/>
                  <a:gd name="T7" fmla="*/ 45 h 140"/>
                  <a:gd name="T8" fmla="*/ 0 w 19"/>
                  <a:gd name="T9" fmla="*/ 63 h 140"/>
                  <a:gd name="T10" fmla="*/ 0 w 19"/>
                  <a:gd name="T11" fmla="*/ 78 h 140"/>
                  <a:gd name="T12" fmla="*/ 1 w 19"/>
                  <a:gd name="T13" fmla="*/ 92 h 140"/>
                  <a:gd name="T14" fmla="*/ 1 w 19"/>
                  <a:gd name="T15" fmla="*/ 106 h 140"/>
                  <a:gd name="T16" fmla="*/ 1 w 19"/>
                  <a:gd name="T17" fmla="*/ 121 h 140"/>
                  <a:gd name="T18" fmla="*/ 0 w 19"/>
                  <a:gd name="T19" fmla="*/ 138 h 140"/>
                  <a:gd name="T20" fmla="*/ 16 w 19"/>
                  <a:gd name="T21" fmla="*/ 140 h 140"/>
                  <a:gd name="T22" fmla="*/ 18 w 19"/>
                  <a:gd name="T23" fmla="*/ 121 h 140"/>
                  <a:gd name="T24" fmla="*/ 19 w 19"/>
                  <a:gd name="T25" fmla="*/ 106 h 140"/>
                  <a:gd name="T26" fmla="*/ 18 w 19"/>
                  <a:gd name="T27" fmla="*/ 91 h 140"/>
                  <a:gd name="T28" fmla="*/ 18 w 19"/>
                  <a:gd name="T29" fmla="*/ 77 h 140"/>
                  <a:gd name="T30" fmla="*/ 16 w 19"/>
                  <a:gd name="T31" fmla="*/ 62 h 140"/>
                  <a:gd name="T32" fmla="*/ 16 w 19"/>
                  <a:gd name="T33" fmla="*/ 45 h 140"/>
                  <a:gd name="T34" fmla="*/ 18 w 19"/>
                  <a:gd name="T35" fmla="*/ 25 h 140"/>
                  <a:gd name="T36" fmla="*/ 19 w 19"/>
                  <a:gd name="T37" fmla="*/ 2 h 140"/>
                  <a:gd name="T38" fmla="*/ 19 w 19"/>
                  <a:gd name="T39" fmla="*/ 2 h 140"/>
                  <a:gd name="T40" fmla="*/ 3 w 19"/>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40"/>
                  <a:gd name="T65" fmla="*/ 19 w 1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40">
                    <a:moveTo>
                      <a:pt x="3" y="0"/>
                    </a:moveTo>
                    <a:lnTo>
                      <a:pt x="3" y="0"/>
                    </a:lnTo>
                    <a:lnTo>
                      <a:pt x="0" y="24"/>
                    </a:lnTo>
                    <a:lnTo>
                      <a:pt x="0" y="45"/>
                    </a:lnTo>
                    <a:lnTo>
                      <a:pt x="0" y="63"/>
                    </a:lnTo>
                    <a:lnTo>
                      <a:pt x="0" y="78"/>
                    </a:lnTo>
                    <a:lnTo>
                      <a:pt x="1" y="92"/>
                    </a:lnTo>
                    <a:lnTo>
                      <a:pt x="1" y="106"/>
                    </a:lnTo>
                    <a:lnTo>
                      <a:pt x="1" y="121"/>
                    </a:lnTo>
                    <a:lnTo>
                      <a:pt x="0" y="138"/>
                    </a:lnTo>
                    <a:lnTo>
                      <a:pt x="16" y="140"/>
                    </a:lnTo>
                    <a:lnTo>
                      <a:pt x="18" y="121"/>
                    </a:lnTo>
                    <a:lnTo>
                      <a:pt x="19" y="106"/>
                    </a:lnTo>
                    <a:lnTo>
                      <a:pt x="18" y="91"/>
                    </a:lnTo>
                    <a:lnTo>
                      <a:pt x="18" y="77"/>
                    </a:lnTo>
                    <a:lnTo>
                      <a:pt x="16" y="62"/>
                    </a:lnTo>
                    <a:lnTo>
                      <a:pt x="16" y="45"/>
                    </a:lnTo>
                    <a:lnTo>
                      <a:pt x="18" y="25"/>
                    </a:lnTo>
                    <a:lnTo>
                      <a:pt x="19" y="2"/>
                    </a:lnTo>
                    <a:lnTo>
                      <a:pt x="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4" name="Freeform 146"/>
              <p:cNvSpPr>
                <a:spLocks/>
              </p:cNvSpPr>
              <p:nvPr>
                <p:custDataLst>
                  <p:tags r:id="rId319"/>
                </p:custDataLst>
              </p:nvPr>
            </p:nvSpPr>
            <p:spPr bwMode="auto">
              <a:xfrm>
                <a:off x="3991" y="1933"/>
                <a:ext cx="76" cy="269"/>
              </a:xfrm>
              <a:custGeom>
                <a:avLst/>
                <a:gdLst>
                  <a:gd name="T0" fmla="*/ 59 w 76"/>
                  <a:gd name="T1" fmla="*/ 5 h 269"/>
                  <a:gd name="T2" fmla="*/ 59 w 76"/>
                  <a:gd name="T3" fmla="*/ 5 h 269"/>
                  <a:gd name="T4" fmla="*/ 50 w 76"/>
                  <a:gd name="T5" fmla="*/ 40 h 269"/>
                  <a:gd name="T6" fmla="*/ 41 w 76"/>
                  <a:gd name="T7" fmla="*/ 73 h 269"/>
                  <a:gd name="T8" fmla="*/ 32 w 76"/>
                  <a:gd name="T9" fmla="*/ 108 h 269"/>
                  <a:gd name="T10" fmla="*/ 23 w 76"/>
                  <a:gd name="T11" fmla="*/ 143 h 269"/>
                  <a:gd name="T12" fmla="*/ 16 w 76"/>
                  <a:gd name="T13" fmla="*/ 177 h 269"/>
                  <a:gd name="T14" fmla="*/ 9 w 76"/>
                  <a:gd name="T15" fmla="*/ 209 h 269"/>
                  <a:gd name="T16" fmla="*/ 4 w 76"/>
                  <a:gd name="T17" fmla="*/ 239 h 269"/>
                  <a:gd name="T18" fmla="*/ 0 w 76"/>
                  <a:gd name="T19" fmla="*/ 267 h 269"/>
                  <a:gd name="T20" fmla="*/ 16 w 76"/>
                  <a:gd name="T21" fmla="*/ 269 h 269"/>
                  <a:gd name="T22" fmla="*/ 20 w 76"/>
                  <a:gd name="T23" fmla="*/ 242 h 269"/>
                  <a:gd name="T24" fmla="*/ 26 w 76"/>
                  <a:gd name="T25" fmla="*/ 211 h 269"/>
                  <a:gd name="T26" fmla="*/ 33 w 76"/>
                  <a:gd name="T27" fmla="*/ 181 h 269"/>
                  <a:gd name="T28" fmla="*/ 40 w 76"/>
                  <a:gd name="T29" fmla="*/ 147 h 269"/>
                  <a:gd name="T30" fmla="*/ 48 w 76"/>
                  <a:gd name="T31" fmla="*/ 112 h 269"/>
                  <a:gd name="T32" fmla="*/ 57 w 76"/>
                  <a:gd name="T33" fmla="*/ 79 h 269"/>
                  <a:gd name="T34" fmla="*/ 66 w 76"/>
                  <a:gd name="T35" fmla="*/ 44 h 269"/>
                  <a:gd name="T36" fmla="*/ 75 w 76"/>
                  <a:gd name="T37" fmla="*/ 9 h 269"/>
                  <a:gd name="T38" fmla="*/ 75 w 76"/>
                  <a:gd name="T39" fmla="*/ 9 h 269"/>
                  <a:gd name="T40" fmla="*/ 75 w 76"/>
                  <a:gd name="T41" fmla="*/ 9 h 269"/>
                  <a:gd name="T42" fmla="*/ 76 w 76"/>
                  <a:gd name="T43" fmla="*/ 6 h 269"/>
                  <a:gd name="T44" fmla="*/ 75 w 76"/>
                  <a:gd name="T45" fmla="*/ 2 h 269"/>
                  <a:gd name="T46" fmla="*/ 72 w 76"/>
                  <a:gd name="T47" fmla="*/ 1 h 269"/>
                  <a:gd name="T48" fmla="*/ 69 w 76"/>
                  <a:gd name="T49" fmla="*/ 0 h 269"/>
                  <a:gd name="T50" fmla="*/ 66 w 76"/>
                  <a:gd name="T51" fmla="*/ 0 h 269"/>
                  <a:gd name="T52" fmla="*/ 64 w 76"/>
                  <a:gd name="T53" fmla="*/ 0 h 269"/>
                  <a:gd name="T54" fmla="*/ 61 w 76"/>
                  <a:gd name="T55" fmla="*/ 2 h 269"/>
                  <a:gd name="T56" fmla="*/ 59 w 76"/>
                  <a:gd name="T57" fmla="*/ 5 h 2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269"/>
                  <a:gd name="T89" fmla="*/ 76 w 76"/>
                  <a:gd name="T90" fmla="*/ 269 h 2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269">
                    <a:moveTo>
                      <a:pt x="59" y="5"/>
                    </a:moveTo>
                    <a:lnTo>
                      <a:pt x="59" y="5"/>
                    </a:lnTo>
                    <a:lnTo>
                      <a:pt x="50" y="40"/>
                    </a:lnTo>
                    <a:lnTo>
                      <a:pt x="41" y="73"/>
                    </a:lnTo>
                    <a:lnTo>
                      <a:pt x="32" y="108"/>
                    </a:lnTo>
                    <a:lnTo>
                      <a:pt x="23" y="143"/>
                    </a:lnTo>
                    <a:lnTo>
                      <a:pt x="16" y="177"/>
                    </a:lnTo>
                    <a:lnTo>
                      <a:pt x="9" y="209"/>
                    </a:lnTo>
                    <a:lnTo>
                      <a:pt x="4" y="239"/>
                    </a:lnTo>
                    <a:lnTo>
                      <a:pt x="0" y="267"/>
                    </a:lnTo>
                    <a:lnTo>
                      <a:pt x="16" y="269"/>
                    </a:lnTo>
                    <a:lnTo>
                      <a:pt x="20" y="242"/>
                    </a:lnTo>
                    <a:lnTo>
                      <a:pt x="26" y="211"/>
                    </a:lnTo>
                    <a:lnTo>
                      <a:pt x="33" y="181"/>
                    </a:lnTo>
                    <a:lnTo>
                      <a:pt x="40" y="147"/>
                    </a:lnTo>
                    <a:lnTo>
                      <a:pt x="48" y="112"/>
                    </a:lnTo>
                    <a:lnTo>
                      <a:pt x="57" y="79"/>
                    </a:lnTo>
                    <a:lnTo>
                      <a:pt x="66" y="44"/>
                    </a:lnTo>
                    <a:lnTo>
                      <a:pt x="75" y="9"/>
                    </a:lnTo>
                    <a:lnTo>
                      <a:pt x="76" y="6"/>
                    </a:lnTo>
                    <a:lnTo>
                      <a:pt x="75" y="2"/>
                    </a:lnTo>
                    <a:lnTo>
                      <a:pt x="72" y="1"/>
                    </a:lnTo>
                    <a:lnTo>
                      <a:pt x="69" y="0"/>
                    </a:lnTo>
                    <a:lnTo>
                      <a:pt x="66" y="0"/>
                    </a:lnTo>
                    <a:lnTo>
                      <a:pt x="64" y="0"/>
                    </a:lnTo>
                    <a:lnTo>
                      <a:pt x="61" y="2"/>
                    </a:lnTo>
                    <a:lnTo>
                      <a:pt x="5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5" name="Freeform 147"/>
              <p:cNvSpPr>
                <a:spLocks/>
              </p:cNvSpPr>
              <p:nvPr>
                <p:custDataLst>
                  <p:tags r:id="rId320"/>
                </p:custDataLst>
              </p:nvPr>
            </p:nvSpPr>
            <p:spPr bwMode="auto">
              <a:xfrm>
                <a:off x="4050" y="1730"/>
                <a:ext cx="31" cy="212"/>
              </a:xfrm>
              <a:custGeom>
                <a:avLst/>
                <a:gdLst>
                  <a:gd name="T0" fmla="*/ 2 w 31"/>
                  <a:gd name="T1" fmla="*/ 12 h 212"/>
                  <a:gd name="T2" fmla="*/ 2 w 31"/>
                  <a:gd name="T3" fmla="*/ 12 h 212"/>
                  <a:gd name="T4" fmla="*/ 7 w 31"/>
                  <a:gd name="T5" fmla="*/ 30 h 212"/>
                  <a:gd name="T6" fmla="*/ 12 w 31"/>
                  <a:gd name="T7" fmla="*/ 49 h 212"/>
                  <a:gd name="T8" fmla="*/ 13 w 31"/>
                  <a:gd name="T9" fmla="*/ 70 h 212"/>
                  <a:gd name="T10" fmla="*/ 14 w 31"/>
                  <a:gd name="T11" fmla="*/ 94 h 212"/>
                  <a:gd name="T12" fmla="*/ 14 w 31"/>
                  <a:gd name="T13" fmla="*/ 119 h 212"/>
                  <a:gd name="T14" fmla="*/ 12 w 31"/>
                  <a:gd name="T15" fmla="*/ 147 h 212"/>
                  <a:gd name="T16" fmla="*/ 7 w 31"/>
                  <a:gd name="T17" fmla="*/ 176 h 212"/>
                  <a:gd name="T18" fmla="*/ 0 w 31"/>
                  <a:gd name="T19" fmla="*/ 208 h 212"/>
                  <a:gd name="T20" fmla="*/ 16 w 31"/>
                  <a:gd name="T21" fmla="*/ 212 h 212"/>
                  <a:gd name="T22" fmla="*/ 24 w 31"/>
                  <a:gd name="T23" fmla="*/ 180 h 212"/>
                  <a:gd name="T24" fmla="*/ 28 w 31"/>
                  <a:gd name="T25" fmla="*/ 148 h 212"/>
                  <a:gd name="T26" fmla="*/ 31 w 31"/>
                  <a:gd name="T27" fmla="*/ 120 h 212"/>
                  <a:gd name="T28" fmla="*/ 31 w 31"/>
                  <a:gd name="T29" fmla="*/ 94 h 212"/>
                  <a:gd name="T30" fmla="*/ 31 w 31"/>
                  <a:gd name="T31" fmla="*/ 69 h 212"/>
                  <a:gd name="T32" fmla="*/ 28 w 31"/>
                  <a:gd name="T33" fmla="*/ 46 h 212"/>
                  <a:gd name="T34" fmla="*/ 24 w 31"/>
                  <a:gd name="T35" fmla="*/ 25 h 212"/>
                  <a:gd name="T36" fmla="*/ 19 w 31"/>
                  <a:gd name="T37" fmla="*/ 6 h 212"/>
                  <a:gd name="T38" fmla="*/ 19 w 31"/>
                  <a:gd name="T39" fmla="*/ 7 h 212"/>
                  <a:gd name="T40" fmla="*/ 19 w 31"/>
                  <a:gd name="T41" fmla="*/ 6 h 212"/>
                  <a:gd name="T42" fmla="*/ 17 w 31"/>
                  <a:gd name="T43" fmla="*/ 3 h 212"/>
                  <a:gd name="T44" fmla="*/ 14 w 31"/>
                  <a:gd name="T45" fmla="*/ 2 h 212"/>
                  <a:gd name="T46" fmla="*/ 12 w 31"/>
                  <a:gd name="T47" fmla="*/ 0 h 212"/>
                  <a:gd name="T48" fmla="*/ 9 w 31"/>
                  <a:gd name="T49" fmla="*/ 0 h 212"/>
                  <a:gd name="T50" fmla="*/ 6 w 31"/>
                  <a:gd name="T51" fmla="*/ 2 h 212"/>
                  <a:gd name="T52" fmla="*/ 3 w 31"/>
                  <a:gd name="T53" fmla="*/ 5 h 212"/>
                  <a:gd name="T54" fmla="*/ 2 w 31"/>
                  <a:gd name="T55" fmla="*/ 7 h 212"/>
                  <a:gd name="T56" fmla="*/ 3 w 31"/>
                  <a:gd name="T57" fmla="*/ 12 h 212"/>
                  <a:gd name="T58" fmla="*/ 2 w 31"/>
                  <a:gd name="T59" fmla="*/ 12 h 2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212"/>
                  <a:gd name="T92" fmla="*/ 31 w 31"/>
                  <a:gd name="T93" fmla="*/ 212 h 2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212">
                    <a:moveTo>
                      <a:pt x="2" y="12"/>
                    </a:moveTo>
                    <a:lnTo>
                      <a:pt x="2" y="12"/>
                    </a:lnTo>
                    <a:lnTo>
                      <a:pt x="7" y="30"/>
                    </a:lnTo>
                    <a:lnTo>
                      <a:pt x="12" y="49"/>
                    </a:lnTo>
                    <a:lnTo>
                      <a:pt x="13" y="70"/>
                    </a:lnTo>
                    <a:lnTo>
                      <a:pt x="14" y="94"/>
                    </a:lnTo>
                    <a:lnTo>
                      <a:pt x="14" y="119"/>
                    </a:lnTo>
                    <a:lnTo>
                      <a:pt x="12" y="147"/>
                    </a:lnTo>
                    <a:lnTo>
                      <a:pt x="7" y="176"/>
                    </a:lnTo>
                    <a:lnTo>
                      <a:pt x="0" y="208"/>
                    </a:lnTo>
                    <a:lnTo>
                      <a:pt x="16" y="212"/>
                    </a:lnTo>
                    <a:lnTo>
                      <a:pt x="24" y="180"/>
                    </a:lnTo>
                    <a:lnTo>
                      <a:pt x="28" y="148"/>
                    </a:lnTo>
                    <a:lnTo>
                      <a:pt x="31" y="120"/>
                    </a:lnTo>
                    <a:lnTo>
                      <a:pt x="31" y="94"/>
                    </a:lnTo>
                    <a:lnTo>
                      <a:pt x="31" y="69"/>
                    </a:lnTo>
                    <a:lnTo>
                      <a:pt x="28" y="46"/>
                    </a:lnTo>
                    <a:lnTo>
                      <a:pt x="24" y="25"/>
                    </a:lnTo>
                    <a:lnTo>
                      <a:pt x="19" y="6"/>
                    </a:lnTo>
                    <a:lnTo>
                      <a:pt x="19" y="7"/>
                    </a:lnTo>
                    <a:lnTo>
                      <a:pt x="19" y="6"/>
                    </a:lnTo>
                    <a:lnTo>
                      <a:pt x="17" y="3"/>
                    </a:lnTo>
                    <a:lnTo>
                      <a:pt x="14" y="2"/>
                    </a:lnTo>
                    <a:lnTo>
                      <a:pt x="12" y="0"/>
                    </a:lnTo>
                    <a:lnTo>
                      <a:pt x="9" y="0"/>
                    </a:lnTo>
                    <a:lnTo>
                      <a:pt x="6" y="2"/>
                    </a:lnTo>
                    <a:lnTo>
                      <a:pt x="3" y="5"/>
                    </a:lnTo>
                    <a:lnTo>
                      <a:pt x="2" y="7"/>
                    </a:lnTo>
                    <a:lnTo>
                      <a:pt x="3" y="12"/>
                    </a:lnTo>
                    <a:lnTo>
                      <a:pt x="2"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6" name="Freeform 148"/>
              <p:cNvSpPr>
                <a:spLocks/>
              </p:cNvSpPr>
              <p:nvPr>
                <p:custDataLst>
                  <p:tags r:id="rId321"/>
                </p:custDataLst>
              </p:nvPr>
            </p:nvSpPr>
            <p:spPr bwMode="auto">
              <a:xfrm>
                <a:off x="3974" y="1627"/>
                <a:ext cx="95" cy="115"/>
              </a:xfrm>
              <a:custGeom>
                <a:avLst/>
                <a:gdLst>
                  <a:gd name="T0" fmla="*/ 3 w 95"/>
                  <a:gd name="T1" fmla="*/ 16 h 115"/>
                  <a:gd name="T2" fmla="*/ 3 w 95"/>
                  <a:gd name="T3" fmla="*/ 16 h 115"/>
                  <a:gd name="T4" fmla="*/ 15 w 95"/>
                  <a:gd name="T5" fmla="*/ 24 h 115"/>
                  <a:gd name="T6" fmla="*/ 26 w 95"/>
                  <a:gd name="T7" fmla="*/ 34 h 115"/>
                  <a:gd name="T8" fmla="*/ 37 w 95"/>
                  <a:gd name="T9" fmla="*/ 45 h 115"/>
                  <a:gd name="T10" fmla="*/ 49 w 95"/>
                  <a:gd name="T11" fmla="*/ 56 h 115"/>
                  <a:gd name="T12" fmla="*/ 57 w 95"/>
                  <a:gd name="T13" fmla="*/ 70 h 115"/>
                  <a:gd name="T14" fmla="*/ 65 w 95"/>
                  <a:gd name="T15" fmla="*/ 84 h 115"/>
                  <a:gd name="T16" fmla="*/ 74 w 95"/>
                  <a:gd name="T17" fmla="*/ 99 h 115"/>
                  <a:gd name="T18" fmla="*/ 78 w 95"/>
                  <a:gd name="T19" fmla="*/ 115 h 115"/>
                  <a:gd name="T20" fmla="*/ 95 w 95"/>
                  <a:gd name="T21" fmla="*/ 110 h 115"/>
                  <a:gd name="T22" fmla="*/ 89 w 95"/>
                  <a:gd name="T23" fmla="*/ 92 h 115"/>
                  <a:gd name="T24" fmla="*/ 81 w 95"/>
                  <a:gd name="T25" fmla="*/ 75 h 115"/>
                  <a:gd name="T26" fmla="*/ 72 w 95"/>
                  <a:gd name="T27" fmla="*/ 60 h 115"/>
                  <a:gd name="T28" fmla="*/ 61 w 95"/>
                  <a:gd name="T29" fmla="*/ 46 h 115"/>
                  <a:gd name="T30" fmla="*/ 50 w 95"/>
                  <a:gd name="T31" fmla="*/ 32 h 115"/>
                  <a:gd name="T32" fmla="*/ 37 w 95"/>
                  <a:gd name="T33" fmla="*/ 21 h 115"/>
                  <a:gd name="T34" fmla="*/ 25 w 95"/>
                  <a:gd name="T35" fmla="*/ 10 h 115"/>
                  <a:gd name="T36" fmla="*/ 12 w 95"/>
                  <a:gd name="T37" fmla="*/ 2 h 115"/>
                  <a:gd name="T38" fmla="*/ 12 w 95"/>
                  <a:gd name="T39" fmla="*/ 2 h 115"/>
                  <a:gd name="T40" fmla="*/ 12 w 95"/>
                  <a:gd name="T41" fmla="*/ 2 h 115"/>
                  <a:gd name="T42" fmla="*/ 8 w 95"/>
                  <a:gd name="T43" fmla="*/ 0 h 115"/>
                  <a:gd name="T44" fmla="*/ 5 w 95"/>
                  <a:gd name="T45" fmla="*/ 0 h 115"/>
                  <a:gd name="T46" fmla="*/ 3 w 95"/>
                  <a:gd name="T47" fmla="*/ 2 h 115"/>
                  <a:gd name="T48" fmla="*/ 1 w 95"/>
                  <a:gd name="T49" fmla="*/ 4 h 115"/>
                  <a:gd name="T50" fmla="*/ 0 w 95"/>
                  <a:gd name="T51" fmla="*/ 7 h 115"/>
                  <a:gd name="T52" fmla="*/ 0 w 95"/>
                  <a:gd name="T53" fmla="*/ 10 h 115"/>
                  <a:gd name="T54" fmla="*/ 0 w 95"/>
                  <a:gd name="T55" fmla="*/ 13 h 115"/>
                  <a:gd name="T56" fmla="*/ 3 w 95"/>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15"/>
                  <a:gd name="T89" fmla="*/ 95 w 95"/>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15">
                    <a:moveTo>
                      <a:pt x="3" y="16"/>
                    </a:moveTo>
                    <a:lnTo>
                      <a:pt x="3" y="16"/>
                    </a:lnTo>
                    <a:lnTo>
                      <a:pt x="15" y="24"/>
                    </a:lnTo>
                    <a:lnTo>
                      <a:pt x="26" y="34"/>
                    </a:lnTo>
                    <a:lnTo>
                      <a:pt x="37" y="45"/>
                    </a:lnTo>
                    <a:lnTo>
                      <a:pt x="49" y="56"/>
                    </a:lnTo>
                    <a:lnTo>
                      <a:pt x="57" y="70"/>
                    </a:lnTo>
                    <a:lnTo>
                      <a:pt x="65" y="84"/>
                    </a:lnTo>
                    <a:lnTo>
                      <a:pt x="74" y="99"/>
                    </a:lnTo>
                    <a:lnTo>
                      <a:pt x="78" y="115"/>
                    </a:lnTo>
                    <a:lnTo>
                      <a:pt x="95" y="110"/>
                    </a:lnTo>
                    <a:lnTo>
                      <a:pt x="89" y="92"/>
                    </a:lnTo>
                    <a:lnTo>
                      <a:pt x="81" y="75"/>
                    </a:lnTo>
                    <a:lnTo>
                      <a:pt x="72" y="60"/>
                    </a:lnTo>
                    <a:lnTo>
                      <a:pt x="61" y="46"/>
                    </a:lnTo>
                    <a:lnTo>
                      <a:pt x="50" y="32"/>
                    </a:lnTo>
                    <a:lnTo>
                      <a:pt x="37" y="21"/>
                    </a:lnTo>
                    <a:lnTo>
                      <a:pt x="25" y="10"/>
                    </a:lnTo>
                    <a:lnTo>
                      <a:pt x="12" y="2"/>
                    </a:lnTo>
                    <a:lnTo>
                      <a:pt x="8" y="0"/>
                    </a:lnTo>
                    <a:lnTo>
                      <a:pt x="5" y="0"/>
                    </a:lnTo>
                    <a:lnTo>
                      <a:pt x="3" y="2"/>
                    </a:lnTo>
                    <a:lnTo>
                      <a:pt x="1" y="4"/>
                    </a:lnTo>
                    <a:lnTo>
                      <a:pt x="0" y="7"/>
                    </a:lnTo>
                    <a:lnTo>
                      <a:pt x="0" y="10"/>
                    </a:lnTo>
                    <a:lnTo>
                      <a:pt x="0" y="13"/>
                    </a:lnTo>
                    <a:lnTo>
                      <a:pt x="3" y="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7" name="Freeform 149"/>
              <p:cNvSpPr>
                <a:spLocks/>
              </p:cNvSpPr>
              <p:nvPr>
                <p:custDataLst>
                  <p:tags r:id="rId322"/>
                </p:custDataLst>
              </p:nvPr>
            </p:nvSpPr>
            <p:spPr bwMode="auto">
              <a:xfrm>
                <a:off x="3760" y="2211"/>
                <a:ext cx="130" cy="71"/>
              </a:xfrm>
              <a:custGeom>
                <a:avLst/>
                <a:gdLst>
                  <a:gd name="T0" fmla="*/ 126 w 130"/>
                  <a:gd name="T1" fmla="*/ 55 h 71"/>
                  <a:gd name="T2" fmla="*/ 123 w 130"/>
                  <a:gd name="T3" fmla="*/ 53 h 71"/>
                  <a:gd name="T4" fmla="*/ 99 w 130"/>
                  <a:gd name="T5" fmla="*/ 51 h 71"/>
                  <a:gd name="T6" fmla="*/ 81 w 130"/>
                  <a:gd name="T7" fmla="*/ 46 h 71"/>
                  <a:gd name="T8" fmla="*/ 67 w 130"/>
                  <a:gd name="T9" fmla="*/ 41 h 71"/>
                  <a:gd name="T10" fmla="*/ 55 w 130"/>
                  <a:gd name="T11" fmla="*/ 35 h 71"/>
                  <a:gd name="T12" fmla="*/ 45 w 130"/>
                  <a:gd name="T13" fmla="*/ 28 h 71"/>
                  <a:gd name="T14" fmla="*/ 35 w 130"/>
                  <a:gd name="T15" fmla="*/ 21 h 71"/>
                  <a:gd name="T16" fmla="*/ 24 w 130"/>
                  <a:gd name="T17" fmla="*/ 11 h 71"/>
                  <a:gd name="T18" fmla="*/ 12 w 130"/>
                  <a:gd name="T19" fmla="*/ 0 h 71"/>
                  <a:gd name="T20" fmla="*/ 0 w 130"/>
                  <a:gd name="T21" fmla="*/ 14 h 71"/>
                  <a:gd name="T22" fmla="*/ 13 w 130"/>
                  <a:gd name="T23" fmla="*/ 24 h 71"/>
                  <a:gd name="T24" fmla="*/ 24 w 130"/>
                  <a:gd name="T25" fmla="*/ 34 h 71"/>
                  <a:gd name="T26" fmla="*/ 35 w 130"/>
                  <a:gd name="T27" fmla="*/ 42 h 71"/>
                  <a:gd name="T28" fmla="*/ 46 w 130"/>
                  <a:gd name="T29" fmla="*/ 51 h 71"/>
                  <a:gd name="T30" fmla="*/ 60 w 130"/>
                  <a:gd name="T31" fmla="*/ 56 h 71"/>
                  <a:gd name="T32" fmla="*/ 77 w 130"/>
                  <a:gd name="T33" fmla="*/ 62 h 71"/>
                  <a:gd name="T34" fmla="*/ 97 w 130"/>
                  <a:gd name="T35" fmla="*/ 67 h 71"/>
                  <a:gd name="T36" fmla="*/ 122 w 130"/>
                  <a:gd name="T37" fmla="*/ 71 h 71"/>
                  <a:gd name="T38" fmla="*/ 119 w 130"/>
                  <a:gd name="T39" fmla="*/ 70 h 71"/>
                  <a:gd name="T40" fmla="*/ 122 w 130"/>
                  <a:gd name="T41" fmla="*/ 71 h 71"/>
                  <a:gd name="T42" fmla="*/ 125 w 130"/>
                  <a:gd name="T43" fmla="*/ 70 h 71"/>
                  <a:gd name="T44" fmla="*/ 127 w 130"/>
                  <a:gd name="T45" fmla="*/ 69 h 71"/>
                  <a:gd name="T46" fmla="*/ 130 w 130"/>
                  <a:gd name="T47" fmla="*/ 66 h 71"/>
                  <a:gd name="T48" fmla="*/ 130 w 130"/>
                  <a:gd name="T49" fmla="*/ 63 h 71"/>
                  <a:gd name="T50" fmla="*/ 130 w 130"/>
                  <a:gd name="T51" fmla="*/ 60 h 71"/>
                  <a:gd name="T52" fmla="*/ 129 w 130"/>
                  <a:gd name="T53" fmla="*/ 57 h 71"/>
                  <a:gd name="T54" fmla="*/ 127 w 130"/>
                  <a:gd name="T55" fmla="*/ 55 h 71"/>
                  <a:gd name="T56" fmla="*/ 123 w 130"/>
                  <a:gd name="T57" fmla="*/ 53 h 71"/>
                  <a:gd name="T58" fmla="*/ 126 w 130"/>
                  <a:gd name="T59" fmla="*/ 55 h 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71"/>
                  <a:gd name="T92" fmla="*/ 130 w 130"/>
                  <a:gd name="T93" fmla="*/ 71 h 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71">
                    <a:moveTo>
                      <a:pt x="126" y="55"/>
                    </a:moveTo>
                    <a:lnTo>
                      <a:pt x="123" y="53"/>
                    </a:lnTo>
                    <a:lnTo>
                      <a:pt x="99" y="51"/>
                    </a:lnTo>
                    <a:lnTo>
                      <a:pt x="81" y="46"/>
                    </a:lnTo>
                    <a:lnTo>
                      <a:pt x="67" y="41"/>
                    </a:lnTo>
                    <a:lnTo>
                      <a:pt x="55" y="35"/>
                    </a:lnTo>
                    <a:lnTo>
                      <a:pt x="45" y="28"/>
                    </a:lnTo>
                    <a:lnTo>
                      <a:pt x="35" y="21"/>
                    </a:lnTo>
                    <a:lnTo>
                      <a:pt x="24" y="11"/>
                    </a:lnTo>
                    <a:lnTo>
                      <a:pt x="12" y="0"/>
                    </a:lnTo>
                    <a:lnTo>
                      <a:pt x="0" y="14"/>
                    </a:lnTo>
                    <a:lnTo>
                      <a:pt x="13" y="24"/>
                    </a:lnTo>
                    <a:lnTo>
                      <a:pt x="24" y="34"/>
                    </a:lnTo>
                    <a:lnTo>
                      <a:pt x="35" y="42"/>
                    </a:lnTo>
                    <a:lnTo>
                      <a:pt x="46" y="51"/>
                    </a:lnTo>
                    <a:lnTo>
                      <a:pt x="60" y="56"/>
                    </a:lnTo>
                    <a:lnTo>
                      <a:pt x="77" y="62"/>
                    </a:lnTo>
                    <a:lnTo>
                      <a:pt x="97" y="67"/>
                    </a:lnTo>
                    <a:lnTo>
                      <a:pt x="122" y="71"/>
                    </a:lnTo>
                    <a:lnTo>
                      <a:pt x="119" y="70"/>
                    </a:lnTo>
                    <a:lnTo>
                      <a:pt x="122" y="71"/>
                    </a:lnTo>
                    <a:lnTo>
                      <a:pt x="125" y="70"/>
                    </a:lnTo>
                    <a:lnTo>
                      <a:pt x="127" y="69"/>
                    </a:lnTo>
                    <a:lnTo>
                      <a:pt x="130" y="66"/>
                    </a:lnTo>
                    <a:lnTo>
                      <a:pt x="130" y="63"/>
                    </a:lnTo>
                    <a:lnTo>
                      <a:pt x="130" y="60"/>
                    </a:lnTo>
                    <a:lnTo>
                      <a:pt x="129" y="57"/>
                    </a:lnTo>
                    <a:lnTo>
                      <a:pt x="127" y="55"/>
                    </a:lnTo>
                    <a:lnTo>
                      <a:pt x="123" y="53"/>
                    </a:lnTo>
                    <a:lnTo>
                      <a:pt x="12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8" name="Freeform 150"/>
              <p:cNvSpPr>
                <a:spLocks/>
              </p:cNvSpPr>
              <p:nvPr>
                <p:custDataLst>
                  <p:tags r:id="rId323"/>
                </p:custDataLst>
              </p:nvPr>
            </p:nvSpPr>
            <p:spPr bwMode="auto">
              <a:xfrm>
                <a:off x="3879" y="2266"/>
                <a:ext cx="40" cy="65"/>
              </a:xfrm>
              <a:custGeom>
                <a:avLst/>
                <a:gdLst>
                  <a:gd name="T0" fmla="*/ 12 w 40"/>
                  <a:gd name="T1" fmla="*/ 64 h 65"/>
                  <a:gd name="T2" fmla="*/ 12 w 40"/>
                  <a:gd name="T3" fmla="*/ 64 h 65"/>
                  <a:gd name="T4" fmla="*/ 24 w 40"/>
                  <a:gd name="T5" fmla="*/ 57 h 65"/>
                  <a:gd name="T6" fmla="*/ 32 w 40"/>
                  <a:gd name="T7" fmla="*/ 50 h 65"/>
                  <a:gd name="T8" fmla="*/ 38 w 40"/>
                  <a:gd name="T9" fmla="*/ 42 h 65"/>
                  <a:gd name="T10" fmla="*/ 40 w 40"/>
                  <a:gd name="T11" fmla="*/ 33 h 65"/>
                  <a:gd name="T12" fmla="*/ 40 w 40"/>
                  <a:gd name="T13" fmla="*/ 26 h 65"/>
                  <a:gd name="T14" fmla="*/ 38 w 40"/>
                  <a:gd name="T15" fmla="*/ 22 h 65"/>
                  <a:gd name="T16" fmla="*/ 35 w 40"/>
                  <a:gd name="T17" fmla="*/ 18 h 65"/>
                  <a:gd name="T18" fmla="*/ 31 w 40"/>
                  <a:gd name="T19" fmla="*/ 14 h 65"/>
                  <a:gd name="T20" fmla="*/ 21 w 40"/>
                  <a:gd name="T21" fmla="*/ 7 h 65"/>
                  <a:gd name="T22" fmla="*/ 7 w 40"/>
                  <a:gd name="T23" fmla="*/ 0 h 65"/>
                  <a:gd name="T24" fmla="*/ 0 w 40"/>
                  <a:gd name="T25" fmla="*/ 15 h 65"/>
                  <a:gd name="T26" fmla="*/ 12 w 40"/>
                  <a:gd name="T27" fmla="*/ 22 h 65"/>
                  <a:gd name="T28" fmla="*/ 19 w 40"/>
                  <a:gd name="T29" fmla="*/ 28 h 65"/>
                  <a:gd name="T30" fmla="*/ 22 w 40"/>
                  <a:gd name="T31" fmla="*/ 29 h 65"/>
                  <a:gd name="T32" fmla="*/ 24 w 40"/>
                  <a:gd name="T33" fmla="*/ 30 h 65"/>
                  <a:gd name="T34" fmla="*/ 24 w 40"/>
                  <a:gd name="T35" fmla="*/ 32 h 65"/>
                  <a:gd name="T36" fmla="*/ 24 w 40"/>
                  <a:gd name="T37" fmla="*/ 30 h 65"/>
                  <a:gd name="T38" fmla="*/ 22 w 40"/>
                  <a:gd name="T39" fmla="*/ 33 h 65"/>
                  <a:gd name="T40" fmla="*/ 19 w 40"/>
                  <a:gd name="T41" fmla="*/ 37 h 65"/>
                  <a:gd name="T42" fmla="*/ 12 w 40"/>
                  <a:gd name="T43" fmla="*/ 43 h 65"/>
                  <a:gd name="T44" fmla="*/ 4 w 40"/>
                  <a:gd name="T45" fmla="*/ 48 h 65"/>
                  <a:gd name="T46" fmla="*/ 4 w 40"/>
                  <a:gd name="T47" fmla="*/ 48 h 65"/>
                  <a:gd name="T48" fmla="*/ 4 w 40"/>
                  <a:gd name="T49" fmla="*/ 48 h 65"/>
                  <a:gd name="T50" fmla="*/ 1 w 40"/>
                  <a:gd name="T51" fmla="*/ 51 h 65"/>
                  <a:gd name="T52" fmla="*/ 0 w 40"/>
                  <a:gd name="T53" fmla="*/ 54 h 65"/>
                  <a:gd name="T54" fmla="*/ 0 w 40"/>
                  <a:gd name="T55" fmla="*/ 58 h 65"/>
                  <a:gd name="T56" fmla="*/ 0 w 40"/>
                  <a:gd name="T57" fmla="*/ 61 h 65"/>
                  <a:gd name="T58" fmla="*/ 3 w 40"/>
                  <a:gd name="T59" fmla="*/ 64 h 65"/>
                  <a:gd name="T60" fmla="*/ 6 w 40"/>
                  <a:gd name="T61" fmla="*/ 65 h 65"/>
                  <a:gd name="T62" fmla="*/ 8 w 40"/>
                  <a:gd name="T63" fmla="*/ 65 h 65"/>
                  <a:gd name="T64" fmla="*/ 12 w 40"/>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65"/>
                  <a:gd name="T101" fmla="*/ 40 w 40"/>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65">
                    <a:moveTo>
                      <a:pt x="12" y="64"/>
                    </a:moveTo>
                    <a:lnTo>
                      <a:pt x="12" y="64"/>
                    </a:lnTo>
                    <a:lnTo>
                      <a:pt x="24" y="57"/>
                    </a:lnTo>
                    <a:lnTo>
                      <a:pt x="32" y="50"/>
                    </a:lnTo>
                    <a:lnTo>
                      <a:pt x="38" y="42"/>
                    </a:lnTo>
                    <a:lnTo>
                      <a:pt x="40" y="33"/>
                    </a:lnTo>
                    <a:lnTo>
                      <a:pt x="40" y="26"/>
                    </a:lnTo>
                    <a:lnTo>
                      <a:pt x="38" y="22"/>
                    </a:lnTo>
                    <a:lnTo>
                      <a:pt x="35" y="18"/>
                    </a:lnTo>
                    <a:lnTo>
                      <a:pt x="31" y="14"/>
                    </a:lnTo>
                    <a:lnTo>
                      <a:pt x="21" y="7"/>
                    </a:lnTo>
                    <a:lnTo>
                      <a:pt x="7" y="0"/>
                    </a:lnTo>
                    <a:lnTo>
                      <a:pt x="0" y="15"/>
                    </a:lnTo>
                    <a:lnTo>
                      <a:pt x="12" y="22"/>
                    </a:lnTo>
                    <a:lnTo>
                      <a:pt x="19" y="28"/>
                    </a:lnTo>
                    <a:lnTo>
                      <a:pt x="22" y="29"/>
                    </a:lnTo>
                    <a:lnTo>
                      <a:pt x="24" y="30"/>
                    </a:lnTo>
                    <a:lnTo>
                      <a:pt x="24" y="32"/>
                    </a:lnTo>
                    <a:lnTo>
                      <a:pt x="24" y="30"/>
                    </a:lnTo>
                    <a:lnTo>
                      <a:pt x="22" y="33"/>
                    </a:lnTo>
                    <a:lnTo>
                      <a:pt x="19" y="37"/>
                    </a:lnTo>
                    <a:lnTo>
                      <a:pt x="12" y="43"/>
                    </a:lnTo>
                    <a:lnTo>
                      <a:pt x="4" y="48"/>
                    </a:lnTo>
                    <a:lnTo>
                      <a:pt x="1" y="51"/>
                    </a:lnTo>
                    <a:lnTo>
                      <a:pt x="0" y="54"/>
                    </a:lnTo>
                    <a:lnTo>
                      <a:pt x="0" y="58"/>
                    </a:lnTo>
                    <a:lnTo>
                      <a:pt x="0" y="61"/>
                    </a:lnTo>
                    <a:lnTo>
                      <a:pt x="3" y="64"/>
                    </a:lnTo>
                    <a:lnTo>
                      <a:pt x="6" y="65"/>
                    </a:lnTo>
                    <a:lnTo>
                      <a:pt x="8" y="65"/>
                    </a:lnTo>
                    <a:lnTo>
                      <a:pt x="12" y="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9" name="Freeform 151"/>
              <p:cNvSpPr>
                <a:spLocks/>
              </p:cNvSpPr>
              <p:nvPr>
                <p:custDataLst>
                  <p:tags r:id="rId324"/>
                </p:custDataLst>
              </p:nvPr>
            </p:nvSpPr>
            <p:spPr bwMode="auto">
              <a:xfrm>
                <a:off x="3617" y="2314"/>
                <a:ext cx="274" cy="104"/>
              </a:xfrm>
              <a:custGeom>
                <a:avLst/>
                <a:gdLst>
                  <a:gd name="T0" fmla="*/ 9 w 274"/>
                  <a:gd name="T1" fmla="*/ 104 h 104"/>
                  <a:gd name="T2" fmla="*/ 9 w 274"/>
                  <a:gd name="T3" fmla="*/ 104 h 104"/>
                  <a:gd name="T4" fmla="*/ 33 w 274"/>
                  <a:gd name="T5" fmla="*/ 101 h 104"/>
                  <a:gd name="T6" fmla="*/ 56 w 274"/>
                  <a:gd name="T7" fmla="*/ 97 h 104"/>
                  <a:gd name="T8" fmla="*/ 76 w 274"/>
                  <a:gd name="T9" fmla="*/ 92 h 104"/>
                  <a:gd name="T10" fmla="*/ 97 w 274"/>
                  <a:gd name="T11" fmla="*/ 88 h 104"/>
                  <a:gd name="T12" fmla="*/ 135 w 274"/>
                  <a:gd name="T13" fmla="*/ 79 h 104"/>
                  <a:gd name="T14" fmla="*/ 168 w 274"/>
                  <a:gd name="T15" fmla="*/ 67 h 104"/>
                  <a:gd name="T16" fmla="*/ 198 w 274"/>
                  <a:gd name="T17" fmla="*/ 55 h 104"/>
                  <a:gd name="T18" fmla="*/ 226 w 274"/>
                  <a:gd name="T19" fmla="*/ 42 h 104"/>
                  <a:gd name="T20" fmla="*/ 251 w 274"/>
                  <a:gd name="T21" fmla="*/ 28 h 104"/>
                  <a:gd name="T22" fmla="*/ 274 w 274"/>
                  <a:gd name="T23" fmla="*/ 16 h 104"/>
                  <a:gd name="T24" fmla="*/ 266 w 274"/>
                  <a:gd name="T25" fmla="*/ 0 h 104"/>
                  <a:gd name="T26" fmla="*/ 242 w 274"/>
                  <a:gd name="T27" fmla="*/ 14 h 104"/>
                  <a:gd name="T28" fmla="*/ 219 w 274"/>
                  <a:gd name="T29" fmla="*/ 27 h 104"/>
                  <a:gd name="T30" fmla="*/ 191 w 274"/>
                  <a:gd name="T31" fmla="*/ 40 h 104"/>
                  <a:gd name="T32" fmla="*/ 162 w 274"/>
                  <a:gd name="T33" fmla="*/ 52 h 104"/>
                  <a:gd name="T34" fmla="*/ 129 w 274"/>
                  <a:gd name="T35" fmla="*/ 62 h 104"/>
                  <a:gd name="T36" fmla="*/ 93 w 274"/>
                  <a:gd name="T37" fmla="*/ 72 h 104"/>
                  <a:gd name="T38" fmla="*/ 74 w 274"/>
                  <a:gd name="T39" fmla="*/ 76 h 104"/>
                  <a:gd name="T40" fmla="*/ 53 w 274"/>
                  <a:gd name="T41" fmla="*/ 80 h 104"/>
                  <a:gd name="T42" fmla="*/ 30 w 274"/>
                  <a:gd name="T43" fmla="*/ 83 h 104"/>
                  <a:gd name="T44" fmla="*/ 8 w 274"/>
                  <a:gd name="T45" fmla="*/ 86 h 104"/>
                  <a:gd name="T46" fmla="*/ 8 w 274"/>
                  <a:gd name="T47" fmla="*/ 86 h 104"/>
                  <a:gd name="T48" fmla="*/ 8 w 274"/>
                  <a:gd name="T49" fmla="*/ 86 h 104"/>
                  <a:gd name="T50" fmla="*/ 4 w 274"/>
                  <a:gd name="T51" fmla="*/ 87 h 104"/>
                  <a:gd name="T52" fmla="*/ 1 w 274"/>
                  <a:gd name="T53" fmla="*/ 90 h 104"/>
                  <a:gd name="T54" fmla="*/ 0 w 274"/>
                  <a:gd name="T55" fmla="*/ 92 h 104"/>
                  <a:gd name="T56" fmla="*/ 0 w 274"/>
                  <a:gd name="T57" fmla="*/ 95 h 104"/>
                  <a:gd name="T58" fmla="*/ 1 w 274"/>
                  <a:gd name="T59" fmla="*/ 98 h 104"/>
                  <a:gd name="T60" fmla="*/ 3 w 274"/>
                  <a:gd name="T61" fmla="*/ 101 h 104"/>
                  <a:gd name="T62" fmla="*/ 5 w 274"/>
                  <a:gd name="T63" fmla="*/ 102 h 104"/>
                  <a:gd name="T64" fmla="*/ 9 w 274"/>
                  <a:gd name="T65" fmla="*/ 104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04"/>
                  <a:gd name="T101" fmla="*/ 274 w 27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04">
                    <a:moveTo>
                      <a:pt x="9" y="104"/>
                    </a:moveTo>
                    <a:lnTo>
                      <a:pt x="9" y="104"/>
                    </a:lnTo>
                    <a:lnTo>
                      <a:pt x="33" y="101"/>
                    </a:lnTo>
                    <a:lnTo>
                      <a:pt x="56" y="97"/>
                    </a:lnTo>
                    <a:lnTo>
                      <a:pt x="76" y="92"/>
                    </a:lnTo>
                    <a:lnTo>
                      <a:pt x="97" y="88"/>
                    </a:lnTo>
                    <a:lnTo>
                      <a:pt x="135" y="79"/>
                    </a:lnTo>
                    <a:lnTo>
                      <a:pt x="168" y="67"/>
                    </a:lnTo>
                    <a:lnTo>
                      <a:pt x="198" y="55"/>
                    </a:lnTo>
                    <a:lnTo>
                      <a:pt x="226" y="42"/>
                    </a:lnTo>
                    <a:lnTo>
                      <a:pt x="251" y="28"/>
                    </a:lnTo>
                    <a:lnTo>
                      <a:pt x="274" y="16"/>
                    </a:lnTo>
                    <a:lnTo>
                      <a:pt x="266" y="0"/>
                    </a:lnTo>
                    <a:lnTo>
                      <a:pt x="242" y="14"/>
                    </a:lnTo>
                    <a:lnTo>
                      <a:pt x="219" y="27"/>
                    </a:lnTo>
                    <a:lnTo>
                      <a:pt x="191" y="40"/>
                    </a:lnTo>
                    <a:lnTo>
                      <a:pt x="162" y="52"/>
                    </a:lnTo>
                    <a:lnTo>
                      <a:pt x="129" y="62"/>
                    </a:lnTo>
                    <a:lnTo>
                      <a:pt x="93" y="72"/>
                    </a:lnTo>
                    <a:lnTo>
                      <a:pt x="74" y="76"/>
                    </a:lnTo>
                    <a:lnTo>
                      <a:pt x="53" y="80"/>
                    </a:lnTo>
                    <a:lnTo>
                      <a:pt x="30" y="83"/>
                    </a:lnTo>
                    <a:lnTo>
                      <a:pt x="8" y="86"/>
                    </a:lnTo>
                    <a:lnTo>
                      <a:pt x="4" y="87"/>
                    </a:lnTo>
                    <a:lnTo>
                      <a:pt x="1" y="90"/>
                    </a:lnTo>
                    <a:lnTo>
                      <a:pt x="0" y="92"/>
                    </a:lnTo>
                    <a:lnTo>
                      <a:pt x="0" y="95"/>
                    </a:lnTo>
                    <a:lnTo>
                      <a:pt x="1" y="98"/>
                    </a:lnTo>
                    <a:lnTo>
                      <a:pt x="3" y="101"/>
                    </a:lnTo>
                    <a:lnTo>
                      <a:pt x="5" y="102"/>
                    </a:lnTo>
                    <a:lnTo>
                      <a:pt x="9"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0" name="Freeform 152"/>
              <p:cNvSpPr>
                <a:spLocks/>
              </p:cNvSpPr>
              <p:nvPr>
                <p:custDataLst>
                  <p:tags r:id="rId325"/>
                </p:custDataLst>
              </p:nvPr>
            </p:nvSpPr>
            <p:spPr bwMode="auto">
              <a:xfrm>
                <a:off x="3403" y="2388"/>
                <a:ext cx="223" cy="35"/>
              </a:xfrm>
              <a:custGeom>
                <a:avLst/>
                <a:gdLst>
                  <a:gd name="T0" fmla="*/ 5 w 223"/>
                  <a:gd name="T1" fmla="*/ 17 h 35"/>
                  <a:gd name="T2" fmla="*/ 5 w 223"/>
                  <a:gd name="T3" fmla="*/ 17 h 35"/>
                  <a:gd name="T4" fmla="*/ 16 w 223"/>
                  <a:gd name="T5" fmla="*/ 21 h 35"/>
                  <a:gd name="T6" fmla="*/ 28 w 223"/>
                  <a:gd name="T7" fmla="*/ 25 h 35"/>
                  <a:gd name="T8" fmla="*/ 39 w 223"/>
                  <a:gd name="T9" fmla="*/ 28 h 35"/>
                  <a:gd name="T10" fmla="*/ 53 w 223"/>
                  <a:gd name="T11" fmla="*/ 31 h 35"/>
                  <a:gd name="T12" fmla="*/ 78 w 223"/>
                  <a:gd name="T13" fmla="*/ 34 h 35"/>
                  <a:gd name="T14" fmla="*/ 108 w 223"/>
                  <a:gd name="T15" fmla="*/ 35 h 35"/>
                  <a:gd name="T16" fmla="*/ 136 w 223"/>
                  <a:gd name="T17" fmla="*/ 34 h 35"/>
                  <a:gd name="T18" fmla="*/ 165 w 223"/>
                  <a:gd name="T19" fmla="*/ 34 h 35"/>
                  <a:gd name="T20" fmla="*/ 194 w 223"/>
                  <a:gd name="T21" fmla="*/ 31 h 35"/>
                  <a:gd name="T22" fmla="*/ 223 w 223"/>
                  <a:gd name="T23" fmla="*/ 30 h 35"/>
                  <a:gd name="T24" fmla="*/ 222 w 223"/>
                  <a:gd name="T25" fmla="*/ 12 h 35"/>
                  <a:gd name="T26" fmla="*/ 193 w 223"/>
                  <a:gd name="T27" fmla="*/ 14 h 35"/>
                  <a:gd name="T28" fmla="*/ 165 w 223"/>
                  <a:gd name="T29" fmla="*/ 16 h 35"/>
                  <a:gd name="T30" fmla="*/ 136 w 223"/>
                  <a:gd name="T31" fmla="*/ 17 h 35"/>
                  <a:gd name="T32" fmla="*/ 108 w 223"/>
                  <a:gd name="T33" fmla="*/ 17 h 35"/>
                  <a:gd name="T34" fmla="*/ 80 w 223"/>
                  <a:gd name="T35" fmla="*/ 17 h 35"/>
                  <a:gd name="T36" fmla="*/ 55 w 223"/>
                  <a:gd name="T37" fmla="*/ 13 h 35"/>
                  <a:gd name="T38" fmla="*/ 44 w 223"/>
                  <a:gd name="T39" fmla="*/ 12 h 35"/>
                  <a:gd name="T40" fmla="*/ 32 w 223"/>
                  <a:gd name="T41" fmla="*/ 9 h 35"/>
                  <a:gd name="T42" fmla="*/ 21 w 223"/>
                  <a:gd name="T43" fmla="*/ 6 h 35"/>
                  <a:gd name="T44" fmla="*/ 12 w 223"/>
                  <a:gd name="T45" fmla="*/ 2 h 35"/>
                  <a:gd name="T46" fmla="*/ 13 w 223"/>
                  <a:gd name="T47" fmla="*/ 2 h 35"/>
                  <a:gd name="T48" fmla="*/ 12 w 223"/>
                  <a:gd name="T49" fmla="*/ 2 h 35"/>
                  <a:gd name="T50" fmla="*/ 9 w 223"/>
                  <a:gd name="T51" fmla="*/ 0 h 35"/>
                  <a:gd name="T52" fmla="*/ 5 w 223"/>
                  <a:gd name="T53" fmla="*/ 2 h 35"/>
                  <a:gd name="T54" fmla="*/ 3 w 223"/>
                  <a:gd name="T55" fmla="*/ 3 h 35"/>
                  <a:gd name="T56" fmla="*/ 0 w 223"/>
                  <a:gd name="T57" fmla="*/ 6 h 35"/>
                  <a:gd name="T58" fmla="*/ 0 w 223"/>
                  <a:gd name="T59" fmla="*/ 9 h 35"/>
                  <a:gd name="T60" fmla="*/ 0 w 223"/>
                  <a:gd name="T61" fmla="*/ 13 h 35"/>
                  <a:gd name="T62" fmla="*/ 2 w 223"/>
                  <a:gd name="T63" fmla="*/ 16 h 35"/>
                  <a:gd name="T64" fmla="*/ 5 w 223"/>
                  <a:gd name="T65" fmla="*/ 1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35"/>
                  <a:gd name="T101" fmla="*/ 223 w 223"/>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35">
                    <a:moveTo>
                      <a:pt x="5" y="17"/>
                    </a:moveTo>
                    <a:lnTo>
                      <a:pt x="5" y="17"/>
                    </a:lnTo>
                    <a:lnTo>
                      <a:pt x="16" y="21"/>
                    </a:lnTo>
                    <a:lnTo>
                      <a:pt x="28" y="25"/>
                    </a:lnTo>
                    <a:lnTo>
                      <a:pt x="39" y="28"/>
                    </a:lnTo>
                    <a:lnTo>
                      <a:pt x="53" y="31"/>
                    </a:lnTo>
                    <a:lnTo>
                      <a:pt x="78" y="34"/>
                    </a:lnTo>
                    <a:lnTo>
                      <a:pt x="108" y="35"/>
                    </a:lnTo>
                    <a:lnTo>
                      <a:pt x="136" y="34"/>
                    </a:lnTo>
                    <a:lnTo>
                      <a:pt x="165" y="34"/>
                    </a:lnTo>
                    <a:lnTo>
                      <a:pt x="194" y="31"/>
                    </a:lnTo>
                    <a:lnTo>
                      <a:pt x="223" y="30"/>
                    </a:lnTo>
                    <a:lnTo>
                      <a:pt x="222" y="12"/>
                    </a:lnTo>
                    <a:lnTo>
                      <a:pt x="193" y="14"/>
                    </a:lnTo>
                    <a:lnTo>
                      <a:pt x="165" y="16"/>
                    </a:lnTo>
                    <a:lnTo>
                      <a:pt x="136" y="17"/>
                    </a:lnTo>
                    <a:lnTo>
                      <a:pt x="108" y="17"/>
                    </a:lnTo>
                    <a:lnTo>
                      <a:pt x="80" y="17"/>
                    </a:lnTo>
                    <a:lnTo>
                      <a:pt x="55" y="13"/>
                    </a:lnTo>
                    <a:lnTo>
                      <a:pt x="44" y="12"/>
                    </a:lnTo>
                    <a:lnTo>
                      <a:pt x="32" y="9"/>
                    </a:lnTo>
                    <a:lnTo>
                      <a:pt x="21" y="6"/>
                    </a:lnTo>
                    <a:lnTo>
                      <a:pt x="12" y="2"/>
                    </a:lnTo>
                    <a:lnTo>
                      <a:pt x="13" y="2"/>
                    </a:lnTo>
                    <a:lnTo>
                      <a:pt x="12" y="2"/>
                    </a:lnTo>
                    <a:lnTo>
                      <a:pt x="9" y="0"/>
                    </a:lnTo>
                    <a:lnTo>
                      <a:pt x="5" y="2"/>
                    </a:lnTo>
                    <a:lnTo>
                      <a:pt x="3" y="3"/>
                    </a:lnTo>
                    <a:lnTo>
                      <a:pt x="0" y="6"/>
                    </a:lnTo>
                    <a:lnTo>
                      <a:pt x="0" y="9"/>
                    </a:lnTo>
                    <a:lnTo>
                      <a:pt x="0" y="13"/>
                    </a:lnTo>
                    <a:lnTo>
                      <a:pt x="2" y="16"/>
                    </a:lnTo>
                    <a:lnTo>
                      <a:pt x="5"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1" name="Freeform 153"/>
              <p:cNvSpPr>
                <a:spLocks/>
              </p:cNvSpPr>
              <p:nvPr>
                <p:custDataLst>
                  <p:tags r:id="rId326"/>
                </p:custDataLst>
              </p:nvPr>
            </p:nvSpPr>
            <p:spPr bwMode="auto">
              <a:xfrm>
                <a:off x="3360" y="2363"/>
                <a:ext cx="56" cy="42"/>
              </a:xfrm>
              <a:custGeom>
                <a:avLst/>
                <a:gdLst>
                  <a:gd name="T0" fmla="*/ 0 w 56"/>
                  <a:gd name="T1" fmla="*/ 9 h 42"/>
                  <a:gd name="T2" fmla="*/ 4 w 56"/>
                  <a:gd name="T3" fmla="*/ 16 h 42"/>
                  <a:gd name="T4" fmla="*/ 10 w 56"/>
                  <a:gd name="T5" fmla="*/ 20 h 42"/>
                  <a:gd name="T6" fmla="*/ 15 w 56"/>
                  <a:gd name="T7" fmla="*/ 23 h 42"/>
                  <a:gd name="T8" fmla="*/ 21 w 56"/>
                  <a:gd name="T9" fmla="*/ 25 h 42"/>
                  <a:gd name="T10" fmla="*/ 27 w 56"/>
                  <a:gd name="T11" fmla="*/ 30 h 42"/>
                  <a:gd name="T12" fmla="*/ 31 w 56"/>
                  <a:gd name="T13" fmla="*/ 32 h 42"/>
                  <a:gd name="T14" fmla="*/ 36 w 56"/>
                  <a:gd name="T15" fmla="*/ 35 h 42"/>
                  <a:gd name="T16" fmla="*/ 42 w 56"/>
                  <a:gd name="T17" fmla="*/ 38 h 42"/>
                  <a:gd name="T18" fmla="*/ 48 w 56"/>
                  <a:gd name="T19" fmla="*/ 42 h 42"/>
                  <a:gd name="T20" fmla="*/ 56 w 56"/>
                  <a:gd name="T21" fmla="*/ 27 h 42"/>
                  <a:gd name="T22" fmla="*/ 50 w 56"/>
                  <a:gd name="T23" fmla="*/ 24 h 42"/>
                  <a:gd name="T24" fmla="*/ 46 w 56"/>
                  <a:gd name="T25" fmla="*/ 21 h 42"/>
                  <a:gd name="T26" fmla="*/ 41 w 56"/>
                  <a:gd name="T27" fmla="*/ 17 h 42"/>
                  <a:gd name="T28" fmla="*/ 35 w 56"/>
                  <a:gd name="T29" fmla="*/ 14 h 42"/>
                  <a:gd name="T30" fmla="*/ 29 w 56"/>
                  <a:gd name="T31" fmla="*/ 11 h 42"/>
                  <a:gd name="T32" fmla="*/ 24 w 56"/>
                  <a:gd name="T33" fmla="*/ 7 h 42"/>
                  <a:gd name="T34" fmla="*/ 18 w 56"/>
                  <a:gd name="T35" fmla="*/ 4 h 42"/>
                  <a:gd name="T36" fmla="*/ 13 w 56"/>
                  <a:gd name="T37" fmla="*/ 2 h 42"/>
                  <a:gd name="T38" fmla="*/ 17 w 56"/>
                  <a:gd name="T39" fmla="*/ 10 h 42"/>
                  <a:gd name="T40" fmla="*/ 13 w 56"/>
                  <a:gd name="T41" fmla="*/ 2 h 42"/>
                  <a:gd name="T42" fmla="*/ 10 w 56"/>
                  <a:gd name="T43" fmla="*/ 0 h 42"/>
                  <a:gd name="T44" fmla="*/ 6 w 56"/>
                  <a:gd name="T45" fmla="*/ 0 h 42"/>
                  <a:gd name="T46" fmla="*/ 3 w 56"/>
                  <a:gd name="T47" fmla="*/ 2 h 42"/>
                  <a:gd name="T48" fmla="*/ 2 w 56"/>
                  <a:gd name="T49" fmla="*/ 4 h 42"/>
                  <a:gd name="T50" fmla="*/ 0 w 56"/>
                  <a:gd name="T51" fmla="*/ 7 h 42"/>
                  <a:gd name="T52" fmla="*/ 0 w 56"/>
                  <a:gd name="T53" fmla="*/ 11 h 42"/>
                  <a:gd name="T54" fmla="*/ 2 w 56"/>
                  <a:gd name="T55" fmla="*/ 14 h 42"/>
                  <a:gd name="T56" fmla="*/ 4 w 56"/>
                  <a:gd name="T57" fmla="*/ 16 h 42"/>
                  <a:gd name="T58" fmla="*/ 0 w 56"/>
                  <a:gd name="T59" fmla="*/ 9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
                  <a:gd name="T91" fmla="*/ 0 h 42"/>
                  <a:gd name="T92" fmla="*/ 56 w 56"/>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 h="42">
                    <a:moveTo>
                      <a:pt x="0" y="9"/>
                    </a:moveTo>
                    <a:lnTo>
                      <a:pt x="4" y="16"/>
                    </a:lnTo>
                    <a:lnTo>
                      <a:pt x="10" y="20"/>
                    </a:lnTo>
                    <a:lnTo>
                      <a:pt x="15" y="23"/>
                    </a:lnTo>
                    <a:lnTo>
                      <a:pt x="21" y="25"/>
                    </a:lnTo>
                    <a:lnTo>
                      <a:pt x="27" y="30"/>
                    </a:lnTo>
                    <a:lnTo>
                      <a:pt x="31" y="32"/>
                    </a:lnTo>
                    <a:lnTo>
                      <a:pt x="36" y="35"/>
                    </a:lnTo>
                    <a:lnTo>
                      <a:pt x="42" y="38"/>
                    </a:lnTo>
                    <a:lnTo>
                      <a:pt x="48" y="42"/>
                    </a:lnTo>
                    <a:lnTo>
                      <a:pt x="56" y="27"/>
                    </a:lnTo>
                    <a:lnTo>
                      <a:pt x="50" y="24"/>
                    </a:lnTo>
                    <a:lnTo>
                      <a:pt x="46" y="21"/>
                    </a:lnTo>
                    <a:lnTo>
                      <a:pt x="41" y="17"/>
                    </a:lnTo>
                    <a:lnTo>
                      <a:pt x="35" y="14"/>
                    </a:lnTo>
                    <a:lnTo>
                      <a:pt x="29" y="11"/>
                    </a:lnTo>
                    <a:lnTo>
                      <a:pt x="24" y="7"/>
                    </a:lnTo>
                    <a:lnTo>
                      <a:pt x="18" y="4"/>
                    </a:lnTo>
                    <a:lnTo>
                      <a:pt x="13" y="2"/>
                    </a:lnTo>
                    <a:lnTo>
                      <a:pt x="17" y="10"/>
                    </a:lnTo>
                    <a:lnTo>
                      <a:pt x="13" y="2"/>
                    </a:lnTo>
                    <a:lnTo>
                      <a:pt x="10" y="0"/>
                    </a:lnTo>
                    <a:lnTo>
                      <a:pt x="6" y="0"/>
                    </a:lnTo>
                    <a:lnTo>
                      <a:pt x="3" y="2"/>
                    </a:lnTo>
                    <a:lnTo>
                      <a:pt x="2" y="4"/>
                    </a:lnTo>
                    <a:lnTo>
                      <a:pt x="0" y="7"/>
                    </a:lnTo>
                    <a:lnTo>
                      <a:pt x="0" y="11"/>
                    </a:lnTo>
                    <a:lnTo>
                      <a:pt x="2" y="14"/>
                    </a:lnTo>
                    <a:lnTo>
                      <a:pt x="4" y="16"/>
                    </a:lnTo>
                    <a:lnTo>
                      <a:pt x="0" y="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2" name="Freeform 154"/>
              <p:cNvSpPr>
                <a:spLocks/>
              </p:cNvSpPr>
              <p:nvPr>
                <p:custDataLst>
                  <p:tags r:id="rId327"/>
                </p:custDataLst>
              </p:nvPr>
            </p:nvSpPr>
            <p:spPr bwMode="auto">
              <a:xfrm>
                <a:off x="3360" y="2306"/>
                <a:ext cx="21" cy="67"/>
              </a:xfrm>
              <a:custGeom>
                <a:avLst/>
                <a:gdLst>
                  <a:gd name="T0" fmla="*/ 15 w 21"/>
                  <a:gd name="T1" fmla="*/ 0 h 67"/>
                  <a:gd name="T2" fmla="*/ 4 w 21"/>
                  <a:gd name="T3" fmla="*/ 7 h 67"/>
                  <a:gd name="T4" fmla="*/ 4 w 21"/>
                  <a:gd name="T5" fmla="*/ 14 h 67"/>
                  <a:gd name="T6" fmla="*/ 4 w 21"/>
                  <a:gd name="T7" fmla="*/ 22 h 67"/>
                  <a:gd name="T8" fmla="*/ 3 w 21"/>
                  <a:gd name="T9" fmla="*/ 29 h 67"/>
                  <a:gd name="T10" fmla="*/ 3 w 21"/>
                  <a:gd name="T11" fmla="*/ 36 h 67"/>
                  <a:gd name="T12" fmla="*/ 2 w 21"/>
                  <a:gd name="T13" fmla="*/ 43 h 67"/>
                  <a:gd name="T14" fmla="*/ 2 w 21"/>
                  <a:gd name="T15" fmla="*/ 50 h 67"/>
                  <a:gd name="T16" fmla="*/ 2 w 21"/>
                  <a:gd name="T17" fmla="*/ 57 h 67"/>
                  <a:gd name="T18" fmla="*/ 0 w 21"/>
                  <a:gd name="T19" fmla="*/ 66 h 67"/>
                  <a:gd name="T20" fmla="*/ 17 w 21"/>
                  <a:gd name="T21" fmla="*/ 67 h 67"/>
                  <a:gd name="T22" fmla="*/ 18 w 21"/>
                  <a:gd name="T23" fmla="*/ 59 h 67"/>
                  <a:gd name="T24" fmla="*/ 18 w 21"/>
                  <a:gd name="T25" fmla="*/ 52 h 67"/>
                  <a:gd name="T26" fmla="*/ 20 w 21"/>
                  <a:gd name="T27" fmla="*/ 45 h 67"/>
                  <a:gd name="T28" fmla="*/ 20 w 21"/>
                  <a:gd name="T29" fmla="*/ 38 h 67"/>
                  <a:gd name="T30" fmla="*/ 20 w 21"/>
                  <a:gd name="T31" fmla="*/ 31 h 67"/>
                  <a:gd name="T32" fmla="*/ 21 w 21"/>
                  <a:gd name="T33" fmla="*/ 22 h 67"/>
                  <a:gd name="T34" fmla="*/ 21 w 21"/>
                  <a:gd name="T35" fmla="*/ 15 h 67"/>
                  <a:gd name="T36" fmla="*/ 21 w 21"/>
                  <a:gd name="T37" fmla="*/ 8 h 67"/>
                  <a:gd name="T38" fmla="*/ 11 w 21"/>
                  <a:gd name="T39" fmla="*/ 17 h 67"/>
                  <a:gd name="T40" fmla="*/ 21 w 21"/>
                  <a:gd name="T41" fmla="*/ 8 h 67"/>
                  <a:gd name="T42" fmla="*/ 21 w 21"/>
                  <a:gd name="T43" fmla="*/ 4 h 67"/>
                  <a:gd name="T44" fmla="*/ 20 w 21"/>
                  <a:gd name="T45" fmla="*/ 2 h 67"/>
                  <a:gd name="T46" fmla="*/ 17 w 21"/>
                  <a:gd name="T47" fmla="*/ 0 h 67"/>
                  <a:gd name="T48" fmla="*/ 14 w 21"/>
                  <a:gd name="T49" fmla="*/ 0 h 67"/>
                  <a:gd name="T50" fmla="*/ 11 w 21"/>
                  <a:gd name="T51" fmla="*/ 0 h 67"/>
                  <a:gd name="T52" fmla="*/ 7 w 21"/>
                  <a:gd name="T53" fmla="*/ 2 h 67"/>
                  <a:gd name="T54" fmla="*/ 6 w 21"/>
                  <a:gd name="T55" fmla="*/ 4 h 67"/>
                  <a:gd name="T56" fmla="*/ 4 w 21"/>
                  <a:gd name="T57" fmla="*/ 7 h 67"/>
                  <a:gd name="T58" fmla="*/ 15 w 21"/>
                  <a:gd name="T59" fmla="*/ 0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67"/>
                  <a:gd name="T92" fmla="*/ 21 w 21"/>
                  <a:gd name="T93" fmla="*/ 67 h 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67">
                    <a:moveTo>
                      <a:pt x="15" y="0"/>
                    </a:moveTo>
                    <a:lnTo>
                      <a:pt x="4" y="7"/>
                    </a:lnTo>
                    <a:lnTo>
                      <a:pt x="4" y="14"/>
                    </a:lnTo>
                    <a:lnTo>
                      <a:pt x="4" y="22"/>
                    </a:lnTo>
                    <a:lnTo>
                      <a:pt x="3" y="29"/>
                    </a:lnTo>
                    <a:lnTo>
                      <a:pt x="3" y="36"/>
                    </a:lnTo>
                    <a:lnTo>
                      <a:pt x="2" y="43"/>
                    </a:lnTo>
                    <a:lnTo>
                      <a:pt x="2" y="50"/>
                    </a:lnTo>
                    <a:lnTo>
                      <a:pt x="2" y="57"/>
                    </a:lnTo>
                    <a:lnTo>
                      <a:pt x="0" y="66"/>
                    </a:lnTo>
                    <a:lnTo>
                      <a:pt x="17" y="67"/>
                    </a:lnTo>
                    <a:lnTo>
                      <a:pt x="18" y="59"/>
                    </a:lnTo>
                    <a:lnTo>
                      <a:pt x="18" y="52"/>
                    </a:lnTo>
                    <a:lnTo>
                      <a:pt x="20" y="45"/>
                    </a:lnTo>
                    <a:lnTo>
                      <a:pt x="20" y="38"/>
                    </a:lnTo>
                    <a:lnTo>
                      <a:pt x="20" y="31"/>
                    </a:lnTo>
                    <a:lnTo>
                      <a:pt x="21" y="22"/>
                    </a:lnTo>
                    <a:lnTo>
                      <a:pt x="21" y="15"/>
                    </a:lnTo>
                    <a:lnTo>
                      <a:pt x="21" y="8"/>
                    </a:lnTo>
                    <a:lnTo>
                      <a:pt x="11" y="17"/>
                    </a:lnTo>
                    <a:lnTo>
                      <a:pt x="21" y="8"/>
                    </a:lnTo>
                    <a:lnTo>
                      <a:pt x="21" y="4"/>
                    </a:lnTo>
                    <a:lnTo>
                      <a:pt x="20" y="2"/>
                    </a:lnTo>
                    <a:lnTo>
                      <a:pt x="17" y="0"/>
                    </a:lnTo>
                    <a:lnTo>
                      <a:pt x="14" y="0"/>
                    </a:lnTo>
                    <a:lnTo>
                      <a:pt x="11" y="0"/>
                    </a:lnTo>
                    <a:lnTo>
                      <a:pt x="7" y="2"/>
                    </a:lnTo>
                    <a:lnTo>
                      <a:pt x="6" y="4"/>
                    </a:lnTo>
                    <a:lnTo>
                      <a:pt x="4" y="7"/>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3" name="Freeform 155"/>
              <p:cNvSpPr>
                <a:spLocks/>
              </p:cNvSpPr>
              <p:nvPr>
                <p:custDataLst>
                  <p:tags r:id="rId328"/>
                </p:custDataLst>
              </p:nvPr>
            </p:nvSpPr>
            <p:spPr bwMode="auto">
              <a:xfrm>
                <a:off x="3371" y="2210"/>
                <a:ext cx="403" cy="114"/>
              </a:xfrm>
              <a:custGeom>
                <a:avLst/>
                <a:gdLst>
                  <a:gd name="T0" fmla="*/ 401 w 403"/>
                  <a:gd name="T1" fmla="*/ 1 h 114"/>
                  <a:gd name="T2" fmla="*/ 392 w 403"/>
                  <a:gd name="T3" fmla="*/ 0 h 114"/>
                  <a:gd name="T4" fmla="*/ 336 w 403"/>
                  <a:gd name="T5" fmla="*/ 19 h 114"/>
                  <a:gd name="T6" fmla="*/ 278 w 403"/>
                  <a:gd name="T7" fmla="*/ 38 h 114"/>
                  <a:gd name="T8" fmla="*/ 219 w 403"/>
                  <a:gd name="T9" fmla="*/ 56 h 114"/>
                  <a:gd name="T10" fmla="*/ 162 w 403"/>
                  <a:gd name="T11" fmla="*/ 71 h 114"/>
                  <a:gd name="T12" fmla="*/ 110 w 403"/>
                  <a:gd name="T13" fmla="*/ 84 h 114"/>
                  <a:gd name="T14" fmla="*/ 64 w 403"/>
                  <a:gd name="T15" fmla="*/ 93 h 114"/>
                  <a:gd name="T16" fmla="*/ 45 w 403"/>
                  <a:gd name="T17" fmla="*/ 96 h 114"/>
                  <a:gd name="T18" fmla="*/ 28 w 403"/>
                  <a:gd name="T19" fmla="*/ 98 h 114"/>
                  <a:gd name="T20" fmla="*/ 14 w 403"/>
                  <a:gd name="T21" fmla="*/ 98 h 114"/>
                  <a:gd name="T22" fmla="*/ 4 w 403"/>
                  <a:gd name="T23" fmla="*/ 96 h 114"/>
                  <a:gd name="T24" fmla="*/ 0 w 403"/>
                  <a:gd name="T25" fmla="*/ 113 h 114"/>
                  <a:gd name="T26" fmla="*/ 13 w 403"/>
                  <a:gd name="T27" fmla="*/ 114 h 114"/>
                  <a:gd name="T28" fmla="*/ 28 w 403"/>
                  <a:gd name="T29" fmla="*/ 114 h 114"/>
                  <a:gd name="T30" fmla="*/ 46 w 403"/>
                  <a:gd name="T31" fmla="*/ 113 h 114"/>
                  <a:gd name="T32" fmla="*/ 67 w 403"/>
                  <a:gd name="T33" fmla="*/ 110 h 114"/>
                  <a:gd name="T34" fmla="*/ 113 w 403"/>
                  <a:gd name="T35" fmla="*/ 100 h 114"/>
                  <a:gd name="T36" fmla="*/ 166 w 403"/>
                  <a:gd name="T37" fmla="*/ 88 h 114"/>
                  <a:gd name="T38" fmla="*/ 223 w 403"/>
                  <a:gd name="T39" fmla="*/ 71 h 114"/>
                  <a:gd name="T40" fmla="*/ 283 w 403"/>
                  <a:gd name="T41" fmla="*/ 54 h 114"/>
                  <a:gd name="T42" fmla="*/ 342 w 403"/>
                  <a:gd name="T43" fmla="*/ 35 h 114"/>
                  <a:gd name="T44" fmla="*/ 398 w 403"/>
                  <a:gd name="T45" fmla="*/ 17 h 114"/>
                  <a:gd name="T46" fmla="*/ 389 w 403"/>
                  <a:gd name="T47" fmla="*/ 15 h 114"/>
                  <a:gd name="T48" fmla="*/ 398 w 403"/>
                  <a:gd name="T49" fmla="*/ 17 h 114"/>
                  <a:gd name="T50" fmla="*/ 401 w 403"/>
                  <a:gd name="T51" fmla="*/ 15 h 114"/>
                  <a:gd name="T52" fmla="*/ 403 w 403"/>
                  <a:gd name="T53" fmla="*/ 12 h 114"/>
                  <a:gd name="T54" fmla="*/ 403 w 403"/>
                  <a:gd name="T55" fmla="*/ 8 h 114"/>
                  <a:gd name="T56" fmla="*/ 403 w 403"/>
                  <a:gd name="T57" fmla="*/ 6 h 114"/>
                  <a:gd name="T58" fmla="*/ 402 w 403"/>
                  <a:gd name="T59" fmla="*/ 3 h 114"/>
                  <a:gd name="T60" fmla="*/ 399 w 403"/>
                  <a:gd name="T61" fmla="*/ 1 h 114"/>
                  <a:gd name="T62" fmla="*/ 396 w 403"/>
                  <a:gd name="T63" fmla="*/ 0 h 114"/>
                  <a:gd name="T64" fmla="*/ 392 w 403"/>
                  <a:gd name="T65" fmla="*/ 0 h 114"/>
                  <a:gd name="T66" fmla="*/ 401 w 403"/>
                  <a:gd name="T67" fmla="*/ 1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14"/>
                  <a:gd name="T104" fmla="*/ 403 w 403"/>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14">
                    <a:moveTo>
                      <a:pt x="401" y="1"/>
                    </a:moveTo>
                    <a:lnTo>
                      <a:pt x="392" y="0"/>
                    </a:lnTo>
                    <a:lnTo>
                      <a:pt x="336" y="19"/>
                    </a:lnTo>
                    <a:lnTo>
                      <a:pt x="278" y="38"/>
                    </a:lnTo>
                    <a:lnTo>
                      <a:pt x="219" y="56"/>
                    </a:lnTo>
                    <a:lnTo>
                      <a:pt x="162" y="71"/>
                    </a:lnTo>
                    <a:lnTo>
                      <a:pt x="110" y="84"/>
                    </a:lnTo>
                    <a:lnTo>
                      <a:pt x="64" y="93"/>
                    </a:lnTo>
                    <a:lnTo>
                      <a:pt x="45" y="96"/>
                    </a:lnTo>
                    <a:lnTo>
                      <a:pt x="28" y="98"/>
                    </a:lnTo>
                    <a:lnTo>
                      <a:pt x="14" y="98"/>
                    </a:lnTo>
                    <a:lnTo>
                      <a:pt x="4" y="96"/>
                    </a:lnTo>
                    <a:lnTo>
                      <a:pt x="0" y="113"/>
                    </a:lnTo>
                    <a:lnTo>
                      <a:pt x="13" y="114"/>
                    </a:lnTo>
                    <a:lnTo>
                      <a:pt x="28" y="114"/>
                    </a:lnTo>
                    <a:lnTo>
                      <a:pt x="46" y="113"/>
                    </a:lnTo>
                    <a:lnTo>
                      <a:pt x="67" y="110"/>
                    </a:lnTo>
                    <a:lnTo>
                      <a:pt x="113" y="100"/>
                    </a:lnTo>
                    <a:lnTo>
                      <a:pt x="166" y="88"/>
                    </a:lnTo>
                    <a:lnTo>
                      <a:pt x="223" y="71"/>
                    </a:lnTo>
                    <a:lnTo>
                      <a:pt x="283" y="54"/>
                    </a:lnTo>
                    <a:lnTo>
                      <a:pt x="342" y="35"/>
                    </a:lnTo>
                    <a:lnTo>
                      <a:pt x="398" y="17"/>
                    </a:lnTo>
                    <a:lnTo>
                      <a:pt x="389" y="15"/>
                    </a:lnTo>
                    <a:lnTo>
                      <a:pt x="398" y="17"/>
                    </a:lnTo>
                    <a:lnTo>
                      <a:pt x="401" y="15"/>
                    </a:lnTo>
                    <a:lnTo>
                      <a:pt x="403" y="12"/>
                    </a:lnTo>
                    <a:lnTo>
                      <a:pt x="403" y="8"/>
                    </a:lnTo>
                    <a:lnTo>
                      <a:pt x="403" y="6"/>
                    </a:lnTo>
                    <a:lnTo>
                      <a:pt x="402" y="3"/>
                    </a:lnTo>
                    <a:lnTo>
                      <a:pt x="399" y="1"/>
                    </a:lnTo>
                    <a:lnTo>
                      <a:pt x="396" y="0"/>
                    </a:lnTo>
                    <a:lnTo>
                      <a:pt x="392" y="0"/>
                    </a:lnTo>
                    <a:lnTo>
                      <a:pt x="401" y="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4" name="Freeform 156"/>
              <p:cNvSpPr>
                <a:spLocks/>
              </p:cNvSpPr>
              <p:nvPr>
                <p:custDataLst>
                  <p:tags r:id="rId329"/>
                </p:custDataLst>
              </p:nvPr>
            </p:nvSpPr>
            <p:spPr bwMode="auto">
              <a:xfrm>
                <a:off x="3349" y="2298"/>
                <a:ext cx="60" cy="49"/>
              </a:xfrm>
              <a:custGeom>
                <a:avLst/>
                <a:gdLst>
                  <a:gd name="T0" fmla="*/ 60 w 60"/>
                  <a:gd name="T1" fmla="*/ 49 h 49"/>
                  <a:gd name="T2" fmla="*/ 60 w 60"/>
                  <a:gd name="T3" fmla="*/ 49 h 49"/>
                  <a:gd name="T4" fmla="*/ 59 w 60"/>
                  <a:gd name="T5" fmla="*/ 39 h 49"/>
                  <a:gd name="T6" fmla="*/ 54 w 60"/>
                  <a:gd name="T7" fmla="*/ 29 h 49"/>
                  <a:gd name="T8" fmla="*/ 49 w 60"/>
                  <a:gd name="T9" fmla="*/ 21 h 49"/>
                  <a:gd name="T10" fmla="*/ 42 w 60"/>
                  <a:gd name="T11" fmla="*/ 14 h 49"/>
                  <a:gd name="T12" fmla="*/ 33 w 60"/>
                  <a:gd name="T13" fmla="*/ 8 h 49"/>
                  <a:gd name="T14" fmla="*/ 24 w 60"/>
                  <a:gd name="T15" fmla="*/ 4 h 49"/>
                  <a:gd name="T16" fmla="*/ 13 w 60"/>
                  <a:gd name="T17" fmla="*/ 1 h 49"/>
                  <a:gd name="T18" fmla="*/ 0 w 60"/>
                  <a:gd name="T19" fmla="*/ 0 h 49"/>
                  <a:gd name="T20" fmla="*/ 0 w 60"/>
                  <a:gd name="T21" fmla="*/ 16 h 49"/>
                  <a:gd name="T22" fmla="*/ 10 w 60"/>
                  <a:gd name="T23" fmla="*/ 18 h 49"/>
                  <a:gd name="T24" fmla="*/ 18 w 60"/>
                  <a:gd name="T25" fmla="*/ 19 h 49"/>
                  <a:gd name="T26" fmla="*/ 25 w 60"/>
                  <a:gd name="T27" fmla="*/ 23 h 49"/>
                  <a:gd name="T28" fmla="*/ 31 w 60"/>
                  <a:gd name="T29" fmla="*/ 28 h 49"/>
                  <a:gd name="T30" fmla="*/ 36 w 60"/>
                  <a:gd name="T31" fmla="*/ 32 h 49"/>
                  <a:gd name="T32" fmla="*/ 40 w 60"/>
                  <a:gd name="T33" fmla="*/ 37 h 49"/>
                  <a:gd name="T34" fmla="*/ 42 w 60"/>
                  <a:gd name="T35" fmla="*/ 43 h 49"/>
                  <a:gd name="T36" fmla="*/ 43 w 60"/>
                  <a:gd name="T37" fmla="*/ 49 h 49"/>
                  <a:gd name="T38" fmla="*/ 43 w 60"/>
                  <a:gd name="T39" fmla="*/ 49 h 49"/>
                  <a:gd name="T40" fmla="*/ 60 w 60"/>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9"/>
                  <a:gd name="T65" fmla="*/ 60 w 6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9">
                    <a:moveTo>
                      <a:pt x="60" y="49"/>
                    </a:moveTo>
                    <a:lnTo>
                      <a:pt x="60" y="49"/>
                    </a:lnTo>
                    <a:lnTo>
                      <a:pt x="59" y="39"/>
                    </a:lnTo>
                    <a:lnTo>
                      <a:pt x="54" y="29"/>
                    </a:lnTo>
                    <a:lnTo>
                      <a:pt x="49" y="21"/>
                    </a:lnTo>
                    <a:lnTo>
                      <a:pt x="42" y="14"/>
                    </a:lnTo>
                    <a:lnTo>
                      <a:pt x="33" y="8"/>
                    </a:lnTo>
                    <a:lnTo>
                      <a:pt x="24" y="4"/>
                    </a:lnTo>
                    <a:lnTo>
                      <a:pt x="13" y="1"/>
                    </a:lnTo>
                    <a:lnTo>
                      <a:pt x="0" y="0"/>
                    </a:lnTo>
                    <a:lnTo>
                      <a:pt x="0" y="16"/>
                    </a:lnTo>
                    <a:lnTo>
                      <a:pt x="10" y="18"/>
                    </a:lnTo>
                    <a:lnTo>
                      <a:pt x="18" y="19"/>
                    </a:lnTo>
                    <a:lnTo>
                      <a:pt x="25" y="23"/>
                    </a:lnTo>
                    <a:lnTo>
                      <a:pt x="31" y="28"/>
                    </a:lnTo>
                    <a:lnTo>
                      <a:pt x="36" y="32"/>
                    </a:lnTo>
                    <a:lnTo>
                      <a:pt x="40" y="37"/>
                    </a:lnTo>
                    <a:lnTo>
                      <a:pt x="42" y="43"/>
                    </a:lnTo>
                    <a:lnTo>
                      <a:pt x="43" y="49"/>
                    </a:lnTo>
                    <a:lnTo>
                      <a:pt x="60" y="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5" name="Freeform 157"/>
              <p:cNvSpPr>
                <a:spLocks/>
              </p:cNvSpPr>
              <p:nvPr>
                <p:custDataLst>
                  <p:tags r:id="rId330"/>
                </p:custDataLst>
              </p:nvPr>
            </p:nvSpPr>
            <p:spPr bwMode="auto">
              <a:xfrm>
                <a:off x="3349" y="2347"/>
                <a:ext cx="60" cy="48"/>
              </a:xfrm>
              <a:custGeom>
                <a:avLst/>
                <a:gdLst>
                  <a:gd name="T0" fmla="*/ 0 w 60"/>
                  <a:gd name="T1" fmla="*/ 48 h 48"/>
                  <a:gd name="T2" fmla="*/ 0 w 60"/>
                  <a:gd name="T3" fmla="*/ 48 h 48"/>
                  <a:gd name="T4" fmla="*/ 13 w 60"/>
                  <a:gd name="T5" fmla="*/ 48 h 48"/>
                  <a:gd name="T6" fmla="*/ 24 w 60"/>
                  <a:gd name="T7" fmla="*/ 46 h 48"/>
                  <a:gd name="T8" fmla="*/ 33 w 60"/>
                  <a:gd name="T9" fmla="*/ 41 h 48"/>
                  <a:gd name="T10" fmla="*/ 42 w 60"/>
                  <a:gd name="T11" fmla="*/ 36 h 48"/>
                  <a:gd name="T12" fmla="*/ 49 w 60"/>
                  <a:gd name="T13" fmla="*/ 27 h 48"/>
                  <a:gd name="T14" fmla="*/ 54 w 60"/>
                  <a:gd name="T15" fmla="*/ 19 h 48"/>
                  <a:gd name="T16" fmla="*/ 59 w 60"/>
                  <a:gd name="T17" fmla="*/ 11 h 48"/>
                  <a:gd name="T18" fmla="*/ 60 w 60"/>
                  <a:gd name="T19" fmla="*/ 0 h 48"/>
                  <a:gd name="T20" fmla="*/ 43 w 60"/>
                  <a:gd name="T21" fmla="*/ 0 h 48"/>
                  <a:gd name="T22" fmla="*/ 42 w 60"/>
                  <a:gd name="T23" fmla="*/ 7 h 48"/>
                  <a:gd name="T24" fmla="*/ 40 w 60"/>
                  <a:gd name="T25" fmla="*/ 12 h 48"/>
                  <a:gd name="T26" fmla="*/ 36 w 60"/>
                  <a:gd name="T27" fmla="*/ 18 h 48"/>
                  <a:gd name="T28" fmla="*/ 31 w 60"/>
                  <a:gd name="T29" fmla="*/ 22 h 48"/>
                  <a:gd name="T30" fmla="*/ 25 w 60"/>
                  <a:gd name="T31" fmla="*/ 26 h 48"/>
                  <a:gd name="T32" fmla="*/ 18 w 60"/>
                  <a:gd name="T33" fmla="*/ 29 h 48"/>
                  <a:gd name="T34" fmla="*/ 10 w 60"/>
                  <a:gd name="T35" fmla="*/ 32 h 48"/>
                  <a:gd name="T36" fmla="*/ 0 w 60"/>
                  <a:gd name="T37" fmla="*/ 32 h 48"/>
                  <a:gd name="T38" fmla="*/ 0 w 60"/>
                  <a:gd name="T39" fmla="*/ 32 h 48"/>
                  <a:gd name="T40" fmla="*/ 0 w 60"/>
                  <a:gd name="T41" fmla="*/ 48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8"/>
                  <a:gd name="T65" fmla="*/ 60 w 6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8">
                    <a:moveTo>
                      <a:pt x="0" y="48"/>
                    </a:moveTo>
                    <a:lnTo>
                      <a:pt x="0" y="48"/>
                    </a:lnTo>
                    <a:lnTo>
                      <a:pt x="13" y="48"/>
                    </a:lnTo>
                    <a:lnTo>
                      <a:pt x="24" y="46"/>
                    </a:lnTo>
                    <a:lnTo>
                      <a:pt x="33" y="41"/>
                    </a:lnTo>
                    <a:lnTo>
                      <a:pt x="42" y="36"/>
                    </a:lnTo>
                    <a:lnTo>
                      <a:pt x="49" y="27"/>
                    </a:lnTo>
                    <a:lnTo>
                      <a:pt x="54" y="19"/>
                    </a:lnTo>
                    <a:lnTo>
                      <a:pt x="59" y="11"/>
                    </a:lnTo>
                    <a:lnTo>
                      <a:pt x="60" y="0"/>
                    </a:lnTo>
                    <a:lnTo>
                      <a:pt x="43" y="0"/>
                    </a:lnTo>
                    <a:lnTo>
                      <a:pt x="42" y="7"/>
                    </a:lnTo>
                    <a:lnTo>
                      <a:pt x="40" y="12"/>
                    </a:lnTo>
                    <a:lnTo>
                      <a:pt x="36" y="18"/>
                    </a:lnTo>
                    <a:lnTo>
                      <a:pt x="31" y="22"/>
                    </a:lnTo>
                    <a:lnTo>
                      <a:pt x="25" y="26"/>
                    </a:lnTo>
                    <a:lnTo>
                      <a:pt x="18" y="29"/>
                    </a:lnTo>
                    <a:lnTo>
                      <a:pt x="10" y="32"/>
                    </a:lnTo>
                    <a:lnTo>
                      <a:pt x="0" y="32"/>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6" name="Freeform 158"/>
              <p:cNvSpPr>
                <a:spLocks/>
              </p:cNvSpPr>
              <p:nvPr>
                <p:custDataLst>
                  <p:tags r:id="rId331"/>
                </p:custDataLst>
              </p:nvPr>
            </p:nvSpPr>
            <p:spPr bwMode="auto">
              <a:xfrm>
                <a:off x="3290" y="2347"/>
                <a:ext cx="59" cy="48"/>
              </a:xfrm>
              <a:custGeom>
                <a:avLst/>
                <a:gdLst>
                  <a:gd name="T0" fmla="*/ 0 w 59"/>
                  <a:gd name="T1" fmla="*/ 0 h 48"/>
                  <a:gd name="T2" fmla="*/ 0 w 59"/>
                  <a:gd name="T3" fmla="*/ 0 h 48"/>
                  <a:gd name="T4" fmla="*/ 2 w 59"/>
                  <a:gd name="T5" fmla="*/ 11 h 48"/>
                  <a:gd name="T6" fmla="*/ 6 w 59"/>
                  <a:gd name="T7" fmla="*/ 20 h 48"/>
                  <a:gd name="T8" fmla="*/ 12 w 59"/>
                  <a:gd name="T9" fmla="*/ 27 h 48"/>
                  <a:gd name="T10" fmla="*/ 19 w 59"/>
                  <a:gd name="T11" fmla="*/ 36 h 48"/>
                  <a:gd name="T12" fmla="*/ 27 w 59"/>
                  <a:gd name="T13" fmla="*/ 41 h 48"/>
                  <a:gd name="T14" fmla="*/ 38 w 59"/>
                  <a:gd name="T15" fmla="*/ 46 h 48"/>
                  <a:gd name="T16" fmla="*/ 48 w 59"/>
                  <a:gd name="T17" fmla="*/ 48 h 48"/>
                  <a:gd name="T18" fmla="*/ 59 w 59"/>
                  <a:gd name="T19" fmla="*/ 48 h 48"/>
                  <a:gd name="T20" fmla="*/ 59 w 59"/>
                  <a:gd name="T21" fmla="*/ 32 h 48"/>
                  <a:gd name="T22" fmla="*/ 51 w 59"/>
                  <a:gd name="T23" fmla="*/ 32 h 48"/>
                  <a:gd name="T24" fmla="*/ 42 w 59"/>
                  <a:gd name="T25" fmla="*/ 29 h 48"/>
                  <a:gd name="T26" fmla="*/ 35 w 59"/>
                  <a:gd name="T27" fmla="*/ 26 h 48"/>
                  <a:gd name="T28" fmla="*/ 30 w 59"/>
                  <a:gd name="T29" fmla="*/ 22 h 48"/>
                  <a:gd name="T30" fmla="*/ 24 w 59"/>
                  <a:gd name="T31" fmla="*/ 18 h 48"/>
                  <a:gd name="T32" fmla="*/ 20 w 59"/>
                  <a:gd name="T33" fmla="*/ 12 h 48"/>
                  <a:gd name="T34" fmla="*/ 19 w 59"/>
                  <a:gd name="T35" fmla="*/ 7 h 48"/>
                  <a:gd name="T36" fmla="*/ 17 w 59"/>
                  <a:gd name="T37" fmla="*/ 0 h 48"/>
                  <a:gd name="T38" fmla="*/ 17 w 59"/>
                  <a:gd name="T39" fmla="*/ 0 h 48"/>
                  <a:gd name="T40" fmla="*/ 0 w 59"/>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48"/>
                  <a:gd name="T65" fmla="*/ 59 w 59"/>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48">
                    <a:moveTo>
                      <a:pt x="0" y="0"/>
                    </a:moveTo>
                    <a:lnTo>
                      <a:pt x="0" y="0"/>
                    </a:lnTo>
                    <a:lnTo>
                      <a:pt x="2" y="11"/>
                    </a:lnTo>
                    <a:lnTo>
                      <a:pt x="6" y="20"/>
                    </a:lnTo>
                    <a:lnTo>
                      <a:pt x="12" y="27"/>
                    </a:lnTo>
                    <a:lnTo>
                      <a:pt x="19" y="36"/>
                    </a:lnTo>
                    <a:lnTo>
                      <a:pt x="27" y="41"/>
                    </a:lnTo>
                    <a:lnTo>
                      <a:pt x="38" y="46"/>
                    </a:lnTo>
                    <a:lnTo>
                      <a:pt x="48" y="48"/>
                    </a:lnTo>
                    <a:lnTo>
                      <a:pt x="59" y="48"/>
                    </a:lnTo>
                    <a:lnTo>
                      <a:pt x="59" y="32"/>
                    </a:lnTo>
                    <a:lnTo>
                      <a:pt x="51" y="32"/>
                    </a:lnTo>
                    <a:lnTo>
                      <a:pt x="42" y="29"/>
                    </a:lnTo>
                    <a:lnTo>
                      <a:pt x="35" y="26"/>
                    </a:lnTo>
                    <a:lnTo>
                      <a:pt x="30" y="22"/>
                    </a:lnTo>
                    <a:lnTo>
                      <a:pt x="24" y="18"/>
                    </a:lnTo>
                    <a:lnTo>
                      <a:pt x="20" y="12"/>
                    </a:lnTo>
                    <a:lnTo>
                      <a:pt x="19" y="7"/>
                    </a:lnTo>
                    <a:lnTo>
                      <a:pt x="17"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7" name="Freeform 159"/>
              <p:cNvSpPr>
                <a:spLocks/>
              </p:cNvSpPr>
              <p:nvPr>
                <p:custDataLst>
                  <p:tags r:id="rId332"/>
                </p:custDataLst>
              </p:nvPr>
            </p:nvSpPr>
            <p:spPr bwMode="auto">
              <a:xfrm>
                <a:off x="3290" y="2298"/>
                <a:ext cx="59" cy="49"/>
              </a:xfrm>
              <a:custGeom>
                <a:avLst/>
                <a:gdLst>
                  <a:gd name="T0" fmla="*/ 59 w 59"/>
                  <a:gd name="T1" fmla="*/ 0 h 49"/>
                  <a:gd name="T2" fmla="*/ 59 w 59"/>
                  <a:gd name="T3" fmla="*/ 0 h 49"/>
                  <a:gd name="T4" fmla="*/ 48 w 59"/>
                  <a:gd name="T5" fmla="*/ 1 h 49"/>
                  <a:gd name="T6" fmla="*/ 37 w 59"/>
                  <a:gd name="T7" fmla="*/ 4 h 49"/>
                  <a:gd name="T8" fmla="*/ 27 w 59"/>
                  <a:gd name="T9" fmla="*/ 8 h 49"/>
                  <a:gd name="T10" fmla="*/ 19 w 59"/>
                  <a:gd name="T11" fmla="*/ 14 h 49"/>
                  <a:gd name="T12" fmla="*/ 12 w 59"/>
                  <a:gd name="T13" fmla="*/ 21 h 49"/>
                  <a:gd name="T14" fmla="*/ 6 w 59"/>
                  <a:gd name="T15" fmla="*/ 29 h 49"/>
                  <a:gd name="T16" fmla="*/ 2 w 59"/>
                  <a:gd name="T17" fmla="*/ 39 h 49"/>
                  <a:gd name="T18" fmla="*/ 0 w 59"/>
                  <a:gd name="T19" fmla="*/ 49 h 49"/>
                  <a:gd name="T20" fmla="*/ 17 w 59"/>
                  <a:gd name="T21" fmla="*/ 49 h 49"/>
                  <a:gd name="T22" fmla="*/ 19 w 59"/>
                  <a:gd name="T23" fmla="*/ 43 h 49"/>
                  <a:gd name="T24" fmla="*/ 20 w 59"/>
                  <a:gd name="T25" fmla="*/ 37 h 49"/>
                  <a:gd name="T26" fmla="*/ 24 w 59"/>
                  <a:gd name="T27" fmla="*/ 32 h 49"/>
                  <a:gd name="T28" fmla="*/ 30 w 59"/>
                  <a:gd name="T29" fmla="*/ 28 h 49"/>
                  <a:gd name="T30" fmla="*/ 35 w 59"/>
                  <a:gd name="T31" fmla="*/ 23 h 49"/>
                  <a:gd name="T32" fmla="*/ 42 w 59"/>
                  <a:gd name="T33" fmla="*/ 19 h 49"/>
                  <a:gd name="T34" fmla="*/ 51 w 59"/>
                  <a:gd name="T35" fmla="*/ 18 h 49"/>
                  <a:gd name="T36" fmla="*/ 59 w 59"/>
                  <a:gd name="T37" fmla="*/ 16 h 49"/>
                  <a:gd name="T38" fmla="*/ 59 w 59"/>
                  <a:gd name="T39" fmla="*/ 16 h 49"/>
                  <a:gd name="T40" fmla="*/ 59 w 59"/>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49"/>
                  <a:gd name="T65" fmla="*/ 59 w 5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49">
                    <a:moveTo>
                      <a:pt x="59" y="0"/>
                    </a:moveTo>
                    <a:lnTo>
                      <a:pt x="59" y="0"/>
                    </a:lnTo>
                    <a:lnTo>
                      <a:pt x="48" y="1"/>
                    </a:lnTo>
                    <a:lnTo>
                      <a:pt x="37" y="4"/>
                    </a:lnTo>
                    <a:lnTo>
                      <a:pt x="27" y="8"/>
                    </a:lnTo>
                    <a:lnTo>
                      <a:pt x="19" y="14"/>
                    </a:lnTo>
                    <a:lnTo>
                      <a:pt x="12" y="21"/>
                    </a:lnTo>
                    <a:lnTo>
                      <a:pt x="6" y="29"/>
                    </a:lnTo>
                    <a:lnTo>
                      <a:pt x="2" y="39"/>
                    </a:lnTo>
                    <a:lnTo>
                      <a:pt x="0" y="49"/>
                    </a:lnTo>
                    <a:lnTo>
                      <a:pt x="17" y="49"/>
                    </a:lnTo>
                    <a:lnTo>
                      <a:pt x="19" y="43"/>
                    </a:lnTo>
                    <a:lnTo>
                      <a:pt x="20" y="37"/>
                    </a:lnTo>
                    <a:lnTo>
                      <a:pt x="24" y="32"/>
                    </a:lnTo>
                    <a:lnTo>
                      <a:pt x="30" y="28"/>
                    </a:lnTo>
                    <a:lnTo>
                      <a:pt x="35" y="23"/>
                    </a:lnTo>
                    <a:lnTo>
                      <a:pt x="42" y="19"/>
                    </a:lnTo>
                    <a:lnTo>
                      <a:pt x="51" y="18"/>
                    </a:lnTo>
                    <a:lnTo>
                      <a:pt x="59" y="16"/>
                    </a:lnTo>
                    <a:lnTo>
                      <a:pt x="5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 name="Freeform 160"/>
              <p:cNvSpPr>
                <a:spLocks/>
              </p:cNvSpPr>
              <p:nvPr>
                <p:custDataLst>
                  <p:tags r:id="rId333"/>
                </p:custDataLst>
              </p:nvPr>
            </p:nvSpPr>
            <p:spPr bwMode="auto">
              <a:xfrm>
                <a:off x="3076" y="2220"/>
                <a:ext cx="262" cy="90"/>
              </a:xfrm>
              <a:custGeom>
                <a:avLst/>
                <a:gdLst>
                  <a:gd name="T0" fmla="*/ 262 w 262"/>
                  <a:gd name="T1" fmla="*/ 85 h 90"/>
                  <a:gd name="T2" fmla="*/ 255 w 262"/>
                  <a:gd name="T3" fmla="*/ 74 h 90"/>
                  <a:gd name="T4" fmla="*/ 224 w 262"/>
                  <a:gd name="T5" fmla="*/ 65 h 90"/>
                  <a:gd name="T6" fmla="*/ 193 w 262"/>
                  <a:gd name="T7" fmla="*/ 57 h 90"/>
                  <a:gd name="T8" fmla="*/ 161 w 262"/>
                  <a:gd name="T9" fmla="*/ 47 h 90"/>
                  <a:gd name="T10" fmla="*/ 131 w 262"/>
                  <a:gd name="T11" fmla="*/ 37 h 90"/>
                  <a:gd name="T12" fmla="*/ 99 w 262"/>
                  <a:gd name="T13" fmla="*/ 28 h 90"/>
                  <a:gd name="T14" fmla="*/ 68 w 262"/>
                  <a:gd name="T15" fmla="*/ 18 h 90"/>
                  <a:gd name="T16" fmla="*/ 36 w 262"/>
                  <a:gd name="T17" fmla="*/ 8 h 90"/>
                  <a:gd name="T18" fmla="*/ 4 w 262"/>
                  <a:gd name="T19" fmla="*/ 0 h 90"/>
                  <a:gd name="T20" fmla="*/ 0 w 262"/>
                  <a:gd name="T21" fmla="*/ 16 h 90"/>
                  <a:gd name="T22" fmla="*/ 32 w 262"/>
                  <a:gd name="T23" fmla="*/ 25 h 90"/>
                  <a:gd name="T24" fmla="*/ 62 w 262"/>
                  <a:gd name="T25" fmla="*/ 33 h 90"/>
                  <a:gd name="T26" fmla="*/ 94 w 262"/>
                  <a:gd name="T27" fmla="*/ 43 h 90"/>
                  <a:gd name="T28" fmla="*/ 125 w 262"/>
                  <a:gd name="T29" fmla="*/ 53 h 90"/>
                  <a:gd name="T30" fmla="*/ 157 w 262"/>
                  <a:gd name="T31" fmla="*/ 64 h 90"/>
                  <a:gd name="T32" fmla="*/ 188 w 262"/>
                  <a:gd name="T33" fmla="*/ 74 h 90"/>
                  <a:gd name="T34" fmla="*/ 220 w 262"/>
                  <a:gd name="T35" fmla="*/ 82 h 90"/>
                  <a:gd name="T36" fmla="*/ 251 w 262"/>
                  <a:gd name="T37" fmla="*/ 90 h 90"/>
                  <a:gd name="T38" fmla="*/ 245 w 262"/>
                  <a:gd name="T39" fmla="*/ 79 h 90"/>
                  <a:gd name="T40" fmla="*/ 251 w 262"/>
                  <a:gd name="T41" fmla="*/ 90 h 90"/>
                  <a:gd name="T42" fmla="*/ 255 w 262"/>
                  <a:gd name="T43" fmla="*/ 90 h 90"/>
                  <a:gd name="T44" fmla="*/ 258 w 262"/>
                  <a:gd name="T45" fmla="*/ 90 h 90"/>
                  <a:gd name="T46" fmla="*/ 260 w 262"/>
                  <a:gd name="T47" fmla="*/ 88 h 90"/>
                  <a:gd name="T48" fmla="*/ 262 w 262"/>
                  <a:gd name="T49" fmla="*/ 85 h 90"/>
                  <a:gd name="T50" fmla="*/ 262 w 262"/>
                  <a:gd name="T51" fmla="*/ 82 h 90"/>
                  <a:gd name="T52" fmla="*/ 260 w 262"/>
                  <a:gd name="T53" fmla="*/ 78 h 90"/>
                  <a:gd name="T54" fmla="*/ 259 w 262"/>
                  <a:gd name="T55" fmla="*/ 76 h 90"/>
                  <a:gd name="T56" fmla="*/ 255 w 262"/>
                  <a:gd name="T57" fmla="*/ 74 h 90"/>
                  <a:gd name="T58" fmla="*/ 262 w 262"/>
                  <a:gd name="T59" fmla="*/ 85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2"/>
                  <a:gd name="T91" fmla="*/ 0 h 90"/>
                  <a:gd name="T92" fmla="*/ 262 w 262"/>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2" h="90">
                    <a:moveTo>
                      <a:pt x="262" y="85"/>
                    </a:moveTo>
                    <a:lnTo>
                      <a:pt x="255" y="74"/>
                    </a:lnTo>
                    <a:lnTo>
                      <a:pt x="224" y="65"/>
                    </a:lnTo>
                    <a:lnTo>
                      <a:pt x="193" y="57"/>
                    </a:lnTo>
                    <a:lnTo>
                      <a:pt x="161" y="47"/>
                    </a:lnTo>
                    <a:lnTo>
                      <a:pt x="131" y="37"/>
                    </a:lnTo>
                    <a:lnTo>
                      <a:pt x="99" y="28"/>
                    </a:lnTo>
                    <a:lnTo>
                      <a:pt x="68" y="18"/>
                    </a:lnTo>
                    <a:lnTo>
                      <a:pt x="36" y="8"/>
                    </a:lnTo>
                    <a:lnTo>
                      <a:pt x="4" y="0"/>
                    </a:lnTo>
                    <a:lnTo>
                      <a:pt x="0" y="16"/>
                    </a:lnTo>
                    <a:lnTo>
                      <a:pt x="32" y="25"/>
                    </a:lnTo>
                    <a:lnTo>
                      <a:pt x="62" y="33"/>
                    </a:lnTo>
                    <a:lnTo>
                      <a:pt x="94" y="43"/>
                    </a:lnTo>
                    <a:lnTo>
                      <a:pt x="125" y="53"/>
                    </a:lnTo>
                    <a:lnTo>
                      <a:pt x="157" y="64"/>
                    </a:lnTo>
                    <a:lnTo>
                      <a:pt x="188" y="74"/>
                    </a:lnTo>
                    <a:lnTo>
                      <a:pt x="220" y="82"/>
                    </a:lnTo>
                    <a:lnTo>
                      <a:pt x="251" y="90"/>
                    </a:lnTo>
                    <a:lnTo>
                      <a:pt x="245" y="79"/>
                    </a:lnTo>
                    <a:lnTo>
                      <a:pt x="251" y="90"/>
                    </a:lnTo>
                    <a:lnTo>
                      <a:pt x="255" y="90"/>
                    </a:lnTo>
                    <a:lnTo>
                      <a:pt x="258" y="90"/>
                    </a:lnTo>
                    <a:lnTo>
                      <a:pt x="260" y="88"/>
                    </a:lnTo>
                    <a:lnTo>
                      <a:pt x="262" y="85"/>
                    </a:lnTo>
                    <a:lnTo>
                      <a:pt x="262" y="82"/>
                    </a:lnTo>
                    <a:lnTo>
                      <a:pt x="260" y="78"/>
                    </a:lnTo>
                    <a:lnTo>
                      <a:pt x="259" y="76"/>
                    </a:lnTo>
                    <a:lnTo>
                      <a:pt x="255" y="74"/>
                    </a:lnTo>
                    <a:lnTo>
                      <a:pt x="262" y="8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 name="Freeform 161"/>
              <p:cNvSpPr>
                <a:spLocks/>
              </p:cNvSpPr>
              <p:nvPr>
                <p:custDataLst>
                  <p:tags r:id="rId334"/>
                </p:custDataLst>
              </p:nvPr>
            </p:nvSpPr>
            <p:spPr bwMode="auto">
              <a:xfrm>
                <a:off x="3297" y="2299"/>
                <a:ext cx="41" cy="85"/>
              </a:xfrm>
              <a:custGeom>
                <a:avLst/>
                <a:gdLst>
                  <a:gd name="T0" fmla="*/ 9 w 41"/>
                  <a:gd name="T1" fmla="*/ 84 h 85"/>
                  <a:gd name="T2" fmla="*/ 17 w 41"/>
                  <a:gd name="T3" fmla="*/ 78 h 85"/>
                  <a:gd name="T4" fmla="*/ 20 w 41"/>
                  <a:gd name="T5" fmla="*/ 68 h 85"/>
                  <a:gd name="T6" fmla="*/ 23 w 41"/>
                  <a:gd name="T7" fmla="*/ 60 h 85"/>
                  <a:gd name="T8" fmla="*/ 25 w 41"/>
                  <a:gd name="T9" fmla="*/ 52 h 85"/>
                  <a:gd name="T10" fmla="*/ 28 w 41"/>
                  <a:gd name="T11" fmla="*/ 42 h 85"/>
                  <a:gd name="T12" fmla="*/ 31 w 41"/>
                  <a:gd name="T13" fmla="*/ 34 h 85"/>
                  <a:gd name="T14" fmla="*/ 34 w 41"/>
                  <a:gd name="T15" fmla="*/ 24 h 85"/>
                  <a:gd name="T16" fmla="*/ 37 w 41"/>
                  <a:gd name="T17" fmla="*/ 15 h 85"/>
                  <a:gd name="T18" fmla="*/ 41 w 41"/>
                  <a:gd name="T19" fmla="*/ 6 h 85"/>
                  <a:gd name="T20" fmla="*/ 24 w 41"/>
                  <a:gd name="T21" fmla="*/ 0 h 85"/>
                  <a:gd name="T22" fmla="*/ 21 w 41"/>
                  <a:gd name="T23" fmla="*/ 10 h 85"/>
                  <a:gd name="T24" fmla="*/ 18 w 41"/>
                  <a:gd name="T25" fmla="*/ 20 h 85"/>
                  <a:gd name="T26" fmla="*/ 14 w 41"/>
                  <a:gd name="T27" fmla="*/ 28 h 85"/>
                  <a:gd name="T28" fmla="*/ 12 w 41"/>
                  <a:gd name="T29" fmla="*/ 36 h 85"/>
                  <a:gd name="T30" fmla="*/ 9 w 41"/>
                  <a:gd name="T31" fmla="*/ 46 h 85"/>
                  <a:gd name="T32" fmla="*/ 6 w 41"/>
                  <a:gd name="T33" fmla="*/ 55 h 85"/>
                  <a:gd name="T34" fmla="*/ 3 w 41"/>
                  <a:gd name="T35" fmla="*/ 64 h 85"/>
                  <a:gd name="T36" fmla="*/ 0 w 41"/>
                  <a:gd name="T37" fmla="*/ 74 h 85"/>
                  <a:gd name="T38" fmla="*/ 7 w 41"/>
                  <a:gd name="T39" fmla="*/ 67 h 85"/>
                  <a:gd name="T40" fmla="*/ 0 w 41"/>
                  <a:gd name="T41" fmla="*/ 74 h 85"/>
                  <a:gd name="T42" fmla="*/ 0 w 41"/>
                  <a:gd name="T43" fmla="*/ 77 h 85"/>
                  <a:gd name="T44" fmla="*/ 2 w 41"/>
                  <a:gd name="T45" fmla="*/ 81 h 85"/>
                  <a:gd name="T46" fmla="*/ 3 w 41"/>
                  <a:gd name="T47" fmla="*/ 82 h 85"/>
                  <a:gd name="T48" fmla="*/ 6 w 41"/>
                  <a:gd name="T49" fmla="*/ 84 h 85"/>
                  <a:gd name="T50" fmla="*/ 9 w 41"/>
                  <a:gd name="T51" fmla="*/ 85 h 85"/>
                  <a:gd name="T52" fmla="*/ 13 w 41"/>
                  <a:gd name="T53" fmla="*/ 84 h 85"/>
                  <a:gd name="T54" fmla="*/ 14 w 41"/>
                  <a:gd name="T55" fmla="*/ 82 h 85"/>
                  <a:gd name="T56" fmla="*/ 17 w 41"/>
                  <a:gd name="T57" fmla="*/ 78 h 85"/>
                  <a:gd name="T58" fmla="*/ 9 w 41"/>
                  <a:gd name="T59" fmla="*/ 84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85"/>
                  <a:gd name="T92" fmla="*/ 41 w 41"/>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85">
                    <a:moveTo>
                      <a:pt x="9" y="84"/>
                    </a:moveTo>
                    <a:lnTo>
                      <a:pt x="17" y="78"/>
                    </a:lnTo>
                    <a:lnTo>
                      <a:pt x="20" y="68"/>
                    </a:lnTo>
                    <a:lnTo>
                      <a:pt x="23" y="60"/>
                    </a:lnTo>
                    <a:lnTo>
                      <a:pt x="25" y="52"/>
                    </a:lnTo>
                    <a:lnTo>
                      <a:pt x="28" y="42"/>
                    </a:lnTo>
                    <a:lnTo>
                      <a:pt x="31" y="34"/>
                    </a:lnTo>
                    <a:lnTo>
                      <a:pt x="34" y="24"/>
                    </a:lnTo>
                    <a:lnTo>
                      <a:pt x="37" y="15"/>
                    </a:lnTo>
                    <a:lnTo>
                      <a:pt x="41" y="6"/>
                    </a:lnTo>
                    <a:lnTo>
                      <a:pt x="24" y="0"/>
                    </a:lnTo>
                    <a:lnTo>
                      <a:pt x="21" y="10"/>
                    </a:lnTo>
                    <a:lnTo>
                      <a:pt x="18" y="20"/>
                    </a:lnTo>
                    <a:lnTo>
                      <a:pt x="14" y="28"/>
                    </a:lnTo>
                    <a:lnTo>
                      <a:pt x="12" y="36"/>
                    </a:lnTo>
                    <a:lnTo>
                      <a:pt x="9" y="46"/>
                    </a:lnTo>
                    <a:lnTo>
                      <a:pt x="6" y="55"/>
                    </a:lnTo>
                    <a:lnTo>
                      <a:pt x="3" y="64"/>
                    </a:lnTo>
                    <a:lnTo>
                      <a:pt x="0" y="74"/>
                    </a:lnTo>
                    <a:lnTo>
                      <a:pt x="7" y="67"/>
                    </a:lnTo>
                    <a:lnTo>
                      <a:pt x="0" y="74"/>
                    </a:lnTo>
                    <a:lnTo>
                      <a:pt x="0" y="77"/>
                    </a:lnTo>
                    <a:lnTo>
                      <a:pt x="2" y="81"/>
                    </a:lnTo>
                    <a:lnTo>
                      <a:pt x="3" y="82"/>
                    </a:lnTo>
                    <a:lnTo>
                      <a:pt x="6" y="84"/>
                    </a:lnTo>
                    <a:lnTo>
                      <a:pt x="9" y="85"/>
                    </a:lnTo>
                    <a:lnTo>
                      <a:pt x="13" y="84"/>
                    </a:lnTo>
                    <a:lnTo>
                      <a:pt x="14" y="82"/>
                    </a:lnTo>
                    <a:lnTo>
                      <a:pt x="17" y="78"/>
                    </a:lnTo>
                    <a:lnTo>
                      <a:pt x="9" y="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 name="Freeform 162"/>
              <p:cNvSpPr>
                <a:spLocks/>
              </p:cNvSpPr>
              <p:nvPr>
                <p:custDataLst>
                  <p:tags r:id="rId335"/>
                </p:custDataLst>
              </p:nvPr>
            </p:nvSpPr>
            <p:spPr bwMode="auto">
              <a:xfrm>
                <a:off x="3168" y="2356"/>
                <a:ext cx="138" cy="30"/>
              </a:xfrm>
              <a:custGeom>
                <a:avLst/>
                <a:gdLst>
                  <a:gd name="T0" fmla="*/ 0 w 138"/>
                  <a:gd name="T1" fmla="*/ 17 h 30"/>
                  <a:gd name="T2" fmla="*/ 0 w 138"/>
                  <a:gd name="T3" fmla="*/ 17 h 30"/>
                  <a:gd name="T4" fmla="*/ 16 w 138"/>
                  <a:gd name="T5" fmla="*/ 20 h 30"/>
                  <a:gd name="T6" fmla="*/ 35 w 138"/>
                  <a:gd name="T7" fmla="*/ 24 h 30"/>
                  <a:gd name="T8" fmla="*/ 51 w 138"/>
                  <a:gd name="T9" fmla="*/ 25 h 30"/>
                  <a:gd name="T10" fmla="*/ 69 w 138"/>
                  <a:gd name="T11" fmla="*/ 28 h 30"/>
                  <a:gd name="T12" fmla="*/ 86 w 138"/>
                  <a:gd name="T13" fmla="*/ 28 h 30"/>
                  <a:gd name="T14" fmla="*/ 103 w 138"/>
                  <a:gd name="T15" fmla="*/ 30 h 30"/>
                  <a:gd name="T16" fmla="*/ 121 w 138"/>
                  <a:gd name="T17" fmla="*/ 28 h 30"/>
                  <a:gd name="T18" fmla="*/ 138 w 138"/>
                  <a:gd name="T19" fmla="*/ 27 h 30"/>
                  <a:gd name="T20" fmla="*/ 136 w 138"/>
                  <a:gd name="T21" fmla="*/ 10 h 30"/>
                  <a:gd name="T22" fmla="*/ 120 w 138"/>
                  <a:gd name="T23" fmla="*/ 11 h 30"/>
                  <a:gd name="T24" fmla="*/ 103 w 138"/>
                  <a:gd name="T25" fmla="*/ 11 h 30"/>
                  <a:gd name="T26" fmla="*/ 86 w 138"/>
                  <a:gd name="T27" fmla="*/ 11 h 30"/>
                  <a:gd name="T28" fmla="*/ 71 w 138"/>
                  <a:gd name="T29" fmla="*/ 10 h 30"/>
                  <a:gd name="T30" fmla="*/ 54 w 138"/>
                  <a:gd name="T31" fmla="*/ 9 h 30"/>
                  <a:gd name="T32" fmla="*/ 37 w 138"/>
                  <a:gd name="T33" fmla="*/ 6 h 30"/>
                  <a:gd name="T34" fmla="*/ 21 w 138"/>
                  <a:gd name="T35" fmla="*/ 3 h 30"/>
                  <a:gd name="T36" fmla="*/ 2 w 138"/>
                  <a:gd name="T37" fmla="*/ 0 h 30"/>
                  <a:gd name="T38" fmla="*/ 2 w 138"/>
                  <a:gd name="T39" fmla="*/ 0 h 30"/>
                  <a:gd name="T40" fmla="*/ 0 w 138"/>
                  <a:gd name="T41" fmla="*/ 1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30"/>
                  <a:gd name="T65" fmla="*/ 138 w 13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30">
                    <a:moveTo>
                      <a:pt x="0" y="17"/>
                    </a:moveTo>
                    <a:lnTo>
                      <a:pt x="0" y="17"/>
                    </a:lnTo>
                    <a:lnTo>
                      <a:pt x="16" y="20"/>
                    </a:lnTo>
                    <a:lnTo>
                      <a:pt x="35" y="24"/>
                    </a:lnTo>
                    <a:lnTo>
                      <a:pt x="51" y="25"/>
                    </a:lnTo>
                    <a:lnTo>
                      <a:pt x="69" y="28"/>
                    </a:lnTo>
                    <a:lnTo>
                      <a:pt x="86" y="28"/>
                    </a:lnTo>
                    <a:lnTo>
                      <a:pt x="103" y="30"/>
                    </a:lnTo>
                    <a:lnTo>
                      <a:pt x="121" y="28"/>
                    </a:lnTo>
                    <a:lnTo>
                      <a:pt x="138" y="27"/>
                    </a:lnTo>
                    <a:lnTo>
                      <a:pt x="136" y="10"/>
                    </a:lnTo>
                    <a:lnTo>
                      <a:pt x="120" y="11"/>
                    </a:lnTo>
                    <a:lnTo>
                      <a:pt x="103" y="11"/>
                    </a:lnTo>
                    <a:lnTo>
                      <a:pt x="86" y="11"/>
                    </a:lnTo>
                    <a:lnTo>
                      <a:pt x="71" y="10"/>
                    </a:lnTo>
                    <a:lnTo>
                      <a:pt x="54" y="9"/>
                    </a:lnTo>
                    <a:lnTo>
                      <a:pt x="37" y="6"/>
                    </a:lnTo>
                    <a:lnTo>
                      <a:pt x="21" y="3"/>
                    </a:lnTo>
                    <a:lnTo>
                      <a:pt x="2" y="0"/>
                    </a:lnTo>
                    <a:lnTo>
                      <a:pt x="0"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 name="Freeform 163"/>
              <p:cNvSpPr>
                <a:spLocks/>
              </p:cNvSpPr>
              <p:nvPr>
                <p:custDataLst>
                  <p:tags r:id="rId336"/>
                </p:custDataLst>
              </p:nvPr>
            </p:nvSpPr>
            <p:spPr bwMode="auto">
              <a:xfrm>
                <a:off x="3070" y="2298"/>
                <a:ext cx="100" cy="75"/>
              </a:xfrm>
              <a:custGeom>
                <a:avLst/>
                <a:gdLst>
                  <a:gd name="T0" fmla="*/ 15 w 100"/>
                  <a:gd name="T1" fmla="*/ 4 h 75"/>
                  <a:gd name="T2" fmla="*/ 0 w 100"/>
                  <a:gd name="T3" fmla="*/ 12 h 75"/>
                  <a:gd name="T4" fmla="*/ 7 w 100"/>
                  <a:gd name="T5" fmla="*/ 25 h 75"/>
                  <a:gd name="T6" fmla="*/ 15 w 100"/>
                  <a:gd name="T7" fmla="*/ 35 h 75"/>
                  <a:gd name="T8" fmla="*/ 25 w 100"/>
                  <a:gd name="T9" fmla="*/ 44 h 75"/>
                  <a:gd name="T10" fmla="*/ 36 w 100"/>
                  <a:gd name="T11" fmla="*/ 53 h 75"/>
                  <a:gd name="T12" fmla="*/ 49 w 100"/>
                  <a:gd name="T13" fmla="*/ 60 h 75"/>
                  <a:gd name="T14" fmla="*/ 64 w 100"/>
                  <a:gd name="T15" fmla="*/ 65 h 75"/>
                  <a:gd name="T16" fmla="*/ 80 w 100"/>
                  <a:gd name="T17" fmla="*/ 71 h 75"/>
                  <a:gd name="T18" fmla="*/ 98 w 100"/>
                  <a:gd name="T19" fmla="*/ 75 h 75"/>
                  <a:gd name="T20" fmla="*/ 100 w 100"/>
                  <a:gd name="T21" fmla="*/ 58 h 75"/>
                  <a:gd name="T22" fmla="*/ 84 w 100"/>
                  <a:gd name="T23" fmla="*/ 54 h 75"/>
                  <a:gd name="T24" fmla="*/ 70 w 100"/>
                  <a:gd name="T25" fmla="*/ 50 h 75"/>
                  <a:gd name="T26" fmla="*/ 56 w 100"/>
                  <a:gd name="T27" fmla="*/ 44 h 75"/>
                  <a:gd name="T28" fmla="*/ 45 w 100"/>
                  <a:gd name="T29" fmla="*/ 39 h 75"/>
                  <a:gd name="T30" fmla="*/ 36 w 100"/>
                  <a:gd name="T31" fmla="*/ 32 h 75"/>
                  <a:gd name="T32" fmla="*/ 28 w 100"/>
                  <a:gd name="T33" fmla="*/ 23 h 75"/>
                  <a:gd name="T34" fmla="*/ 21 w 100"/>
                  <a:gd name="T35" fmla="*/ 15 h 75"/>
                  <a:gd name="T36" fmla="*/ 17 w 100"/>
                  <a:gd name="T37" fmla="*/ 5 h 75"/>
                  <a:gd name="T38" fmla="*/ 1 w 100"/>
                  <a:gd name="T39" fmla="*/ 14 h 75"/>
                  <a:gd name="T40" fmla="*/ 17 w 100"/>
                  <a:gd name="T41" fmla="*/ 5 h 75"/>
                  <a:gd name="T42" fmla="*/ 14 w 100"/>
                  <a:gd name="T43" fmla="*/ 3 h 75"/>
                  <a:gd name="T44" fmla="*/ 11 w 100"/>
                  <a:gd name="T45" fmla="*/ 0 h 75"/>
                  <a:gd name="T46" fmla="*/ 8 w 100"/>
                  <a:gd name="T47" fmla="*/ 0 h 75"/>
                  <a:gd name="T48" fmla="*/ 6 w 100"/>
                  <a:gd name="T49" fmla="*/ 1 h 75"/>
                  <a:gd name="T50" fmla="*/ 3 w 100"/>
                  <a:gd name="T51" fmla="*/ 3 h 75"/>
                  <a:gd name="T52" fmla="*/ 0 w 100"/>
                  <a:gd name="T53" fmla="*/ 5 h 75"/>
                  <a:gd name="T54" fmla="*/ 0 w 100"/>
                  <a:gd name="T55" fmla="*/ 8 h 75"/>
                  <a:gd name="T56" fmla="*/ 0 w 100"/>
                  <a:gd name="T57" fmla="*/ 12 h 75"/>
                  <a:gd name="T58" fmla="*/ 15 w 100"/>
                  <a:gd name="T59" fmla="*/ 4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75"/>
                  <a:gd name="T92" fmla="*/ 100 w 100"/>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75">
                    <a:moveTo>
                      <a:pt x="15" y="4"/>
                    </a:moveTo>
                    <a:lnTo>
                      <a:pt x="0" y="12"/>
                    </a:lnTo>
                    <a:lnTo>
                      <a:pt x="7" y="25"/>
                    </a:lnTo>
                    <a:lnTo>
                      <a:pt x="15" y="35"/>
                    </a:lnTo>
                    <a:lnTo>
                      <a:pt x="25" y="44"/>
                    </a:lnTo>
                    <a:lnTo>
                      <a:pt x="36" y="53"/>
                    </a:lnTo>
                    <a:lnTo>
                      <a:pt x="49" y="60"/>
                    </a:lnTo>
                    <a:lnTo>
                      <a:pt x="64" y="65"/>
                    </a:lnTo>
                    <a:lnTo>
                      <a:pt x="80" y="71"/>
                    </a:lnTo>
                    <a:lnTo>
                      <a:pt x="98" y="75"/>
                    </a:lnTo>
                    <a:lnTo>
                      <a:pt x="100" y="58"/>
                    </a:lnTo>
                    <a:lnTo>
                      <a:pt x="84" y="54"/>
                    </a:lnTo>
                    <a:lnTo>
                      <a:pt x="70" y="50"/>
                    </a:lnTo>
                    <a:lnTo>
                      <a:pt x="56" y="44"/>
                    </a:lnTo>
                    <a:lnTo>
                      <a:pt x="45" y="39"/>
                    </a:lnTo>
                    <a:lnTo>
                      <a:pt x="36" y="32"/>
                    </a:lnTo>
                    <a:lnTo>
                      <a:pt x="28" y="23"/>
                    </a:lnTo>
                    <a:lnTo>
                      <a:pt x="21" y="15"/>
                    </a:lnTo>
                    <a:lnTo>
                      <a:pt x="17" y="5"/>
                    </a:lnTo>
                    <a:lnTo>
                      <a:pt x="1" y="14"/>
                    </a:lnTo>
                    <a:lnTo>
                      <a:pt x="17" y="5"/>
                    </a:lnTo>
                    <a:lnTo>
                      <a:pt x="14" y="3"/>
                    </a:lnTo>
                    <a:lnTo>
                      <a:pt x="11" y="0"/>
                    </a:lnTo>
                    <a:lnTo>
                      <a:pt x="8" y="0"/>
                    </a:lnTo>
                    <a:lnTo>
                      <a:pt x="6" y="1"/>
                    </a:lnTo>
                    <a:lnTo>
                      <a:pt x="3" y="3"/>
                    </a:lnTo>
                    <a:lnTo>
                      <a:pt x="0" y="5"/>
                    </a:lnTo>
                    <a:lnTo>
                      <a:pt x="0" y="8"/>
                    </a:lnTo>
                    <a:lnTo>
                      <a:pt x="0" y="12"/>
                    </a:lnTo>
                    <a:lnTo>
                      <a:pt x="15"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 name="Freeform 164"/>
              <p:cNvSpPr>
                <a:spLocks/>
              </p:cNvSpPr>
              <p:nvPr>
                <p:custDataLst>
                  <p:tags r:id="rId337"/>
                </p:custDataLst>
              </p:nvPr>
            </p:nvSpPr>
            <p:spPr bwMode="auto">
              <a:xfrm>
                <a:off x="3071" y="2298"/>
                <a:ext cx="37" cy="22"/>
              </a:xfrm>
              <a:custGeom>
                <a:avLst/>
                <a:gdLst>
                  <a:gd name="T0" fmla="*/ 31 w 37"/>
                  <a:gd name="T1" fmla="*/ 16 h 22"/>
                  <a:gd name="T2" fmla="*/ 23 w 37"/>
                  <a:gd name="T3" fmla="*/ 1 h 22"/>
                  <a:gd name="T4" fmla="*/ 20 w 37"/>
                  <a:gd name="T5" fmla="*/ 3 h 22"/>
                  <a:gd name="T6" fmla="*/ 19 w 37"/>
                  <a:gd name="T7" fmla="*/ 4 h 22"/>
                  <a:gd name="T8" fmla="*/ 17 w 37"/>
                  <a:gd name="T9" fmla="*/ 4 h 22"/>
                  <a:gd name="T10" fmla="*/ 16 w 37"/>
                  <a:gd name="T11" fmla="*/ 4 h 22"/>
                  <a:gd name="T12" fmla="*/ 16 w 37"/>
                  <a:gd name="T13" fmla="*/ 4 h 22"/>
                  <a:gd name="T14" fmla="*/ 16 w 37"/>
                  <a:gd name="T15" fmla="*/ 4 h 22"/>
                  <a:gd name="T16" fmla="*/ 14 w 37"/>
                  <a:gd name="T17" fmla="*/ 4 h 22"/>
                  <a:gd name="T18" fmla="*/ 14 w 37"/>
                  <a:gd name="T19" fmla="*/ 4 h 22"/>
                  <a:gd name="T20" fmla="*/ 0 w 37"/>
                  <a:gd name="T21" fmla="*/ 14 h 22"/>
                  <a:gd name="T22" fmla="*/ 3 w 37"/>
                  <a:gd name="T23" fmla="*/ 16 h 22"/>
                  <a:gd name="T24" fmla="*/ 7 w 37"/>
                  <a:gd name="T25" fmla="*/ 19 h 22"/>
                  <a:gd name="T26" fmla="*/ 12 w 37"/>
                  <a:gd name="T27" fmla="*/ 21 h 22"/>
                  <a:gd name="T28" fmla="*/ 16 w 37"/>
                  <a:gd name="T29" fmla="*/ 22 h 22"/>
                  <a:gd name="T30" fmla="*/ 20 w 37"/>
                  <a:gd name="T31" fmla="*/ 21 h 22"/>
                  <a:gd name="T32" fmla="*/ 24 w 37"/>
                  <a:gd name="T33" fmla="*/ 19 h 22"/>
                  <a:gd name="T34" fmla="*/ 28 w 37"/>
                  <a:gd name="T35" fmla="*/ 18 h 22"/>
                  <a:gd name="T36" fmla="*/ 32 w 37"/>
                  <a:gd name="T37" fmla="*/ 15 h 22"/>
                  <a:gd name="T38" fmla="*/ 24 w 37"/>
                  <a:gd name="T39" fmla="*/ 1 h 22"/>
                  <a:gd name="T40" fmla="*/ 32 w 37"/>
                  <a:gd name="T41" fmla="*/ 15 h 22"/>
                  <a:gd name="T42" fmla="*/ 35 w 37"/>
                  <a:gd name="T43" fmla="*/ 12 h 22"/>
                  <a:gd name="T44" fmla="*/ 37 w 37"/>
                  <a:gd name="T45" fmla="*/ 10 h 22"/>
                  <a:gd name="T46" fmla="*/ 37 w 37"/>
                  <a:gd name="T47" fmla="*/ 7 h 22"/>
                  <a:gd name="T48" fmla="*/ 35 w 37"/>
                  <a:gd name="T49" fmla="*/ 4 h 22"/>
                  <a:gd name="T50" fmla="*/ 32 w 37"/>
                  <a:gd name="T51" fmla="*/ 1 h 22"/>
                  <a:gd name="T52" fmla="*/ 30 w 37"/>
                  <a:gd name="T53" fmla="*/ 0 h 22"/>
                  <a:gd name="T54" fmla="*/ 27 w 37"/>
                  <a:gd name="T55" fmla="*/ 0 h 22"/>
                  <a:gd name="T56" fmla="*/ 23 w 37"/>
                  <a:gd name="T57" fmla="*/ 1 h 22"/>
                  <a:gd name="T58" fmla="*/ 31 w 37"/>
                  <a:gd name="T59" fmla="*/ 16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22"/>
                  <a:gd name="T92" fmla="*/ 37 w 37"/>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22">
                    <a:moveTo>
                      <a:pt x="31" y="16"/>
                    </a:moveTo>
                    <a:lnTo>
                      <a:pt x="23" y="1"/>
                    </a:lnTo>
                    <a:lnTo>
                      <a:pt x="20" y="3"/>
                    </a:lnTo>
                    <a:lnTo>
                      <a:pt x="19" y="4"/>
                    </a:lnTo>
                    <a:lnTo>
                      <a:pt x="17" y="4"/>
                    </a:lnTo>
                    <a:lnTo>
                      <a:pt x="16" y="4"/>
                    </a:lnTo>
                    <a:lnTo>
                      <a:pt x="14" y="4"/>
                    </a:lnTo>
                    <a:lnTo>
                      <a:pt x="0" y="14"/>
                    </a:lnTo>
                    <a:lnTo>
                      <a:pt x="3" y="16"/>
                    </a:lnTo>
                    <a:lnTo>
                      <a:pt x="7" y="19"/>
                    </a:lnTo>
                    <a:lnTo>
                      <a:pt x="12" y="21"/>
                    </a:lnTo>
                    <a:lnTo>
                      <a:pt x="16" y="22"/>
                    </a:lnTo>
                    <a:lnTo>
                      <a:pt x="20" y="21"/>
                    </a:lnTo>
                    <a:lnTo>
                      <a:pt x="24" y="19"/>
                    </a:lnTo>
                    <a:lnTo>
                      <a:pt x="28" y="18"/>
                    </a:lnTo>
                    <a:lnTo>
                      <a:pt x="32" y="15"/>
                    </a:lnTo>
                    <a:lnTo>
                      <a:pt x="24" y="1"/>
                    </a:lnTo>
                    <a:lnTo>
                      <a:pt x="32" y="15"/>
                    </a:lnTo>
                    <a:lnTo>
                      <a:pt x="35" y="12"/>
                    </a:lnTo>
                    <a:lnTo>
                      <a:pt x="37" y="10"/>
                    </a:lnTo>
                    <a:lnTo>
                      <a:pt x="37" y="7"/>
                    </a:lnTo>
                    <a:lnTo>
                      <a:pt x="35" y="4"/>
                    </a:lnTo>
                    <a:lnTo>
                      <a:pt x="32" y="1"/>
                    </a:lnTo>
                    <a:lnTo>
                      <a:pt x="30" y="0"/>
                    </a:lnTo>
                    <a:lnTo>
                      <a:pt x="27" y="0"/>
                    </a:lnTo>
                    <a:lnTo>
                      <a:pt x="23" y="1"/>
                    </a:lnTo>
                    <a:lnTo>
                      <a:pt x="31" y="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 name="Freeform 165"/>
              <p:cNvSpPr>
                <a:spLocks/>
              </p:cNvSpPr>
              <p:nvPr>
                <p:custDataLst>
                  <p:tags r:id="rId338"/>
                </p:custDataLst>
              </p:nvPr>
            </p:nvSpPr>
            <p:spPr bwMode="auto">
              <a:xfrm>
                <a:off x="2984" y="2299"/>
                <a:ext cx="118" cy="39"/>
              </a:xfrm>
              <a:custGeom>
                <a:avLst/>
                <a:gdLst>
                  <a:gd name="T0" fmla="*/ 8 w 118"/>
                  <a:gd name="T1" fmla="*/ 34 h 39"/>
                  <a:gd name="T2" fmla="*/ 4 w 118"/>
                  <a:gd name="T3" fmla="*/ 32 h 39"/>
                  <a:gd name="T4" fmla="*/ 13 w 118"/>
                  <a:gd name="T5" fmla="*/ 36 h 39"/>
                  <a:gd name="T6" fmla="*/ 25 w 118"/>
                  <a:gd name="T7" fmla="*/ 39 h 39"/>
                  <a:gd name="T8" fmla="*/ 36 w 118"/>
                  <a:gd name="T9" fmla="*/ 39 h 39"/>
                  <a:gd name="T10" fmla="*/ 50 w 118"/>
                  <a:gd name="T11" fmla="*/ 38 h 39"/>
                  <a:gd name="T12" fmla="*/ 64 w 118"/>
                  <a:gd name="T13" fmla="*/ 34 h 39"/>
                  <a:gd name="T14" fmla="*/ 80 w 118"/>
                  <a:gd name="T15" fmla="*/ 29 h 39"/>
                  <a:gd name="T16" fmla="*/ 99 w 118"/>
                  <a:gd name="T17" fmla="*/ 24 h 39"/>
                  <a:gd name="T18" fmla="*/ 118 w 118"/>
                  <a:gd name="T19" fmla="*/ 15 h 39"/>
                  <a:gd name="T20" fmla="*/ 111 w 118"/>
                  <a:gd name="T21" fmla="*/ 0 h 39"/>
                  <a:gd name="T22" fmla="*/ 93 w 118"/>
                  <a:gd name="T23" fmla="*/ 7 h 39"/>
                  <a:gd name="T24" fmla="*/ 75 w 118"/>
                  <a:gd name="T25" fmla="*/ 13 h 39"/>
                  <a:gd name="T26" fmla="*/ 60 w 118"/>
                  <a:gd name="T27" fmla="*/ 18 h 39"/>
                  <a:gd name="T28" fmla="*/ 47 w 118"/>
                  <a:gd name="T29" fmla="*/ 21 h 39"/>
                  <a:gd name="T30" fmla="*/ 36 w 118"/>
                  <a:gd name="T31" fmla="*/ 22 h 39"/>
                  <a:gd name="T32" fmla="*/ 26 w 118"/>
                  <a:gd name="T33" fmla="*/ 21 h 39"/>
                  <a:gd name="T34" fmla="*/ 19 w 118"/>
                  <a:gd name="T35" fmla="*/ 20 h 39"/>
                  <a:gd name="T36" fmla="*/ 13 w 118"/>
                  <a:gd name="T37" fmla="*/ 18 h 39"/>
                  <a:gd name="T38" fmla="*/ 9 w 118"/>
                  <a:gd name="T39" fmla="*/ 17 h 39"/>
                  <a:gd name="T40" fmla="*/ 13 w 118"/>
                  <a:gd name="T41" fmla="*/ 18 h 39"/>
                  <a:gd name="T42" fmla="*/ 9 w 118"/>
                  <a:gd name="T43" fmla="*/ 17 h 39"/>
                  <a:gd name="T44" fmla="*/ 7 w 118"/>
                  <a:gd name="T45" fmla="*/ 17 h 39"/>
                  <a:gd name="T46" fmla="*/ 4 w 118"/>
                  <a:gd name="T47" fmla="*/ 18 h 39"/>
                  <a:gd name="T48" fmla="*/ 1 w 118"/>
                  <a:gd name="T49" fmla="*/ 21 h 39"/>
                  <a:gd name="T50" fmla="*/ 1 w 118"/>
                  <a:gd name="T51" fmla="*/ 24 h 39"/>
                  <a:gd name="T52" fmla="*/ 0 w 118"/>
                  <a:gd name="T53" fmla="*/ 27 h 39"/>
                  <a:gd name="T54" fmla="*/ 1 w 118"/>
                  <a:gd name="T55" fmla="*/ 29 h 39"/>
                  <a:gd name="T56" fmla="*/ 4 w 118"/>
                  <a:gd name="T57" fmla="*/ 32 h 39"/>
                  <a:gd name="T58" fmla="*/ 8 w 118"/>
                  <a:gd name="T59" fmla="*/ 34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8"/>
                  <a:gd name="T91" fmla="*/ 0 h 39"/>
                  <a:gd name="T92" fmla="*/ 118 w 118"/>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8" h="39">
                    <a:moveTo>
                      <a:pt x="8" y="34"/>
                    </a:moveTo>
                    <a:lnTo>
                      <a:pt x="4" y="32"/>
                    </a:lnTo>
                    <a:lnTo>
                      <a:pt x="13" y="36"/>
                    </a:lnTo>
                    <a:lnTo>
                      <a:pt x="25" y="39"/>
                    </a:lnTo>
                    <a:lnTo>
                      <a:pt x="36" y="39"/>
                    </a:lnTo>
                    <a:lnTo>
                      <a:pt x="50" y="38"/>
                    </a:lnTo>
                    <a:lnTo>
                      <a:pt x="64" y="34"/>
                    </a:lnTo>
                    <a:lnTo>
                      <a:pt x="80" y="29"/>
                    </a:lnTo>
                    <a:lnTo>
                      <a:pt x="99" y="24"/>
                    </a:lnTo>
                    <a:lnTo>
                      <a:pt x="118" y="15"/>
                    </a:lnTo>
                    <a:lnTo>
                      <a:pt x="111" y="0"/>
                    </a:lnTo>
                    <a:lnTo>
                      <a:pt x="93" y="7"/>
                    </a:lnTo>
                    <a:lnTo>
                      <a:pt x="75" y="13"/>
                    </a:lnTo>
                    <a:lnTo>
                      <a:pt x="60" y="18"/>
                    </a:lnTo>
                    <a:lnTo>
                      <a:pt x="47" y="21"/>
                    </a:lnTo>
                    <a:lnTo>
                      <a:pt x="36" y="22"/>
                    </a:lnTo>
                    <a:lnTo>
                      <a:pt x="26" y="21"/>
                    </a:lnTo>
                    <a:lnTo>
                      <a:pt x="19" y="20"/>
                    </a:lnTo>
                    <a:lnTo>
                      <a:pt x="13" y="18"/>
                    </a:lnTo>
                    <a:lnTo>
                      <a:pt x="9" y="17"/>
                    </a:lnTo>
                    <a:lnTo>
                      <a:pt x="13" y="18"/>
                    </a:lnTo>
                    <a:lnTo>
                      <a:pt x="9" y="17"/>
                    </a:lnTo>
                    <a:lnTo>
                      <a:pt x="7" y="17"/>
                    </a:lnTo>
                    <a:lnTo>
                      <a:pt x="4" y="18"/>
                    </a:lnTo>
                    <a:lnTo>
                      <a:pt x="1" y="21"/>
                    </a:lnTo>
                    <a:lnTo>
                      <a:pt x="1" y="24"/>
                    </a:lnTo>
                    <a:lnTo>
                      <a:pt x="0" y="27"/>
                    </a:lnTo>
                    <a:lnTo>
                      <a:pt x="1" y="29"/>
                    </a:lnTo>
                    <a:lnTo>
                      <a:pt x="4" y="32"/>
                    </a:lnTo>
                    <a:lnTo>
                      <a:pt x="8" y="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 name="Freeform 166"/>
              <p:cNvSpPr>
                <a:spLocks/>
              </p:cNvSpPr>
              <p:nvPr>
                <p:custDataLst>
                  <p:tags r:id="rId339"/>
                </p:custDataLst>
              </p:nvPr>
            </p:nvSpPr>
            <p:spPr bwMode="auto">
              <a:xfrm>
                <a:off x="2942" y="2282"/>
                <a:ext cx="51" cy="51"/>
              </a:xfrm>
              <a:custGeom>
                <a:avLst/>
                <a:gdLst>
                  <a:gd name="T0" fmla="*/ 5 w 51"/>
                  <a:gd name="T1" fmla="*/ 17 h 51"/>
                  <a:gd name="T2" fmla="*/ 0 w 51"/>
                  <a:gd name="T3" fmla="*/ 12 h 51"/>
                  <a:gd name="T4" fmla="*/ 4 w 51"/>
                  <a:gd name="T5" fmla="*/ 20 h 51"/>
                  <a:gd name="T6" fmla="*/ 8 w 51"/>
                  <a:gd name="T7" fmla="*/ 28 h 51"/>
                  <a:gd name="T8" fmla="*/ 14 w 51"/>
                  <a:gd name="T9" fmla="*/ 34 h 51"/>
                  <a:gd name="T10" fmla="*/ 19 w 51"/>
                  <a:gd name="T11" fmla="*/ 39 h 51"/>
                  <a:gd name="T12" fmla="*/ 26 w 51"/>
                  <a:gd name="T13" fmla="*/ 44 h 51"/>
                  <a:gd name="T14" fmla="*/ 33 w 51"/>
                  <a:gd name="T15" fmla="*/ 48 h 51"/>
                  <a:gd name="T16" fmla="*/ 42 w 51"/>
                  <a:gd name="T17" fmla="*/ 49 h 51"/>
                  <a:gd name="T18" fmla="*/ 50 w 51"/>
                  <a:gd name="T19" fmla="*/ 51 h 51"/>
                  <a:gd name="T20" fmla="*/ 51 w 51"/>
                  <a:gd name="T21" fmla="*/ 34 h 51"/>
                  <a:gd name="T22" fmla="*/ 44 w 51"/>
                  <a:gd name="T23" fmla="*/ 32 h 51"/>
                  <a:gd name="T24" fmla="*/ 39 w 51"/>
                  <a:gd name="T25" fmla="*/ 31 h 51"/>
                  <a:gd name="T26" fmla="*/ 35 w 51"/>
                  <a:gd name="T27" fmla="*/ 30 h 51"/>
                  <a:gd name="T28" fmla="*/ 30 w 51"/>
                  <a:gd name="T29" fmla="*/ 27 h 51"/>
                  <a:gd name="T30" fmla="*/ 26 w 51"/>
                  <a:gd name="T31" fmla="*/ 23 h 51"/>
                  <a:gd name="T32" fmla="*/ 22 w 51"/>
                  <a:gd name="T33" fmla="*/ 19 h 51"/>
                  <a:gd name="T34" fmla="*/ 19 w 51"/>
                  <a:gd name="T35" fmla="*/ 12 h 51"/>
                  <a:gd name="T36" fmla="*/ 15 w 51"/>
                  <a:gd name="T37" fmla="*/ 5 h 51"/>
                  <a:gd name="T38" fmla="*/ 9 w 51"/>
                  <a:gd name="T39" fmla="*/ 0 h 51"/>
                  <a:gd name="T40" fmla="*/ 15 w 51"/>
                  <a:gd name="T41" fmla="*/ 5 h 51"/>
                  <a:gd name="T42" fmla="*/ 14 w 51"/>
                  <a:gd name="T43" fmla="*/ 2 h 51"/>
                  <a:gd name="T44" fmla="*/ 11 w 51"/>
                  <a:gd name="T45" fmla="*/ 0 h 51"/>
                  <a:gd name="T46" fmla="*/ 8 w 51"/>
                  <a:gd name="T47" fmla="*/ 0 h 51"/>
                  <a:gd name="T48" fmla="*/ 5 w 51"/>
                  <a:gd name="T49" fmla="*/ 0 h 51"/>
                  <a:gd name="T50" fmla="*/ 2 w 51"/>
                  <a:gd name="T51" fmla="*/ 2 h 51"/>
                  <a:gd name="T52" fmla="*/ 0 w 51"/>
                  <a:gd name="T53" fmla="*/ 5 h 51"/>
                  <a:gd name="T54" fmla="*/ 0 w 51"/>
                  <a:gd name="T55" fmla="*/ 9 h 51"/>
                  <a:gd name="T56" fmla="*/ 0 w 51"/>
                  <a:gd name="T57" fmla="*/ 12 h 51"/>
                  <a:gd name="T58" fmla="*/ 5 w 51"/>
                  <a:gd name="T59" fmla="*/ 17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51"/>
                  <a:gd name="T92" fmla="*/ 51 w 51"/>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51">
                    <a:moveTo>
                      <a:pt x="5" y="17"/>
                    </a:moveTo>
                    <a:lnTo>
                      <a:pt x="0" y="12"/>
                    </a:lnTo>
                    <a:lnTo>
                      <a:pt x="4" y="20"/>
                    </a:lnTo>
                    <a:lnTo>
                      <a:pt x="8" y="28"/>
                    </a:lnTo>
                    <a:lnTo>
                      <a:pt x="14" y="34"/>
                    </a:lnTo>
                    <a:lnTo>
                      <a:pt x="19" y="39"/>
                    </a:lnTo>
                    <a:lnTo>
                      <a:pt x="26" y="44"/>
                    </a:lnTo>
                    <a:lnTo>
                      <a:pt x="33" y="48"/>
                    </a:lnTo>
                    <a:lnTo>
                      <a:pt x="42" y="49"/>
                    </a:lnTo>
                    <a:lnTo>
                      <a:pt x="50" y="51"/>
                    </a:lnTo>
                    <a:lnTo>
                      <a:pt x="51" y="34"/>
                    </a:lnTo>
                    <a:lnTo>
                      <a:pt x="44" y="32"/>
                    </a:lnTo>
                    <a:lnTo>
                      <a:pt x="39" y="31"/>
                    </a:lnTo>
                    <a:lnTo>
                      <a:pt x="35" y="30"/>
                    </a:lnTo>
                    <a:lnTo>
                      <a:pt x="30" y="27"/>
                    </a:lnTo>
                    <a:lnTo>
                      <a:pt x="26" y="23"/>
                    </a:lnTo>
                    <a:lnTo>
                      <a:pt x="22" y="19"/>
                    </a:lnTo>
                    <a:lnTo>
                      <a:pt x="19" y="12"/>
                    </a:lnTo>
                    <a:lnTo>
                      <a:pt x="15" y="5"/>
                    </a:lnTo>
                    <a:lnTo>
                      <a:pt x="9" y="0"/>
                    </a:lnTo>
                    <a:lnTo>
                      <a:pt x="15" y="5"/>
                    </a:lnTo>
                    <a:lnTo>
                      <a:pt x="14" y="2"/>
                    </a:lnTo>
                    <a:lnTo>
                      <a:pt x="11" y="0"/>
                    </a:lnTo>
                    <a:lnTo>
                      <a:pt x="8" y="0"/>
                    </a:lnTo>
                    <a:lnTo>
                      <a:pt x="5" y="0"/>
                    </a:lnTo>
                    <a:lnTo>
                      <a:pt x="2" y="2"/>
                    </a:lnTo>
                    <a:lnTo>
                      <a:pt x="0" y="5"/>
                    </a:lnTo>
                    <a:lnTo>
                      <a:pt x="0" y="9"/>
                    </a:lnTo>
                    <a:lnTo>
                      <a:pt x="0" y="12"/>
                    </a:lnTo>
                    <a:lnTo>
                      <a:pt x="5"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 name="Freeform 167"/>
              <p:cNvSpPr>
                <a:spLocks/>
              </p:cNvSpPr>
              <p:nvPr>
                <p:custDataLst>
                  <p:tags r:id="rId340"/>
                </p:custDataLst>
              </p:nvPr>
            </p:nvSpPr>
            <p:spPr bwMode="auto">
              <a:xfrm>
                <a:off x="2889" y="2277"/>
                <a:ext cx="62" cy="25"/>
              </a:xfrm>
              <a:custGeom>
                <a:avLst/>
                <a:gdLst>
                  <a:gd name="T0" fmla="*/ 0 w 62"/>
                  <a:gd name="T1" fmla="*/ 0 h 25"/>
                  <a:gd name="T2" fmla="*/ 0 w 62"/>
                  <a:gd name="T3" fmla="*/ 0 h 25"/>
                  <a:gd name="T4" fmla="*/ 0 w 62"/>
                  <a:gd name="T5" fmla="*/ 7 h 25"/>
                  <a:gd name="T6" fmla="*/ 2 w 62"/>
                  <a:gd name="T7" fmla="*/ 12 h 25"/>
                  <a:gd name="T8" fmla="*/ 5 w 62"/>
                  <a:gd name="T9" fmla="*/ 18 h 25"/>
                  <a:gd name="T10" fmla="*/ 11 w 62"/>
                  <a:gd name="T11" fmla="*/ 22 h 25"/>
                  <a:gd name="T12" fmla="*/ 19 w 62"/>
                  <a:gd name="T13" fmla="*/ 25 h 25"/>
                  <a:gd name="T14" fmla="*/ 29 w 62"/>
                  <a:gd name="T15" fmla="*/ 25 h 25"/>
                  <a:gd name="T16" fmla="*/ 39 w 62"/>
                  <a:gd name="T17" fmla="*/ 24 h 25"/>
                  <a:gd name="T18" fmla="*/ 47 w 62"/>
                  <a:gd name="T19" fmla="*/ 22 h 25"/>
                  <a:gd name="T20" fmla="*/ 54 w 62"/>
                  <a:gd name="T21" fmla="*/ 22 h 25"/>
                  <a:gd name="T22" fmla="*/ 58 w 62"/>
                  <a:gd name="T23" fmla="*/ 22 h 25"/>
                  <a:gd name="T24" fmla="*/ 62 w 62"/>
                  <a:gd name="T25" fmla="*/ 5 h 25"/>
                  <a:gd name="T26" fmla="*/ 54 w 62"/>
                  <a:gd name="T27" fmla="*/ 4 h 25"/>
                  <a:gd name="T28" fmla="*/ 44 w 62"/>
                  <a:gd name="T29" fmla="*/ 5 h 25"/>
                  <a:gd name="T30" fmla="*/ 36 w 62"/>
                  <a:gd name="T31" fmla="*/ 7 h 25"/>
                  <a:gd name="T32" fmla="*/ 28 w 62"/>
                  <a:gd name="T33" fmla="*/ 8 h 25"/>
                  <a:gd name="T34" fmla="*/ 22 w 62"/>
                  <a:gd name="T35" fmla="*/ 8 h 25"/>
                  <a:gd name="T36" fmla="*/ 18 w 62"/>
                  <a:gd name="T37" fmla="*/ 7 h 25"/>
                  <a:gd name="T38" fmla="*/ 18 w 62"/>
                  <a:gd name="T39" fmla="*/ 7 h 25"/>
                  <a:gd name="T40" fmla="*/ 18 w 62"/>
                  <a:gd name="T41" fmla="*/ 5 h 25"/>
                  <a:gd name="T42" fmla="*/ 18 w 62"/>
                  <a:gd name="T43" fmla="*/ 4 h 25"/>
                  <a:gd name="T44" fmla="*/ 16 w 62"/>
                  <a:gd name="T45" fmla="*/ 1 h 25"/>
                  <a:gd name="T46" fmla="*/ 16 w 62"/>
                  <a:gd name="T47" fmla="*/ 1 h 25"/>
                  <a:gd name="T48" fmla="*/ 0 w 6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25"/>
                  <a:gd name="T77" fmla="*/ 62 w 6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25">
                    <a:moveTo>
                      <a:pt x="0" y="0"/>
                    </a:moveTo>
                    <a:lnTo>
                      <a:pt x="0" y="0"/>
                    </a:lnTo>
                    <a:lnTo>
                      <a:pt x="0" y="7"/>
                    </a:lnTo>
                    <a:lnTo>
                      <a:pt x="2" y="12"/>
                    </a:lnTo>
                    <a:lnTo>
                      <a:pt x="5" y="18"/>
                    </a:lnTo>
                    <a:lnTo>
                      <a:pt x="11" y="22"/>
                    </a:lnTo>
                    <a:lnTo>
                      <a:pt x="19" y="25"/>
                    </a:lnTo>
                    <a:lnTo>
                      <a:pt x="29" y="25"/>
                    </a:lnTo>
                    <a:lnTo>
                      <a:pt x="39" y="24"/>
                    </a:lnTo>
                    <a:lnTo>
                      <a:pt x="47" y="22"/>
                    </a:lnTo>
                    <a:lnTo>
                      <a:pt x="54" y="22"/>
                    </a:lnTo>
                    <a:lnTo>
                      <a:pt x="58" y="22"/>
                    </a:lnTo>
                    <a:lnTo>
                      <a:pt x="62" y="5"/>
                    </a:lnTo>
                    <a:lnTo>
                      <a:pt x="54" y="4"/>
                    </a:lnTo>
                    <a:lnTo>
                      <a:pt x="44" y="5"/>
                    </a:lnTo>
                    <a:lnTo>
                      <a:pt x="36" y="7"/>
                    </a:lnTo>
                    <a:lnTo>
                      <a:pt x="28" y="8"/>
                    </a:lnTo>
                    <a:lnTo>
                      <a:pt x="22" y="8"/>
                    </a:lnTo>
                    <a:lnTo>
                      <a:pt x="18" y="7"/>
                    </a:lnTo>
                    <a:lnTo>
                      <a:pt x="18" y="5"/>
                    </a:lnTo>
                    <a:lnTo>
                      <a:pt x="18" y="4"/>
                    </a:lnTo>
                    <a:lnTo>
                      <a:pt x="16"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6" name="Freeform 168"/>
              <p:cNvSpPr>
                <a:spLocks/>
              </p:cNvSpPr>
              <p:nvPr>
                <p:custDataLst>
                  <p:tags r:id="rId341"/>
                </p:custDataLst>
              </p:nvPr>
            </p:nvSpPr>
            <p:spPr bwMode="auto">
              <a:xfrm>
                <a:off x="2889" y="2220"/>
                <a:ext cx="198" cy="58"/>
              </a:xfrm>
              <a:custGeom>
                <a:avLst/>
                <a:gdLst>
                  <a:gd name="T0" fmla="*/ 191 w 198"/>
                  <a:gd name="T1" fmla="*/ 0 h 58"/>
                  <a:gd name="T2" fmla="*/ 185 w 198"/>
                  <a:gd name="T3" fmla="*/ 1 h 58"/>
                  <a:gd name="T4" fmla="*/ 175 w 198"/>
                  <a:gd name="T5" fmla="*/ 5 h 58"/>
                  <a:gd name="T6" fmla="*/ 163 w 198"/>
                  <a:gd name="T7" fmla="*/ 9 h 58"/>
                  <a:gd name="T8" fmla="*/ 150 w 198"/>
                  <a:gd name="T9" fmla="*/ 14 h 58"/>
                  <a:gd name="T10" fmla="*/ 136 w 198"/>
                  <a:gd name="T11" fmla="*/ 16 h 58"/>
                  <a:gd name="T12" fmla="*/ 107 w 198"/>
                  <a:gd name="T13" fmla="*/ 22 h 58"/>
                  <a:gd name="T14" fmla="*/ 78 w 198"/>
                  <a:gd name="T15" fmla="*/ 25 h 58"/>
                  <a:gd name="T16" fmla="*/ 50 w 198"/>
                  <a:gd name="T17" fmla="*/ 29 h 58"/>
                  <a:gd name="T18" fmla="*/ 28 w 198"/>
                  <a:gd name="T19" fmla="*/ 35 h 58"/>
                  <a:gd name="T20" fmla="*/ 18 w 198"/>
                  <a:gd name="T21" fmla="*/ 37 h 58"/>
                  <a:gd name="T22" fmla="*/ 9 w 198"/>
                  <a:gd name="T23" fmla="*/ 42 h 58"/>
                  <a:gd name="T24" fmla="*/ 2 w 198"/>
                  <a:gd name="T25" fmla="*/ 48 h 58"/>
                  <a:gd name="T26" fmla="*/ 0 w 198"/>
                  <a:gd name="T27" fmla="*/ 57 h 58"/>
                  <a:gd name="T28" fmla="*/ 16 w 198"/>
                  <a:gd name="T29" fmla="*/ 58 h 58"/>
                  <a:gd name="T30" fmla="*/ 18 w 198"/>
                  <a:gd name="T31" fmla="*/ 57 h 58"/>
                  <a:gd name="T32" fmla="*/ 19 w 198"/>
                  <a:gd name="T33" fmla="*/ 55 h 58"/>
                  <a:gd name="T34" fmla="*/ 23 w 198"/>
                  <a:gd name="T35" fmla="*/ 53 h 58"/>
                  <a:gd name="T36" fmla="*/ 32 w 198"/>
                  <a:gd name="T37" fmla="*/ 51 h 58"/>
                  <a:gd name="T38" fmla="*/ 53 w 198"/>
                  <a:gd name="T39" fmla="*/ 46 h 58"/>
                  <a:gd name="T40" fmla="*/ 79 w 198"/>
                  <a:gd name="T41" fmla="*/ 43 h 58"/>
                  <a:gd name="T42" fmla="*/ 110 w 198"/>
                  <a:gd name="T43" fmla="*/ 39 h 58"/>
                  <a:gd name="T44" fmla="*/ 139 w 198"/>
                  <a:gd name="T45" fmla="*/ 33 h 58"/>
                  <a:gd name="T46" fmla="*/ 155 w 198"/>
                  <a:gd name="T47" fmla="*/ 30 h 58"/>
                  <a:gd name="T48" fmla="*/ 168 w 198"/>
                  <a:gd name="T49" fmla="*/ 26 h 58"/>
                  <a:gd name="T50" fmla="*/ 181 w 198"/>
                  <a:gd name="T51" fmla="*/ 22 h 58"/>
                  <a:gd name="T52" fmla="*/ 194 w 198"/>
                  <a:gd name="T53" fmla="*/ 15 h 58"/>
                  <a:gd name="T54" fmla="*/ 187 w 198"/>
                  <a:gd name="T55" fmla="*/ 16 h 58"/>
                  <a:gd name="T56" fmla="*/ 194 w 198"/>
                  <a:gd name="T57" fmla="*/ 15 h 58"/>
                  <a:gd name="T58" fmla="*/ 196 w 198"/>
                  <a:gd name="T59" fmla="*/ 14 h 58"/>
                  <a:gd name="T60" fmla="*/ 198 w 198"/>
                  <a:gd name="T61" fmla="*/ 11 h 58"/>
                  <a:gd name="T62" fmla="*/ 198 w 198"/>
                  <a:gd name="T63" fmla="*/ 7 h 58"/>
                  <a:gd name="T64" fmla="*/ 196 w 198"/>
                  <a:gd name="T65" fmla="*/ 4 h 58"/>
                  <a:gd name="T66" fmla="*/ 195 w 198"/>
                  <a:gd name="T67" fmla="*/ 1 h 58"/>
                  <a:gd name="T68" fmla="*/ 192 w 198"/>
                  <a:gd name="T69" fmla="*/ 0 h 58"/>
                  <a:gd name="T70" fmla="*/ 189 w 198"/>
                  <a:gd name="T71" fmla="*/ 0 h 58"/>
                  <a:gd name="T72" fmla="*/ 185 w 198"/>
                  <a:gd name="T73" fmla="*/ 1 h 58"/>
                  <a:gd name="T74" fmla="*/ 191 w 198"/>
                  <a:gd name="T75" fmla="*/ 0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58"/>
                  <a:gd name="T116" fmla="*/ 198 w 198"/>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58">
                    <a:moveTo>
                      <a:pt x="191" y="0"/>
                    </a:moveTo>
                    <a:lnTo>
                      <a:pt x="185" y="1"/>
                    </a:lnTo>
                    <a:lnTo>
                      <a:pt x="175" y="5"/>
                    </a:lnTo>
                    <a:lnTo>
                      <a:pt x="163" y="9"/>
                    </a:lnTo>
                    <a:lnTo>
                      <a:pt x="150" y="14"/>
                    </a:lnTo>
                    <a:lnTo>
                      <a:pt x="136" y="16"/>
                    </a:lnTo>
                    <a:lnTo>
                      <a:pt x="107" y="22"/>
                    </a:lnTo>
                    <a:lnTo>
                      <a:pt x="78" y="25"/>
                    </a:lnTo>
                    <a:lnTo>
                      <a:pt x="50" y="29"/>
                    </a:lnTo>
                    <a:lnTo>
                      <a:pt x="28" y="35"/>
                    </a:lnTo>
                    <a:lnTo>
                      <a:pt x="18" y="37"/>
                    </a:lnTo>
                    <a:lnTo>
                      <a:pt x="9" y="42"/>
                    </a:lnTo>
                    <a:lnTo>
                      <a:pt x="2" y="48"/>
                    </a:lnTo>
                    <a:lnTo>
                      <a:pt x="0" y="57"/>
                    </a:lnTo>
                    <a:lnTo>
                      <a:pt x="16" y="58"/>
                    </a:lnTo>
                    <a:lnTo>
                      <a:pt x="18" y="57"/>
                    </a:lnTo>
                    <a:lnTo>
                      <a:pt x="19" y="55"/>
                    </a:lnTo>
                    <a:lnTo>
                      <a:pt x="23" y="53"/>
                    </a:lnTo>
                    <a:lnTo>
                      <a:pt x="32" y="51"/>
                    </a:lnTo>
                    <a:lnTo>
                      <a:pt x="53" y="46"/>
                    </a:lnTo>
                    <a:lnTo>
                      <a:pt x="79" y="43"/>
                    </a:lnTo>
                    <a:lnTo>
                      <a:pt x="110" y="39"/>
                    </a:lnTo>
                    <a:lnTo>
                      <a:pt x="139" y="33"/>
                    </a:lnTo>
                    <a:lnTo>
                      <a:pt x="155" y="30"/>
                    </a:lnTo>
                    <a:lnTo>
                      <a:pt x="168" y="26"/>
                    </a:lnTo>
                    <a:lnTo>
                      <a:pt x="181" y="22"/>
                    </a:lnTo>
                    <a:lnTo>
                      <a:pt x="194" y="15"/>
                    </a:lnTo>
                    <a:lnTo>
                      <a:pt x="187" y="16"/>
                    </a:lnTo>
                    <a:lnTo>
                      <a:pt x="194" y="15"/>
                    </a:lnTo>
                    <a:lnTo>
                      <a:pt x="196" y="14"/>
                    </a:lnTo>
                    <a:lnTo>
                      <a:pt x="198" y="11"/>
                    </a:lnTo>
                    <a:lnTo>
                      <a:pt x="198" y="7"/>
                    </a:lnTo>
                    <a:lnTo>
                      <a:pt x="196" y="4"/>
                    </a:lnTo>
                    <a:lnTo>
                      <a:pt x="195" y="1"/>
                    </a:lnTo>
                    <a:lnTo>
                      <a:pt x="192" y="0"/>
                    </a:lnTo>
                    <a:lnTo>
                      <a:pt x="189" y="0"/>
                    </a:lnTo>
                    <a:lnTo>
                      <a:pt x="185" y="1"/>
                    </a:lnTo>
                    <a:lnTo>
                      <a:pt x="19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7" name="Freeform 169"/>
              <p:cNvSpPr>
                <a:spLocks/>
              </p:cNvSpPr>
              <p:nvPr>
                <p:custDataLst>
                  <p:tags r:id="rId342"/>
                </p:custDataLst>
              </p:nvPr>
            </p:nvSpPr>
            <p:spPr bwMode="auto">
              <a:xfrm>
                <a:off x="3699" y="2423"/>
                <a:ext cx="304" cy="74"/>
              </a:xfrm>
              <a:custGeom>
                <a:avLst/>
                <a:gdLst>
                  <a:gd name="T0" fmla="*/ 303 w 304"/>
                  <a:gd name="T1" fmla="*/ 59 h 74"/>
                  <a:gd name="T2" fmla="*/ 300 w 304"/>
                  <a:gd name="T3" fmla="*/ 57 h 74"/>
                  <a:gd name="T4" fmla="*/ 279 w 304"/>
                  <a:gd name="T5" fmla="*/ 45 h 74"/>
                  <a:gd name="T6" fmla="*/ 258 w 304"/>
                  <a:gd name="T7" fmla="*/ 34 h 74"/>
                  <a:gd name="T8" fmla="*/ 237 w 304"/>
                  <a:gd name="T9" fmla="*/ 24 h 74"/>
                  <a:gd name="T10" fmla="*/ 216 w 304"/>
                  <a:gd name="T11" fmla="*/ 16 h 74"/>
                  <a:gd name="T12" fmla="*/ 195 w 304"/>
                  <a:gd name="T13" fmla="*/ 10 h 74"/>
                  <a:gd name="T14" fmla="*/ 176 w 304"/>
                  <a:gd name="T15" fmla="*/ 4 h 74"/>
                  <a:gd name="T16" fmla="*/ 156 w 304"/>
                  <a:gd name="T17" fmla="*/ 2 h 74"/>
                  <a:gd name="T18" fmla="*/ 138 w 304"/>
                  <a:gd name="T19" fmla="*/ 0 h 74"/>
                  <a:gd name="T20" fmla="*/ 119 w 304"/>
                  <a:gd name="T21" fmla="*/ 0 h 74"/>
                  <a:gd name="T22" fmla="*/ 100 w 304"/>
                  <a:gd name="T23" fmla="*/ 3 h 74"/>
                  <a:gd name="T24" fmla="*/ 82 w 304"/>
                  <a:gd name="T25" fmla="*/ 7 h 74"/>
                  <a:gd name="T26" fmla="*/ 66 w 304"/>
                  <a:gd name="T27" fmla="*/ 13 h 74"/>
                  <a:gd name="T28" fmla="*/ 47 w 304"/>
                  <a:gd name="T29" fmla="*/ 20 h 74"/>
                  <a:gd name="T30" fmla="*/ 32 w 304"/>
                  <a:gd name="T31" fmla="*/ 28 h 74"/>
                  <a:gd name="T32" fmla="*/ 15 w 304"/>
                  <a:gd name="T33" fmla="*/ 39 h 74"/>
                  <a:gd name="T34" fmla="*/ 0 w 304"/>
                  <a:gd name="T35" fmla="*/ 52 h 74"/>
                  <a:gd name="T36" fmla="*/ 11 w 304"/>
                  <a:gd name="T37" fmla="*/ 64 h 74"/>
                  <a:gd name="T38" fmla="*/ 25 w 304"/>
                  <a:gd name="T39" fmla="*/ 53 h 74"/>
                  <a:gd name="T40" fmla="*/ 40 w 304"/>
                  <a:gd name="T41" fmla="*/ 43 h 74"/>
                  <a:gd name="T42" fmla="*/ 56 w 304"/>
                  <a:gd name="T43" fmla="*/ 35 h 74"/>
                  <a:gd name="T44" fmla="*/ 71 w 304"/>
                  <a:gd name="T45" fmla="*/ 28 h 74"/>
                  <a:gd name="T46" fmla="*/ 86 w 304"/>
                  <a:gd name="T47" fmla="*/ 23 h 74"/>
                  <a:gd name="T48" fmla="*/ 103 w 304"/>
                  <a:gd name="T49" fmla="*/ 20 h 74"/>
                  <a:gd name="T50" fmla="*/ 120 w 304"/>
                  <a:gd name="T51" fmla="*/ 17 h 74"/>
                  <a:gd name="T52" fmla="*/ 137 w 304"/>
                  <a:gd name="T53" fmla="*/ 17 h 74"/>
                  <a:gd name="T54" fmla="*/ 155 w 304"/>
                  <a:gd name="T55" fmla="*/ 18 h 74"/>
                  <a:gd name="T56" fmla="*/ 173 w 304"/>
                  <a:gd name="T57" fmla="*/ 21 h 74"/>
                  <a:gd name="T58" fmla="*/ 191 w 304"/>
                  <a:gd name="T59" fmla="*/ 25 h 74"/>
                  <a:gd name="T60" fmla="*/ 211 w 304"/>
                  <a:gd name="T61" fmla="*/ 32 h 74"/>
                  <a:gd name="T62" fmla="*/ 230 w 304"/>
                  <a:gd name="T63" fmla="*/ 39 h 74"/>
                  <a:gd name="T64" fmla="*/ 250 w 304"/>
                  <a:gd name="T65" fmla="*/ 49 h 74"/>
                  <a:gd name="T66" fmla="*/ 271 w 304"/>
                  <a:gd name="T67" fmla="*/ 60 h 74"/>
                  <a:gd name="T68" fmla="*/ 292 w 304"/>
                  <a:gd name="T69" fmla="*/ 73 h 74"/>
                  <a:gd name="T70" fmla="*/ 290 w 304"/>
                  <a:gd name="T71" fmla="*/ 71 h 74"/>
                  <a:gd name="T72" fmla="*/ 292 w 304"/>
                  <a:gd name="T73" fmla="*/ 73 h 74"/>
                  <a:gd name="T74" fmla="*/ 294 w 304"/>
                  <a:gd name="T75" fmla="*/ 74 h 74"/>
                  <a:gd name="T76" fmla="*/ 298 w 304"/>
                  <a:gd name="T77" fmla="*/ 74 h 74"/>
                  <a:gd name="T78" fmla="*/ 301 w 304"/>
                  <a:gd name="T79" fmla="*/ 71 h 74"/>
                  <a:gd name="T80" fmla="*/ 303 w 304"/>
                  <a:gd name="T81" fmla="*/ 70 h 74"/>
                  <a:gd name="T82" fmla="*/ 304 w 304"/>
                  <a:gd name="T83" fmla="*/ 67 h 74"/>
                  <a:gd name="T84" fmla="*/ 304 w 304"/>
                  <a:gd name="T85" fmla="*/ 63 h 74"/>
                  <a:gd name="T86" fmla="*/ 303 w 304"/>
                  <a:gd name="T87" fmla="*/ 60 h 74"/>
                  <a:gd name="T88" fmla="*/ 300 w 304"/>
                  <a:gd name="T89" fmla="*/ 57 h 74"/>
                  <a:gd name="T90" fmla="*/ 303 w 304"/>
                  <a:gd name="T91" fmla="*/ 59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4"/>
                  <a:gd name="T139" fmla="*/ 0 h 74"/>
                  <a:gd name="T140" fmla="*/ 304 w 304"/>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4" h="74">
                    <a:moveTo>
                      <a:pt x="303" y="59"/>
                    </a:moveTo>
                    <a:lnTo>
                      <a:pt x="300" y="57"/>
                    </a:lnTo>
                    <a:lnTo>
                      <a:pt x="279" y="45"/>
                    </a:lnTo>
                    <a:lnTo>
                      <a:pt x="258" y="34"/>
                    </a:lnTo>
                    <a:lnTo>
                      <a:pt x="237" y="24"/>
                    </a:lnTo>
                    <a:lnTo>
                      <a:pt x="216" y="16"/>
                    </a:lnTo>
                    <a:lnTo>
                      <a:pt x="195" y="10"/>
                    </a:lnTo>
                    <a:lnTo>
                      <a:pt x="176" y="4"/>
                    </a:lnTo>
                    <a:lnTo>
                      <a:pt x="156" y="2"/>
                    </a:lnTo>
                    <a:lnTo>
                      <a:pt x="138" y="0"/>
                    </a:lnTo>
                    <a:lnTo>
                      <a:pt x="119" y="0"/>
                    </a:lnTo>
                    <a:lnTo>
                      <a:pt x="100" y="3"/>
                    </a:lnTo>
                    <a:lnTo>
                      <a:pt x="82" y="7"/>
                    </a:lnTo>
                    <a:lnTo>
                      <a:pt x="66" y="13"/>
                    </a:lnTo>
                    <a:lnTo>
                      <a:pt x="47" y="20"/>
                    </a:lnTo>
                    <a:lnTo>
                      <a:pt x="32" y="28"/>
                    </a:lnTo>
                    <a:lnTo>
                      <a:pt x="15" y="39"/>
                    </a:lnTo>
                    <a:lnTo>
                      <a:pt x="0" y="52"/>
                    </a:lnTo>
                    <a:lnTo>
                      <a:pt x="11" y="64"/>
                    </a:lnTo>
                    <a:lnTo>
                      <a:pt x="25" y="53"/>
                    </a:lnTo>
                    <a:lnTo>
                      <a:pt x="40" y="43"/>
                    </a:lnTo>
                    <a:lnTo>
                      <a:pt x="56" y="35"/>
                    </a:lnTo>
                    <a:lnTo>
                      <a:pt x="71" y="28"/>
                    </a:lnTo>
                    <a:lnTo>
                      <a:pt x="86" y="23"/>
                    </a:lnTo>
                    <a:lnTo>
                      <a:pt x="103" y="20"/>
                    </a:lnTo>
                    <a:lnTo>
                      <a:pt x="120" y="17"/>
                    </a:lnTo>
                    <a:lnTo>
                      <a:pt x="137" y="17"/>
                    </a:lnTo>
                    <a:lnTo>
                      <a:pt x="155" y="18"/>
                    </a:lnTo>
                    <a:lnTo>
                      <a:pt x="173" y="21"/>
                    </a:lnTo>
                    <a:lnTo>
                      <a:pt x="191" y="25"/>
                    </a:lnTo>
                    <a:lnTo>
                      <a:pt x="211" y="32"/>
                    </a:lnTo>
                    <a:lnTo>
                      <a:pt x="230" y="39"/>
                    </a:lnTo>
                    <a:lnTo>
                      <a:pt x="250" y="49"/>
                    </a:lnTo>
                    <a:lnTo>
                      <a:pt x="271" y="60"/>
                    </a:lnTo>
                    <a:lnTo>
                      <a:pt x="292" y="73"/>
                    </a:lnTo>
                    <a:lnTo>
                      <a:pt x="290" y="71"/>
                    </a:lnTo>
                    <a:lnTo>
                      <a:pt x="292" y="73"/>
                    </a:lnTo>
                    <a:lnTo>
                      <a:pt x="294" y="74"/>
                    </a:lnTo>
                    <a:lnTo>
                      <a:pt x="298" y="74"/>
                    </a:lnTo>
                    <a:lnTo>
                      <a:pt x="301" y="71"/>
                    </a:lnTo>
                    <a:lnTo>
                      <a:pt x="303" y="70"/>
                    </a:lnTo>
                    <a:lnTo>
                      <a:pt x="304" y="67"/>
                    </a:lnTo>
                    <a:lnTo>
                      <a:pt x="304" y="63"/>
                    </a:lnTo>
                    <a:lnTo>
                      <a:pt x="303" y="60"/>
                    </a:lnTo>
                    <a:lnTo>
                      <a:pt x="300" y="57"/>
                    </a:lnTo>
                    <a:lnTo>
                      <a:pt x="303" y="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8" name="Freeform 170"/>
              <p:cNvSpPr>
                <a:spLocks/>
              </p:cNvSpPr>
              <p:nvPr>
                <p:custDataLst>
                  <p:tags r:id="rId343"/>
                </p:custDataLst>
              </p:nvPr>
            </p:nvSpPr>
            <p:spPr bwMode="auto">
              <a:xfrm>
                <a:off x="3989" y="2482"/>
                <a:ext cx="68" cy="219"/>
              </a:xfrm>
              <a:custGeom>
                <a:avLst/>
                <a:gdLst>
                  <a:gd name="T0" fmla="*/ 63 w 68"/>
                  <a:gd name="T1" fmla="*/ 212 h 219"/>
                  <a:gd name="T2" fmla="*/ 63 w 68"/>
                  <a:gd name="T3" fmla="*/ 212 h 219"/>
                  <a:gd name="T4" fmla="*/ 67 w 68"/>
                  <a:gd name="T5" fmla="*/ 182 h 219"/>
                  <a:gd name="T6" fmla="*/ 68 w 68"/>
                  <a:gd name="T7" fmla="*/ 153 h 219"/>
                  <a:gd name="T8" fmla="*/ 68 w 68"/>
                  <a:gd name="T9" fmla="*/ 139 h 219"/>
                  <a:gd name="T10" fmla="*/ 67 w 68"/>
                  <a:gd name="T11" fmla="*/ 125 h 219"/>
                  <a:gd name="T12" fmla="*/ 66 w 68"/>
                  <a:gd name="T13" fmla="*/ 111 h 219"/>
                  <a:gd name="T14" fmla="*/ 63 w 68"/>
                  <a:gd name="T15" fmla="*/ 97 h 219"/>
                  <a:gd name="T16" fmla="*/ 60 w 68"/>
                  <a:gd name="T17" fmla="*/ 85 h 219"/>
                  <a:gd name="T18" fmla="*/ 56 w 68"/>
                  <a:gd name="T19" fmla="*/ 71 h 219"/>
                  <a:gd name="T20" fmla="*/ 50 w 68"/>
                  <a:gd name="T21" fmla="*/ 58 h 219"/>
                  <a:gd name="T22" fmla="*/ 45 w 68"/>
                  <a:gd name="T23" fmla="*/ 47 h 219"/>
                  <a:gd name="T24" fmla="*/ 38 w 68"/>
                  <a:gd name="T25" fmla="*/ 35 h 219"/>
                  <a:gd name="T26" fmla="*/ 31 w 68"/>
                  <a:gd name="T27" fmla="*/ 23 h 219"/>
                  <a:gd name="T28" fmla="*/ 21 w 68"/>
                  <a:gd name="T29" fmla="*/ 11 h 219"/>
                  <a:gd name="T30" fmla="*/ 13 w 68"/>
                  <a:gd name="T31" fmla="*/ 0 h 219"/>
                  <a:gd name="T32" fmla="*/ 0 w 68"/>
                  <a:gd name="T33" fmla="*/ 12 h 219"/>
                  <a:gd name="T34" fmla="*/ 8 w 68"/>
                  <a:gd name="T35" fmla="*/ 22 h 219"/>
                  <a:gd name="T36" fmla="*/ 17 w 68"/>
                  <a:gd name="T37" fmla="*/ 33 h 219"/>
                  <a:gd name="T38" fmla="*/ 24 w 68"/>
                  <a:gd name="T39" fmla="*/ 43 h 219"/>
                  <a:gd name="T40" fmla="*/ 29 w 68"/>
                  <a:gd name="T41" fmla="*/ 54 h 219"/>
                  <a:gd name="T42" fmla="*/ 35 w 68"/>
                  <a:gd name="T43" fmla="*/ 65 h 219"/>
                  <a:gd name="T44" fmla="*/ 39 w 68"/>
                  <a:gd name="T45" fmla="*/ 78 h 219"/>
                  <a:gd name="T46" fmla="*/ 43 w 68"/>
                  <a:gd name="T47" fmla="*/ 89 h 219"/>
                  <a:gd name="T48" fmla="*/ 46 w 68"/>
                  <a:gd name="T49" fmla="*/ 102 h 219"/>
                  <a:gd name="T50" fmla="*/ 49 w 68"/>
                  <a:gd name="T51" fmla="*/ 114 h 219"/>
                  <a:gd name="T52" fmla="*/ 50 w 68"/>
                  <a:gd name="T53" fmla="*/ 127 h 219"/>
                  <a:gd name="T54" fmla="*/ 52 w 68"/>
                  <a:gd name="T55" fmla="*/ 139 h 219"/>
                  <a:gd name="T56" fmla="*/ 52 w 68"/>
                  <a:gd name="T57" fmla="*/ 153 h 219"/>
                  <a:gd name="T58" fmla="*/ 50 w 68"/>
                  <a:gd name="T59" fmla="*/ 180 h 219"/>
                  <a:gd name="T60" fmla="*/ 46 w 68"/>
                  <a:gd name="T61" fmla="*/ 209 h 219"/>
                  <a:gd name="T62" fmla="*/ 46 w 68"/>
                  <a:gd name="T63" fmla="*/ 209 h 219"/>
                  <a:gd name="T64" fmla="*/ 46 w 68"/>
                  <a:gd name="T65" fmla="*/ 209 h 219"/>
                  <a:gd name="T66" fmla="*/ 46 w 68"/>
                  <a:gd name="T67" fmla="*/ 213 h 219"/>
                  <a:gd name="T68" fmla="*/ 48 w 68"/>
                  <a:gd name="T69" fmla="*/ 216 h 219"/>
                  <a:gd name="T70" fmla="*/ 50 w 68"/>
                  <a:gd name="T71" fmla="*/ 217 h 219"/>
                  <a:gd name="T72" fmla="*/ 53 w 68"/>
                  <a:gd name="T73" fmla="*/ 219 h 219"/>
                  <a:gd name="T74" fmla="*/ 56 w 68"/>
                  <a:gd name="T75" fmla="*/ 219 h 219"/>
                  <a:gd name="T76" fmla="*/ 59 w 68"/>
                  <a:gd name="T77" fmla="*/ 217 h 219"/>
                  <a:gd name="T78" fmla="*/ 61 w 68"/>
                  <a:gd name="T79" fmla="*/ 216 h 219"/>
                  <a:gd name="T80" fmla="*/ 63 w 68"/>
                  <a:gd name="T81" fmla="*/ 212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19"/>
                  <a:gd name="T125" fmla="*/ 68 w 68"/>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19">
                    <a:moveTo>
                      <a:pt x="63" y="212"/>
                    </a:moveTo>
                    <a:lnTo>
                      <a:pt x="63" y="212"/>
                    </a:lnTo>
                    <a:lnTo>
                      <a:pt x="67" y="182"/>
                    </a:lnTo>
                    <a:lnTo>
                      <a:pt x="68" y="153"/>
                    </a:lnTo>
                    <a:lnTo>
                      <a:pt x="68" y="139"/>
                    </a:lnTo>
                    <a:lnTo>
                      <a:pt x="67" y="125"/>
                    </a:lnTo>
                    <a:lnTo>
                      <a:pt x="66" y="111"/>
                    </a:lnTo>
                    <a:lnTo>
                      <a:pt x="63" y="97"/>
                    </a:lnTo>
                    <a:lnTo>
                      <a:pt x="60" y="85"/>
                    </a:lnTo>
                    <a:lnTo>
                      <a:pt x="56" y="71"/>
                    </a:lnTo>
                    <a:lnTo>
                      <a:pt x="50" y="58"/>
                    </a:lnTo>
                    <a:lnTo>
                      <a:pt x="45" y="47"/>
                    </a:lnTo>
                    <a:lnTo>
                      <a:pt x="38" y="35"/>
                    </a:lnTo>
                    <a:lnTo>
                      <a:pt x="31" y="23"/>
                    </a:lnTo>
                    <a:lnTo>
                      <a:pt x="21" y="11"/>
                    </a:lnTo>
                    <a:lnTo>
                      <a:pt x="13" y="0"/>
                    </a:lnTo>
                    <a:lnTo>
                      <a:pt x="0" y="12"/>
                    </a:lnTo>
                    <a:lnTo>
                      <a:pt x="8" y="22"/>
                    </a:lnTo>
                    <a:lnTo>
                      <a:pt x="17" y="33"/>
                    </a:lnTo>
                    <a:lnTo>
                      <a:pt x="24" y="43"/>
                    </a:lnTo>
                    <a:lnTo>
                      <a:pt x="29" y="54"/>
                    </a:lnTo>
                    <a:lnTo>
                      <a:pt x="35" y="65"/>
                    </a:lnTo>
                    <a:lnTo>
                      <a:pt x="39" y="78"/>
                    </a:lnTo>
                    <a:lnTo>
                      <a:pt x="43" y="89"/>
                    </a:lnTo>
                    <a:lnTo>
                      <a:pt x="46" y="102"/>
                    </a:lnTo>
                    <a:lnTo>
                      <a:pt x="49" y="114"/>
                    </a:lnTo>
                    <a:lnTo>
                      <a:pt x="50" y="127"/>
                    </a:lnTo>
                    <a:lnTo>
                      <a:pt x="52" y="139"/>
                    </a:lnTo>
                    <a:lnTo>
                      <a:pt x="52" y="153"/>
                    </a:lnTo>
                    <a:lnTo>
                      <a:pt x="50" y="180"/>
                    </a:lnTo>
                    <a:lnTo>
                      <a:pt x="46" y="209"/>
                    </a:lnTo>
                    <a:lnTo>
                      <a:pt x="46" y="213"/>
                    </a:lnTo>
                    <a:lnTo>
                      <a:pt x="48" y="216"/>
                    </a:lnTo>
                    <a:lnTo>
                      <a:pt x="50" y="217"/>
                    </a:lnTo>
                    <a:lnTo>
                      <a:pt x="53" y="219"/>
                    </a:lnTo>
                    <a:lnTo>
                      <a:pt x="56" y="219"/>
                    </a:lnTo>
                    <a:lnTo>
                      <a:pt x="59" y="217"/>
                    </a:lnTo>
                    <a:lnTo>
                      <a:pt x="61" y="216"/>
                    </a:lnTo>
                    <a:lnTo>
                      <a:pt x="63" y="2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9" name="Freeform 171"/>
              <p:cNvSpPr>
                <a:spLocks/>
              </p:cNvSpPr>
              <p:nvPr>
                <p:custDataLst>
                  <p:tags r:id="rId344"/>
                </p:custDataLst>
              </p:nvPr>
            </p:nvSpPr>
            <p:spPr bwMode="auto">
              <a:xfrm>
                <a:off x="3857" y="2691"/>
                <a:ext cx="195" cy="234"/>
              </a:xfrm>
              <a:custGeom>
                <a:avLst/>
                <a:gdLst>
                  <a:gd name="T0" fmla="*/ 2 w 195"/>
                  <a:gd name="T1" fmla="*/ 231 h 234"/>
                  <a:gd name="T2" fmla="*/ 12 w 195"/>
                  <a:gd name="T3" fmla="*/ 231 h 234"/>
                  <a:gd name="T4" fmla="*/ 48 w 195"/>
                  <a:gd name="T5" fmla="*/ 203 h 234"/>
                  <a:gd name="T6" fmla="*/ 82 w 195"/>
                  <a:gd name="T7" fmla="*/ 176 h 234"/>
                  <a:gd name="T8" fmla="*/ 97 w 195"/>
                  <a:gd name="T9" fmla="*/ 162 h 234"/>
                  <a:gd name="T10" fmla="*/ 111 w 195"/>
                  <a:gd name="T11" fmla="*/ 148 h 234"/>
                  <a:gd name="T12" fmla="*/ 125 w 195"/>
                  <a:gd name="T13" fmla="*/ 134 h 234"/>
                  <a:gd name="T14" fmla="*/ 136 w 195"/>
                  <a:gd name="T15" fmla="*/ 120 h 234"/>
                  <a:gd name="T16" fmla="*/ 147 w 195"/>
                  <a:gd name="T17" fmla="*/ 106 h 234"/>
                  <a:gd name="T18" fmla="*/ 159 w 195"/>
                  <a:gd name="T19" fmla="*/ 90 h 234"/>
                  <a:gd name="T20" fmla="*/ 167 w 195"/>
                  <a:gd name="T21" fmla="*/ 77 h 234"/>
                  <a:gd name="T22" fmla="*/ 175 w 195"/>
                  <a:gd name="T23" fmla="*/ 61 h 234"/>
                  <a:gd name="T24" fmla="*/ 182 w 195"/>
                  <a:gd name="T25" fmla="*/ 47 h 234"/>
                  <a:gd name="T26" fmla="*/ 188 w 195"/>
                  <a:gd name="T27" fmla="*/ 32 h 234"/>
                  <a:gd name="T28" fmla="*/ 192 w 195"/>
                  <a:gd name="T29" fmla="*/ 18 h 234"/>
                  <a:gd name="T30" fmla="*/ 195 w 195"/>
                  <a:gd name="T31" fmla="*/ 3 h 234"/>
                  <a:gd name="T32" fmla="*/ 178 w 195"/>
                  <a:gd name="T33" fmla="*/ 0 h 234"/>
                  <a:gd name="T34" fmla="*/ 175 w 195"/>
                  <a:gd name="T35" fmla="*/ 14 h 234"/>
                  <a:gd name="T36" fmla="*/ 171 w 195"/>
                  <a:gd name="T37" fmla="*/ 26 h 234"/>
                  <a:gd name="T38" fmla="*/ 166 w 195"/>
                  <a:gd name="T39" fmla="*/ 40 h 234"/>
                  <a:gd name="T40" fmla="*/ 160 w 195"/>
                  <a:gd name="T41" fmla="*/ 54 h 234"/>
                  <a:gd name="T42" fmla="*/ 153 w 195"/>
                  <a:gd name="T43" fmla="*/ 68 h 234"/>
                  <a:gd name="T44" fmla="*/ 143 w 195"/>
                  <a:gd name="T45" fmla="*/ 81 h 234"/>
                  <a:gd name="T46" fmla="*/ 134 w 195"/>
                  <a:gd name="T47" fmla="*/ 95 h 234"/>
                  <a:gd name="T48" fmla="*/ 124 w 195"/>
                  <a:gd name="T49" fmla="*/ 109 h 234"/>
                  <a:gd name="T50" fmla="*/ 111 w 195"/>
                  <a:gd name="T51" fmla="*/ 123 h 234"/>
                  <a:gd name="T52" fmla="*/ 99 w 195"/>
                  <a:gd name="T53" fmla="*/ 136 h 234"/>
                  <a:gd name="T54" fmla="*/ 85 w 195"/>
                  <a:gd name="T55" fmla="*/ 149 h 234"/>
                  <a:gd name="T56" fmla="*/ 71 w 195"/>
                  <a:gd name="T57" fmla="*/ 163 h 234"/>
                  <a:gd name="T58" fmla="*/ 39 w 195"/>
                  <a:gd name="T59" fmla="*/ 191 h 234"/>
                  <a:gd name="T60" fmla="*/ 2 w 195"/>
                  <a:gd name="T61" fmla="*/ 217 h 234"/>
                  <a:gd name="T62" fmla="*/ 12 w 195"/>
                  <a:gd name="T63" fmla="*/ 219 h 234"/>
                  <a:gd name="T64" fmla="*/ 2 w 195"/>
                  <a:gd name="T65" fmla="*/ 217 h 234"/>
                  <a:gd name="T66" fmla="*/ 0 w 195"/>
                  <a:gd name="T67" fmla="*/ 220 h 234"/>
                  <a:gd name="T68" fmla="*/ 0 w 195"/>
                  <a:gd name="T69" fmla="*/ 224 h 234"/>
                  <a:gd name="T70" fmla="*/ 0 w 195"/>
                  <a:gd name="T71" fmla="*/ 227 h 234"/>
                  <a:gd name="T72" fmla="*/ 1 w 195"/>
                  <a:gd name="T73" fmla="*/ 230 h 234"/>
                  <a:gd name="T74" fmla="*/ 2 w 195"/>
                  <a:gd name="T75" fmla="*/ 233 h 234"/>
                  <a:gd name="T76" fmla="*/ 5 w 195"/>
                  <a:gd name="T77" fmla="*/ 234 h 234"/>
                  <a:gd name="T78" fmla="*/ 9 w 195"/>
                  <a:gd name="T79" fmla="*/ 234 h 234"/>
                  <a:gd name="T80" fmla="*/ 12 w 195"/>
                  <a:gd name="T81" fmla="*/ 231 h 234"/>
                  <a:gd name="T82" fmla="*/ 2 w 195"/>
                  <a:gd name="T83" fmla="*/ 231 h 2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234"/>
                  <a:gd name="T128" fmla="*/ 195 w 195"/>
                  <a:gd name="T129" fmla="*/ 234 h 2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234">
                    <a:moveTo>
                      <a:pt x="2" y="231"/>
                    </a:moveTo>
                    <a:lnTo>
                      <a:pt x="12" y="231"/>
                    </a:lnTo>
                    <a:lnTo>
                      <a:pt x="48" y="203"/>
                    </a:lnTo>
                    <a:lnTo>
                      <a:pt x="82" y="176"/>
                    </a:lnTo>
                    <a:lnTo>
                      <a:pt x="97" y="162"/>
                    </a:lnTo>
                    <a:lnTo>
                      <a:pt x="111" y="148"/>
                    </a:lnTo>
                    <a:lnTo>
                      <a:pt x="125" y="134"/>
                    </a:lnTo>
                    <a:lnTo>
                      <a:pt x="136" y="120"/>
                    </a:lnTo>
                    <a:lnTo>
                      <a:pt x="147" y="106"/>
                    </a:lnTo>
                    <a:lnTo>
                      <a:pt x="159" y="90"/>
                    </a:lnTo>
                    <a:lnTo>
                      <a:pt x="167" y="77"/>
                    </a:lnTo>
                    <a:lnTo>
                      <a:pt x="175" y="61"/>
                    </a:lnTo>
                    <a:lnTo>
                      <a:pt x="182" y="47"/>
                    </a:lnTo>
                    <a:lnTo>
                      <a:pt x="188" y="32"/>
                    </a:lnTo>
                    <a:lnTo>
                      <a:pt x="192" y="18"/>
                    </a:lnTo>
                    <a:lnTo>
                      <a:pt x="195" y="3"/>
                    </a:lnTo>
                    <a:lnTo>
                      <a:pt x="178" y="0"/>
                    </a:lnTo>
                    <a:lnTo>
                      <a:pt x="175" y="14"/>
                    </a:lnTo>
                    <a:lnTo>
                      <a:pt x="171" y="26"/>
                    </a:lnTo>
                    <a:lnTo>
                      <a:pt x="166" y="40"/>
                    </a:lnTo>
                    <a:lnTo>
                      <a:pt x="160" y="54"/>
                    </a:lnTo>
                    <a:lnTo>
                      <a:pt x="153" y="68"/>
                    </a:lnTo>
                    <a:lnTo>
                      <a:pt x="143" y="81"/>
                    </a:lnTo>
                    <a:lnTo>
                      <a:pt x="134" y="95"/>
                    </a:lnTo>
                    <a:lnTo>
                      <a:pt x="124" y="109"/>
                    </a:lnTo>
                    <a:lnTo>
                      <a:pt x="111" y="123"/>
                    </a:lnTo>
                    <a:lnTo>
                      <a:pt x="99" y="136"/>
                    </a:lnTo>
                    <a:lnTo>
                      <a:pt x="85" y="149"/>
                    </a:lnTo>
                    <a:lnTo>
                      <a:pt x="71" y="163"/>
                    </a:lnTo>
                    <a:lnTo>
                      <a:pt x="39" y="191"/>
                    </a:lnTo>
                    <a:lnTo>
                      <a:pt x="2" y="217"/>
                    </a:lnTo>
                    <a:lnTo>
                      <a:pt x="12" y="219"/>
                    </a:lnTo>
                    <a:lnTo>
                      <a:pt x="2" y="217"/>
                    </a:lnTo>
                    <a:lnTo>
                      <a:pt x="0" y="220"/>
                    </a:lnTo>
                    <a:lnTo>
                      <a:pt x="0" y="224"/>
                    </a:lnTo>
                    <a:lnTo>
                      <a:pt x="0" y="227"/>
                    </a:lnTo>
                    <a:lnTo>
                      <a:pt x="1" y="230"/>
                    </a:lnTo>
                    <a:lnTo>
                      <a:pt x="2" y="233"/>
                    </a:lnTo>
                    <a:lnTo>
                      <a:pt x="5" y="234"/>
                    </a:lnTo>
                    <a:lnTo>
                      <a:pt x="9" y="234"/>
                    </a:lnTo>
                    <a:lnTo>
                      <a:pt x="12" y="231"/>
                    </a:lnTo>
                    <a:lnTo>
                      <a:pt x="2" y="2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0" name="Freeform 172"/>
              <p:cNvSpPr>
                <a:spLocks/>
              </p:cNvSpPr>
              <p:nvPr>
                <p:custDataLst>
                  <p:tags r:id="rId345"/>
                </p:custDataLst>
              </p:nvPr>
            </p:nvSpPr>
            <p:spPr bwMode="auto">
              <a:xfrm>
                <a:off x="3705" y="2737"/>
                <a:ext cx="164" cy="185"/>
              </a:xfrm>
              <a:custGeom>
                <a:avLst/>
                <a:gdLst>
                  <a:gd name="T0" fmla="*/ 1 w 164"/>
                  <a:gd name="T1" fmla="*/ 12 h 185"/>
                  <a:gd name="T2" fmla="*/ 1 w 164"/>
                  <a:gd name="T3" fmla="*/ 14 h 185"/>
                  <a:gd name="T4" fmla="*/ 18 w 164"/>
                  <a:gd name="T5" fmla="*/ 38 h 185"/>
                  <a:gd name="T6" fmla="*/ 33 w 164"/>
                  <a:gd name="T7" fmla="*/ 61 h 185"/>
                  <a:gd name="T8" fmla="*/ 51 w 164"/>
                  <a:gd name="T9" fmla="*/ 84 h 185"/>
                  <a:gd name="T10" fmla="*/ 69 w 164"/>
                  <a:gd name="T11" fmla="*/ 106 h 185"/>
                  <a:gd name="T12" fmla="*/ 89 w 164"/>
                  <a:gd name="T13" fmla="*/ 127 h 185"/>
                  <a:gd name="T14" fmla="*/ 110 w 164"/>
                  <a:gd name="T15" fmla="*/ 148 h 185"/>
                  <a:gd name="T16" fmla="*/ 131 w 164"/>
                  <a:gd name="T17" fmla="*/ 167 h 185"/>
                  <a:gd name="T18" fmla="*/ 154 w 164"/>
                  <a:gd name="T19" fmla="*/ 185 h 185"/>
                  <a:gd name="T20" fmla="*/ 164 w 164"/>
                  <a:gd name="T21" fmla="*/ 173 h 185"/>
                  <a:gd name="T22" fmla="*/ 142 w 164"/>
                  <a:gd name="T23" fmla="*/ 153 h 185"/>
                  <a:gd name="T24" fmla="*/ 121 w 164"/>
                  <a:gd name="T25" fmla="*/ 135 h 185"/>
                  <a:gd name="T26" fmla="*/ 101 w 164"/>
                  <a:gd name="T27" fmla="*/ 114 h 185"/>
                  <a:gd name="T28" fmla="*/ 82 w 164"/>
                  <a:gd name="T29" fmla="*/ 95 h 185"/>
                  <a:gd name="T30" fmla="*/ 64 w 164"/>
                  <a:gd name="T31" fmla="*/ 72 h 185"/>
                  <a:gd name="T32" fmla="*/ 47 w 164"/>
                  <a:gd name="T33" fmla="*/ 50 h 185"/>
                  <a:gd name="T34" fmla="*/ 32 w 164"/>
                  <a:gd name="T35" fmla="*/ 28 h 185"/>
                  <a:gd name="T36" fmla="*/ 15 w 164"/>
                  <a:gd name="T37" fmla="*/ 4 h 185"/>
                  <a:gd name="T38" fmla="*/ 16 w 164"/>
                  <a:gd name="T39" fmla="*/ 5 h 185"/>
                  <a:gd name="T40" fmla="*/ 15 w 164"/>
                  <a:gd name="T41" fmla="*/ 4 h 185"/>
                  <a:gd name="T42" fmla="*/ 14 w 164"/>
                  <a:gd name="T43" fmla="*/ 1 h 185"/>
                  <a:gd name="T44" fmla="*/ 9 w 164"/>
                  <a:gd name="T45" fmla="*/ 0 h 185"/>
                  <a:gd name="T46" fmla="*/ 7 w 164"/>
                  <a:gd name="T47" fmla="*/ 0 h 185"/>
                  <a:gd name="T48" fmla="*/ 4 w 164"/>
                  <a:gd name="T49" fmla="*/ 1 h 185"/>
                  <a:gd name="T50" fmla="*/ 1 w 164"/>
                  <a:gd name="T51" fmla="*/ 4 h 185"/>
                  <a:gd name="T52" fmla="*/ 0 w 164"/>
                  <a:gd name="T53" fmla="*/ 7 h 185"/>
                  <a:gd name="T54" fmla="*/ 0 w 164"/>
                  <a:gd name="T55" fmla="*/ 10 h 185"/>
                  <a:gd name="T56" fmla="*/ 1 w 164"/>
                  <a:gd name="T57" fmla="*/ 14 h 185"/>
                  <a:gd name="T58" fmla="*/ 1 w 164"/>
                  <a:gd name="T59" fmla="*/ 12 h 1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185"/>
                  <a:gd name="T92" fmla="*/ 164 w 164"/>
                  <a:gd name="T93" fmla="*/ 185 h 1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185">
                    <a:moveTo>
                      <a:pt x="1" y="12"/>
                    </a:moveTo>
                    <a:lnTo>
                      <a:pt x="1" y="14"/>
                    </a:lnTo>
                    <a:lnTo>
                      <a:pt x="18" y="38"/>
                    </a:lnTo>
                    <a:lnTo>
                      <a:pt x="33" y="61"/>
                    </a:lnTo>
                    <a:lnTo>
                      <a:pt x="51" y="84"/>
                    </a:lnTo>
                    <a:lnTo>
                      <a:pt x="69" y="106"/>
                    </a:lnTo>
                    <a:lnTo>
                      <a:pt x="89" y="127"/>
                    </a:lnTo>
                    <a:lnTo>
                      <a:pt x="110" y="148"/>
                    </a:lnTo>
                    <a:lnTo>
                      <a:pt x="131" y="167"/>
                    </a:lnTo>
                    <a:lnTo>
                      <a:pt x="154" y="185"/>
                    </a:lnTo>
                    <a:lnTo>
                      <a:pt x="164" y="173"/>
                    </a:lnTo>
                    <a:lnTo>
                      <a:pt x="142" y="153"/>
                    </a:lnTo>
                    <a:lnTo>
                      <a:pt x="121" y="135"/>
                    </a:lnTo>
                    <a:lnTo>
                      <a:pt x="101" y="114"/>
                    </a:lnTo>
                    <a:lnTo>
                      <a:pt x="82" y="95"/>
                    </a:lnTo>
                    <a:lnTo>
                      <a:pt x="64" y="72"/>
                    </a:lnTo>
                    <a:lnTo>
                      <a:pt x="47" y="50"/>
                    </a:lnTo>
                    <a:lnTo>
                      <a:pt x="32" y="28"/>
                    </a:lnTo>
                    <a:lnTo>
                      <a:pt x="15" y="4"/>
                    </a:lnTo>
                    <a:lnTo>
                      <a:pt x="16" y="5"/>
                    </a:lnTo>
                    <a:lnTo>
                      <a:pt x="15" y="4"/>
                    </a:lnTo>
                    <a:lnTo>
                      <a:pt x="14" y="1"/>
                    </a:lnTo>
                    <a:lnTo>
                      <a:pt x="9" y="0"/>
                    </a:lnTo>
                    <a:lnTo>
                      <a:pt x="7" y="0"/>
                    </a:lnTo>
                    <a:lnTo>
                      <a:pt x="4" y="1"/>
                    </a:lnTo>
                    <a:lnTo>
                      <a:pt x="1" y="4"/>
                    </a:lnTo>
                    <a:lnTo>
                      <a:pt x="0" y="7"/>
                    </a:lnTo>
                    <a:lnTo>
                      <a:pt x="0" y="10"/>
                    </a:lnTo>
                    <a:lnTo>
                      <a:pt x="1" y="14"/>
                    </a:lnTo>
                    <a:lnTo>
                      <a:pt x="1"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1" name="Freeform 173"/>
              <p:cNvSpPr>
                <a:spLocks/>
              </p:cNvSpPr>
              <p:nvPr>
                <p:custDataLst>
                  <p:tags r:id="rId346"/>
                </p:custDataLst>
              </p:nvPr>
            </p:nvSpPr>
            <p:spPr bwMode="auto">
              <a:xfrm>
                <a:off x="3661" y="2473"/>
                <a:ext cx="60" cy="276"/>
              </a:xfrm>
              <a:custGeom>
                <a:avLst/>
                <a:gdLst>
                  <a:gd name="T0" fmla="*/ 38 w 60"/>
                  <a:gd name="T1" fmla="*/ 2 h 276"/>
                  <a:gd name="T2" fmla="*/ 37 w 60"/>
                  <a:gd name="T3" fmla="*/ 3 h 276"/>
                  <a:gd name="T4" fmla="*/ 27 w 60"/>
                  <a:gd name="T5" fmla="*/ 17 h 276"/>
                  <a:gd name="T6" fmla="*/ 18 w 60"/>
                  <a:gd name="T7" fmla="*/ 32 h 276"/>
                  <a:gd name="T8" fmla="*/ 12 w 60"/>
                  <a:gd name="T9" fmla="*/ 46 h 276"/>
                  <a:gd name="T10" fmla="*/ 7 w 60"/>
                  <a:gd name="T11" fmla="*/ 62 h 276"/>
                  <a:gd name="T12" fmla="*/ 3 w 60"/>
                  <a:gd name="T13" fmla="*/ 78 h 276"/>
                  <a:gd name="T14" fmla="*/ 2 w 60"/>
                  <a:gd name="T15" fmla="*/ 94 h 276"/>
                  <a:gd name="T16" fmla="*/ 0 w 60"/>
                  <a:gd name="T17" fmla="*/ 111 h 276"/>
                  <a:gd name="T18" fmla="*/ 0 w 60"/>
                  <a:gd name="T19" fmla="*/ 127 h 276"/>
                  <a:gd name="T20" fmla="*/ 3 w 60"/>
                  <a:gd name="T21" fmla="*/ 145 h 276"/>
                  <a:gd name="T22" fmla="*/ 6 w 60"/>
                  <a:gd name="T23" fmla="*/ 164 h 276"/>
                  <a:gd name="T24" fmla="*/ 10 w 60"/>
                  <a:gd name="T25" fmla="*/ 182 h 276"/>
                  <a:gd name="T26" fmla="*/ 14 w 60"/>
                  <a:gd name="T27" fmla="*/ 200 h 276"/>
                  <a:gd name="T28" fmla="*/ 21 w 60"/>
                  <a:gd name="T29" fmla="*/ 218 h 276"/>
                  <a:gd name="T30" fmla="*/ 28 w 60"/>
                  <a:gd name="T31" fmla="*/ 237 h 276"/>
                  <a:gd name="T32" fmla="*/ 35 w 60"/>
                  <a:gd name="T33" fmla="*/ 257 h 276"/>
                  <a:gd name="T34" fmla="*/ 45 w 60"/>
                  <a:gd name="T35" fmla="*/ 276 h 276"/>
                  <a:gd name="T36" fmla="*/ 60 w 60"/>
                  <a:gd name="T37" fmla="*/ 269 h 276"/>
                  <a:gd name="T38" fmla="*/ 52 w 60"/>
                  <a:gd name="T39" fmla="*/ 250 h 276"/>
                  <a:gd name="T40" fmla="*/ 44 w 60"/>
                  <a:gd name="T41" fmla="*/ 230 h 276"/>
                  <a:gd name="T42" fmla="*/ 37 w 60"/>
                  <a:gd name="T43" fmla="*/ 212 h 276"/>
                  <a:gd name="T44" fmla="*/ 31 w 60"/>
                  <a:gd name="T45" fmla="*/ 194 h 276"/>
                  <a:gd name="T46" fmla="*/ 27 w 60"/>
                  <a:gd name="T47" fmla="*/ 177 h 276"/>
                  <a:gd name="T48" fmla="*/ 23 w 60"/>
                  <a:gd name="T49" fmla="*/ 159 h 276"/>
                  <a:gd name="T50" fmla="*/ 20 w 60"/>
                  <a:gd name="T51" fmla="*/ 143 h 276"/>
                  <a:gd name="T52" fmla="*/ 18 w 60"/>
                  <a:gd name="T53" fmla="*/ 127 h 276"/>
                  <a:gd name="T54" fmla="*/ 17 w 60"/>
                  <a:gd name="T55" fmla="*/ 111 h 276"/>
                  <a:gd name="T56" fmla="*/ 18 w 60"/>
                  <a:gd name="T57" fmla="*/ 95 h 276"/>
                  <a:gd name="T58" fmla="*/ 20 w 60"/>
                  <a:gd name="T59" fmla="*/ 81 h 276"/>
                  <a:gd name="T60" fmla="*/ 24 w 60"/>
                  <a:gd name="T61" fmla="*/ 67 h 276"/>
                  <a:gd name="T62" fmla="*/ 28 w 60"/>
                  <a:gd name="T63" fmla="*/ 53 h 276"/>
                  <a:gd name="T64" fmla="*/ 34 w 60"/>
                  <a:gd name="T65" fmla="*/ 39 h 276"/>
                  <a:gd name="T66" fmla="*/ 41 w 60"/>
                  <a:gd name="T67" fmla="*/ 27 h 276"/>
                  <a:gd name="T68" fmla="*/ 51 w 60"/>
                  <a:gd name="T69" fmla="*/ 14 h 276"/>
                  <a:gd name="T70" fmla="*/ 49 w 60"/>
                  <a:gd name="T71" fmla="*/ 14 h 276"/>
                  <a:gd name="T72" fmla="*/ 51 w 60"/>
                  <a:gd name="T73" fmla="*/ 14 h 276"/>
                  <a:gd name="T74" fmla="*/ 52 w 60"/>
                  <a:gd name="T75" fmla="*/ 10 h 276"/>
                  <a:gd name="T76" fmla="*/ 52 w 60"/>
                  <a:gd name="T77" fmla="*/ 7 h 276"/>
                  <a:gd name="T78" fmla="*/ 51 w 60"/>
                  <a:gd name="T79" fmla="*/ 5 h 276"/>
                  <a:gd name="T80" fmla="*/ 48 w 60"/>
                  <a:gd name="T81" fmla="*/ 2 h 276"/>
                  <a:gd name="T82" fmla="*/ 45 w 60"/>
                  <a:gd name="T83" fmla="*/ 0 h 276"/>
                  <a:gd name="T84" fmla="*/ 42 w 60"/>
                  <a:gd name="T85" fmla="*/ 0 h 276"/>
                  <a:gd name="T86" fmla="*/ 39 w 60"/>
                  <a:gd name="T87" fmla="*/ 0 h 276"/>
                  <a:gd name="T88" fmla="*/ 37 w 60"/>
                  <a:gd name="T89" fmla="*/ 3 h 276"/>
                  <a:gd name="T90" fmla="*/ 38 w 60"/>
                  <a:gd name="T91" fmla="*/ 2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276"/>
                  <a:gd name="T140" fmla="*/ 60 w 60"/>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276">
                    <a:moveTo>
                      <a:pt x="38" y="2"/>
                    </a:moveTo>
                    <a:lnTo>
                      <a:pt x="37" y="3"/>
                    </a:lnTo>
                    <a:lnTo>
                      <a:pt x="27" y="17"/>
                    </a:lnTo>
                    <a:lnTo>
                      <a:pt x="18" y="32"/>
                    </a:lnTo>
                    <a:lnTo>
                      <a:pt x="12" y="46"/>
                    </a:lnTo>
                    <a:lnTo>
                      <a:pt x="7" y="62"/>
                    </a:lnTo>
                    <a:lnTo>
                      <a:pt x="3" y="78"/>
                    </a:lnTo>
                    <a:lnTo>
                      <a:pt x="2" y="94"/>
                    </a:lnTo>
                    <a:lnTo>
                      <a:pt x="0" y="111"/>
                    </a:lnTo>
                    <a:lnTo>
                      <a:pt x="0" y="127"/>
                    </a:lnTo>
                    <a:lnTo>
                      <a:pt x="3" y="145"/>
                    </a:lnTo>
                    <a:lnTo>
                      <a:pt x="6" y="164"/>
                    </a:lnTo>
                    <a:lnTo>
                      <a:pt x="10" y="182"/>
                    </a:lnTo>
                    <a:lnTo>
                      <a:pt x="14" y="200"/>
                    </a:lnTo>
                    <a:lnTo>
                      <a:pt x="21" y="218"/>
                    </a:lnTo>
                    <a:lnTo>
                      <a:pt x="28" y="237"/>
                    </a:lnTo>
                    <a:lnTo>
                      <a:pt x="35" y="257"/>
                    </a:lnTo>
                    <a:lnTo>
                      <a:pt x="45" y="276"/>
                    </a:lnTo>
                    <a:lnTo>
                      <a:pt x="60" y="269"/>
                    </a:lnTo>
                    <a:lnTo>
                      <a:pt x="52" y="250"/>
                    </a:lnTo>
                    <a:lnTo>
                      <a:pt x="44" y="230"/>
                    </a:lnTo>
                    <a:lnTo>
                      <a:pt x="37" y="212"/>
                    </a:lnTo>
                    <a:lnTo>
                      <a:pt x="31" y="194"/>
                    </a:lnTo>
                    <a:lnTo>
                      <a:pt x="27" y="177"/>
                    </a:lnTo>
                    <a:lnTo>
                      <a:pt x="23" y="159"/>
                    </a:lnTo>
                    <a:lnTo>
                      <a:pt x="20" y="143"/>
                    </a:lnTo>
                    <a:lnTo>
                      <a:pt x="18" y="127"/>
                    </a:lnTo>
                    <a:lnTo>
                      <a:pt x="17" y="111"/>
                    </a:lnTo>
                    <a:lnTo>
                      <a:pt x="18" y="95"/>
                    </a:lnTo>
                    <a:lnTo>
                      <a:pt x="20" y="81"/>
                    </a:lnTo>
                    <a:lnTo>
                      <a:pt x="24" y="67"/>
                    </a:lnTo>
                    <a:lnTo>
                      <a:pt x="28" y="53"/>
                    </a:lnTo>
                    <a:lnTo>
                      <a:pt x="34" y="39"/>
                    </a:lnTo>
                    <a:lnTo>
                      <a:pt x="41" y="27"/>
                    </a:lnTo>
                    <a:lnTo>
                      <a:pt x="51" y="14"/>
                    </a:lnTo>
                    <a:lnTo>
                      <a:pt x="49" y="14"/>
                    </a:lnTo>
                    <a:lnTo>
                      <a:pt x="51" y="14"/>
                    </a:lnTo>
                    <a:lnTo>
                      <a:pt x="52" y="10"/>
                    </a:lnTo>
                    <a:lnTo>
                      <a:pt x="52" y="7"/>
                    </a:lnTo>
                    <a:lnTo>
                      <a:pt x="51" y="5"/>
                    </a:lnTo>
                    <a:lnTo>
                      <a:pt x="48" y="2"/>
                    </a:lnTo>
                    <a:lnTo>
                      <a:pt x="45" y="0"/>
                    </a:lnTo>
                    <a:lnTo>
                      <a:pt x="42" y="0"/>
                    </a:lnTo>
                    <a:lnTo>
                      <a:pt x="39" y="0"/>
                    </a:lnTo>
                    <a:lnTo>
                      <a:pt x="37" y="3"/>
                    </a:lnTo>
                    <a:lnTo>
                      <a:pt x="3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2" name="Freeform 174"/>
              <p:cNvSpPr>
                <a:spLocks/>
              </p:cNvSpPr>
              <p:nvPr>
                <p:custDataLst>
                  <p:tags r:id="rId347"/>
                </p:custDataLst>
              </p:nvPr>
            </p:nvSpPr>
            <p:spPr bwMode="auto">
              <a:xfrm>
                <a:off x="2894" y="2631"/>
                <a:ext cx="63" cy="82"/>
              </a:xfrm>
              <a:custGeom>
                <a:avLst/>
                <a:gdLst>
                  <a:gd name="T0" fmla="*/ 17 w 63"/>
                  <a:gd name="T1" fmla="*/ 70 h 82"/>
                  <a:gd name="T2" fmla="*/ 17 w 63"/>
                  <a:gd name="T3" fmla="*/ 74 h 82"/>
                  <a:gd name="T4" fmla="*/ 18 w 63"/>
                  <a:gd name="T5" fmla="*/ 64 h 82"/>
                  <a:gd name="T6" fmla="*/ 20 w 63"/>
                  <a:gd name="T7" fmla="*/ 56 h 82"/>
                  <a:gd name="T8" fmla="*/ 23 w 63"/>
                  <a:gd name="T9" fmla="*/ 49 h 82"/>
                  <a:gd name="T10" fmla="*/ 27 w 63"/>
                  <a:gd name="T11" fmla="*/ 42 h 82"/>
                  <a:gd name="T12" fmla="*/ 34 w 63"/>
                  <a:gd name="T13" fmla="*/ 35 h 82"/>
                  <a:gd name="T14" fmla="*/ 41 w 63"/>
                  <a:gd name="T15" fmla="*/ 28 h 82"/>
                  <a:gd name="T16" fmla="*/ 50 w 63"/>
                  <a:gd name="T17" fmla="*/ 22 h 82"/>
                  <a:gd name="T18" fmla="*/ 63 w 63"/>
                  <a:gd name="T19" fmla="*/ 17 h 82"/>
                  <a:gd name="T20" fmla="*/ 56 w 63"/>
                  <a:gd name="T21" fmla="*/ 0 h 82"/>
                  <a:gd name="T22" fmla="*/ 44 w 63"/>
                  <a:gd name="T23" fmla="*/ 7 h 82"/>
                  <a:gd name="T24" fmla="*/ 31 w 63"/>
                  <a:gd name="T25" fmla="*/ 14 h 82"/>
                  <a:gd name="T26" fmla="*/ 21 w 63"/>
                  <a:gd name="T27" fmla="*/ 22 h 82"/>
                  <a:gd name="T28" fmla="*/ 14 w 63"/>
                  <a:gd name="T29" fmla="*/ 31 h 82"/>
                  <a:gd name="T30" fmla="*/ 7 w 63"/>
                  <a:gd name="T31" fmla="*/ 40 h 82"/>
                  <a:gd name="T32" fmla="*/ 3 w 63"/>
                  <a:gd name="T33" fmla="*/ 52 h 82"/>
                  <a:gd name="T34" fmla="*/ 2 w 63"/>
                  <a:gd name="T35" fmla="*/ 63 h 82"/>
                  <a:gd name="T36" fmla="*/ 0 w 63"/>
                  <a:gd name="T37" fmla="*/ 74 h 82"/>
                  <a:gd name="T38" fmla="*/ 2 w 63"/>
                  <a:gd name="T39" fmla="*/ 78 h 82"/>
                  <a:gd name="T40" fmla="*/ 0 w 63"/>
                  <a:gd name="T41" fmla="*/ 74 h 82"/>
                  <a:gd name="T42" fmla="*/ 2 w 63"/>
                  <a:gd name="T43" fmla="*/ 78 h 82"/>
                  <a:gd name="T44" fmla="*/ 3 w 63"/>
                  <a:gd name="T45" fmla="*/ 81 h 82"/>
                  <a:gd name="T46" fmla="*/ 6 w 63"/>
                  <a:gd name="T47" fmla="*/ 82 h 82"/>
                  <a:gd name="T48" fmla="*/ 10 w 63"/>
                  <a:gd name="T49" fmla="*/ 82 h 82"/>
                  <a:gd name="T50" fmla="*/ 13 w 63"/>
                  <a:gd name="T51" fmla="*/ 82 h 82"/>
                  <a:gd name="T52" fmla="*/ 16 w 63"/>
                  <a:gd name="T53" fmla="*/ 81 h 82"/>
                  <a:gd name="T54" fmla="*/ 17 w 63"/>
                  <a:gd name="T55" fmla="*/ 78 h 82"/>
                  <a:gd name="T56" fmla="*/ 17 w 63"/>
                  <a:gd name="T57" fmla="*/ 74 h 82"/>
                  <a:gd name="T58" fmla="*/ 17 w 63"/>
                  <a:gd name="T59" fmla="*/ 70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82"/>
                  <a:gd name="T92" fmla="*/ 63 w 63"/>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82">
                    <a:moveTo>
                      <a:pt x="17" y="70"/>
                    </a:moveTo>
                    <a:lnTo>
                      <a:pt x="17" y="74"/>
                    </a:lnTo>
                    <a:lnTo>
                      <a:pt x="18" y="64"/>
                    </a:lnTo>
                    <a:lnTo>
                      <a:pt x="20" y="56"/>
                    </a:lnTo>
                    <a:lnTo>
                      <a:pt x="23" y="49"/>
                    </a:lnTo>
                    <a:lnTo>
                      <a:pt x="27" y="42"/>
                    </a:lnTo>
                    <a:lnTo>
                      <a:pt x="34" y="35"/>
                    </a:lnTo>
                    <a:lnTo>
                      <a:pt x="41" y="28"/>
                    </a:lnTo>
                    <a:lnTo>
                      <a:pt x="50" y="22"/>
                    </a:lnTo>
                    <a:lnTo>
                      <a:pt x="63" y="17"/>
                    </a:lnTo>
                    <a:lnTo>
                      <a:pt x="56" y="0"/>
                    </a:lnTo>
                    <a:lnTo>
                      <a:pt x="44" y="7"/>
                    </a:lnTo>
                    <a:lnTo>
                      <a:pt x="31" y="14"/>
                    </a:lnTo>
                    <a:lnTo>
                      <a:pt x="21" y="22"/>
                    </a:lnTo>
                    <a:lnTo>
                      <a:pt x="14" y="31"/>
                    </a:lnTo>
                    <a:lnTo>
                      <a:pt x="7" y="40"/>
                    </a:lnTo>
                    <a:lnTo>
                      <a:pt x="3" y="52"/>
                    </a:lnTo>
                    <a:lnTo>
                      <a:pt x="2" y="63"/>
                    </a:lnTo>
                    <a:lnTo>
                      <a:pt x="0" y="74"/>
                    </a:lnTo>
                    <a:lnTo>
                      <a:pt x="2" y="78"/>
                    </a:lnTo>
                    <a:lnTo>
                      <a:pt x="0" y="74"/>
                    </a:lnTo>
                    <a:lnTo>
                      <a:pt x="2" y="78"/>
                    </a:lnTo>
                    <a:lnTo>
                      <a:pt x="3" y="81"/>
                    </a:lnTo>
                    <a:lnTo>
                      <a:pt x="6" y="82"/>
                    </a:lnTo>
                    <a:lnTo>
                      <a:pt x="10" y="82"/>
                    </a:lnTo>
                    <a:lnTo>
                      <a:pt x="13" y="82"/>
                    </a:lnTo>
                    <a:lnTo>
                      <a:pt x="16" y="81"/>
                    </a:lnTo>
                    <a:lnTo>
                      <a:pt x="17" y="78"/>
                    </a:lnTo>
                    <a:lnTo>
                      <a:pt x="17" y="74"/>
                    </a:lnTo>
                    <a:lnTo>
                      <a:pt x="17" y="7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3" name="Freeform 175"/>
              <p:cNvSpPr>
                <a:spLocks/>
              </p:cNvSpPr>
              <p:nvPr>
                <p:custDataLst>
                  <p:tags r:id="rId348"/>
                </p:custDataLst>
              </p:nvPr>
            </p:nvSpPr>
            <p:spPr bwMode="auto">
              <a:xfrm>
                <a:off x="2896" y="2701"/>
                <a:ext cx="81" cy="54"/>
              </a:xfrm>
              <a:custGeom>
                <a:avLst/>
                <a:gdLst>
                  <a:gd name="T0" fmla="*/ 75 w 81"/>
                  <a:gd name="T1" fmla="*/ 37 h 54"/>
                  <a:gd name="T2" fmla="*/ 76 w 81"/>
                  <a:gd name="T3" fmla="*/ 39 h 54"/>
                  <a:gd name="T4" fmla="*/ 67 w 81"/>
                  <a:gd name="T5" fmla="*/ 33 h 54"/>
                  <a:gd name="T6" fmla="*/ 58 w 81"/>
                  <a:gd name="T7" fmla="*/ 29 h 54"/>
                  <a:gd name="T8" fmla="*/ 48 w 81"/>
                  <a:gd name="T9" fmla="*/ 26 h 54"/>
                  <a:gd name="T10" fmla="*/ 40 w 81"/>
                  <a:gd name="T11" fmla="*/ 22 h 54"/>
                  <a:gd name="T12" fmla="*/ 33 w 81"/>
                  <a:gd name="T13" fmla="*/ 18 h 54"/>
                  <a:gd name="T14" fmla="*/ 26 w 81"/>
                  <a:gd name="T15" fmla="*/ 14 h 54"/>
                  <a:gd name="T16" fmla="*/ 21 w 81"/>
                  <a:gd name="T17" fmla="*/ 7 h 54"/>
                  <a:gd name="T18" fmla="*/ 15 w 81"/>
                  <a:gd name="T19" fmla="*/ 0 h 54"/>
                  <a:gd name="T20" fmla="*/ 0 w 81"/>
                  <a:gd name="T21" fmla="*/ 8 h 54"/>
                  <a:gd name="T22" fmla="*/ 7 w 81"/>
                  <a:gd name="T23" fmla="*/ 19 h 54"/>
                  <a:gd name="T24" fmla="*/ 15 w 81"/>
                  <a:gd name="T25" fmla="*/ 26 h 54"/>
                  <a:gd name="T26" fmla="*/ 25 w 81"/>
                  <a:gd name="T27" fmla="*/ 33 h 54"/>
                  <a:gd name="T28" fmla="*/ 33 w 81"/>
                  <a:gd name="T29" fmla="*/ 37 h 54"/>
                  <a:gd name="T30" fmla="*/ 43 w 81"/>
                  <a:gd name="T31" fmla="*/ 41 h 54"/>
                  <a:gd name="T32" fmla="*/ 51 w 81"/>
                  <a:gd name="T33" fmla="*/ 46 h 54"/>
                  <a:gd name="T34" fmla="*/ 60 w 81"/>
                  <a:gd name="T35" fmla="*/ 48 h 54"/>
                  <a:gd name="T36" fmla="*/ 68 w 81"/>
                  <a:gd name="T37" fmla="*/ 53 h 54"/>
                  <a:gd name="T38" fmla="*/ 69 w 81"/>
                  <a:gd name="T39" fmla="*/ 54 h 54"/>
                  <a:gd name="T40" fmla="*/ 68 w 81"/>
                  <a:gd name="T41" fmla="*/ 53 h 54"/>
                  <a:gd name="T42" fmla="*/ 71 w 81"/>
                  <a:gd name="T43" fmla="*/ 54 h 54"/>
                  <a:gd name="T44" fmla="*/ 75 w 81"/>
                  <a:gd name="T45" fmla="*/ 54 h 54"/>
                  <a:gd name="T46" fmla="*/ 78 w 81"/>
                  <a:gd name="T47" fmla="*/ 53 h 54"/>
                  <a:gd name="T48" fmla="*/ 79 w 81"/>
                  <a:gd name="T49" fmla="*/ 50 h 54"/>
                  <a:gd name="T50" fmla="*/ 81 w 81"/>
                  <a:gd name="T51" fmla="*/ 47 h 54"/>
                  <a:gd name="T52" fmla="*/ 81 w 81"/>
                  <a:gd name="T53" fmla="*/ 44 h 54"/>
                  <a:gd name="T54" fmla="*/ 79 w 81"/>
                  <a:gd name="T55" fmla="*/ 41 h 54"/>
                  <a:gd name="T56" fmla="*/ 76 w 81"/>
                  <a:gd name="T57" fmla="*/ 39 h 54"/>
                  <a:gd name="T58" fmla="*/ 75 w 81"/>
                  <a:gd name="T59" fmla="*/ 37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54"/>
                  <a:gd name="T92" fmla="*/ 81 w 81"/>
                  <a:gd name="T93" fmla="*/ 54 h 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54">
                    <a:moveTo>
                      <a:pt x="75" y="37"/>
                    </a:moveTo>
                    <a:lnTo>
                      <a:pt x="76" y="39"/>
                    </a:lnTo>
                    <a:lnTo>
                      <a:pt x="67" y="33"/>
                    </a:lnTo>
                    <a:lnTo>
                      <a:pt x="58" y="29"/>
                    </a:lnTo>
                    <a:lnTo>
                      <a:pt x="48" y="26"/>
                    </a:lnTo>
                    <a:lnTo>
                      <a:pt x="40" y="22"/>
                    </a:lnTo>
                    <a:lnTo>
                      <a:pt x="33" y="18"/>
                    </a:lnTo>
                    <a:lnTo>
                      <a:pt x="26" y="14"/>
                    </a:lnTo>
                    <a:lnTo>
                      <a:pt x="21" y="7"/>
                    </a:lnTo>
                    <a:lnTo>
                      <a:pt x="15" y="0"/>
                    </a:lnTo>
                    <a:lnTo>
                      <a:pt x="0" y="8"/>
                    </a:lnTo>
                    <a:lnTo>
                      <a:pt x="7" y="19"/>
                    </a:lnTo>
                    <a:lnTo>
                      <a:pt x="15" y="26"/>
                    </a:lnTo>
                    <a:lnTo>
                      <a:pt x="25" y="33"/>
                    </a:lnTo>
                    <a:lnTo>
                      <a:pt x="33" y="37"/>
                    </a:lnTo>
                    <a:lnTo>
                      <a:pt x="43" y="41"/>
                    </a:lnTo>
                    <a:lnTo>
                      <a:pt x="51" y="46"/>
                    </a:lnTo>
                    <a:lnTo>
                      <a:pt x="60" y="48"/>
                    </a:lnTo>
                    <a:lnTo>
                      <a:pt x="68" y="53"/>
                    </a:lnTo>
                    <a:lnTo>
                      <a:pt x="69" y="54"/>
                    </a:lnTo>
                    <a:lnTo>
                      <a:pt x="68" y="53"/>
                    </a:lnTo>
                    <a:lnTo>
                      <a:pt x="71" y="54"/>
                    </a:lnTo>
                    <a:lnTo>
                      <a:pt x="75" y="54"/>
                    </a:lnTo>
                    <a:lnTo>
                      <a:pt x="78" y="53"/>
                    </a:lnTo>
                    <a:lnTo>
                      <a:pt x="79" y="50"/>
                    </a:lnTo>
                    <a:lnTo>
                      <a:pt x="81" y="47"/>
                    </a:lnTo>
                    <a:lnTo>
                      <a:pt x="81" y="44"/>
                    </a:lnTo>
                    <a:lnTo>
                      <a:pt x="79" y="41"/>
                    </a:lnTo>
                    <a:lnTo>
                      <a:pt x="76" y="39"/>
                    </a:lnTo>
                    <a:lnTo>
                      <a:pt x="75" y="3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4" name="Freeform 176"/>
              <p:cNvSpPr>
                <a:spLocks/>
              </p:cNvSpPr>
              <p:nvPr>
                <p:custDataLst>
                  <p:tags r:id="rId349"/>
                </p:custDataLst>
              </p:nvPr>
            </p:nvSpPr>
            <p:spPr bwMode="auto">
              <a:xfrm>
                <a:off x="2965" y="2738"/>
                <a:ext cx="543" cy="155"/>
              </a:xfrm>
              <a:custGeom>
                <a:avLst/>
                <a:gdLst>
                  <a:gd name="T0" fmla="*/ 535 w 543"/>
                  <a:gd name="T1" fmla="*/ 138 h 155"/>
                  <a:gd name="T2" fmla="*/ 535 w 543"/>
                  <a:gd name="T3" fmla="*/ 138 h 155"/>
                  <a:gd name="T4" fmla="*/ 504 w 543"/>
                  <a:gd name="T5" fmla="*/ 138 h 155"/>
                  <a:gd name="T6" fmla="*/ 473 w 543"/>
                  <a:gd name="T7" fmla="*/ 137 h 155"/>
                  <a:gd name="T8" fmla="*/ 443 w 543"/>
                  <a:gd name="T9" fmla="*/ 134 h 155"/>
                  <a:gd name="T10" fmla="*/ 410 w 543"/>
                  <a:gd name="T11" fmla="*/ 130 h 155"/>
                  <a:gd name="T12" fmla="*/ 380 w 543"/>
                  <a:gd name="T13" fmla="*/ 124 h 155"/>
                  <a:gd name="T14" fmla="*/ 348 w 543"/>
                  <a:gd name="T15" fmla="*/ 117 h 155"/>
                  <a:gd name="T16" fmla="*/ 316 w 543"/>
                  <a:gd name="T17" fmla="*/ 109 h 155"/>
                  <a:gd name="T18" fmla="*/ 284 w 543"/>
                  <a:gd name="T19" fmla="*/ 99 h 155"/>
                  <a:gd name="T20" fmla="*/ 217 w 543"/>
                  <a:gd name="T21" fmla="*/ 78 h 155"/>
                  <a:gd name="T22" fmla="*/ 148 w 543"/>
                  <a:gd name="T23" fmla="*/ 53 h 155"/>
                  <a:gd name="T24" fmla="*/ 79 w 543"/>
                  <a:gd name="T25" fmla="*/ 28 h 155"/>
                  <a:gd name="T26" fmla="*/ 6 w 543"/>
                  <a:gd name="T27" fmla="*/ 0 h 155"/>
                  <a:gd name="T28" fmla="*/ 0 w 543"/>
                  <a:gd name="T29" fmla="*/ 17 h 155"/>
                  <a:gd name="T30" fmla="*/ 73 w 543"/>
                  <a:gd name="T31" fmla="*/ 43 h 155"/>
                  <a:gd name="T32" fmla="*/ 143 w 543"/>
                  <a:gd name="T33" fmla="*/ 70 h 155"/>
                  <a:gd name="T34" fmla="*/ 211 w 543"/>
                  <a:gd name="T35" fmla="*/ 94 h 155"/>
                  <a:gd name="T36" fmla="*/ 278 w 543"/>
                  <a:gd name="T37" fmla="*/ 116 h 155"/>
                  <a:gd name="T38" fmla="*/ 311 w 543"/>
                  <a:gd name="T39" fmla="*/ 126 h 155"/>
                  <a:gd name="T40" fmla="*/ 344 w 543"/>
                  <a:gd name="T41" fmla="*/ 134 h 155"/>
                  <a:gd name="T42" fmla="*/ 376 w 543"/>
                  <a:gd name="T43" fmla="*/ 141 h 155"/>
                  <a:gd name="T44" fmla="*/ 408 w 543"/>
                  <a:gd name="T45" fmla="*/ 147 h 155"/>
                  <a:gd name="T46" fmla="*/ 440 w 543"/>
                  <a:gd name="T47" fmla="*/ 151 h 155"/>
                  <a:gd name="T48" fmla="*/ 472 w 543"/>
                  <a:gd name="T49" fmla="*/ 155 h 155"/>
                  <a:gd name="T50" fmla="*/ 504 w 543"/>
                  <a:gd name="T51" fmla="*/ 155 h 155"/>
                  <a:gd name="T52" fmla="*/ 535 w 543"/>
                  <a:gd name="T53" fmla="*/ 155 h 155"/>
                  <a:gd name="T54" fmla="*/ 535 w 543"/>
                  <a:gd name="T55" fmla="*/ 155 h 155"/>
                  <a:gd name="T56" fmla="*/ 535 w 543"/>
                  <a:gd name="T57" fmla="*/ 155 h 155"/>
                  <a:gd name="T58" fmla="*/ 539 w 543"/>
                  <a:gd name="T59" fmla="*/ 154 h 155"/>
                  <a:gd name="T60" fmla="*/ 542 w 543"/>
                  <a:gd name="T61" fmla="*/ 152 h 155"/>
                  <a:gd name="T62" fmla="*/ 543 w 543"/>
                  <a:gd name="T63" fmla="*/ 149 h 155"/>
                  <a:gd name="T64" fmla="*/ 543 w 543"/>
                  <a:gd name="T65" fmla="*/ 147 h 155"/>
                  <a:gd name="T66" fmla="*/ 542 w 543"/>
                  <a:gd name="T67" fmla="*/ 142 h 155"/>
                  <a:gd name="T68" fmla="*/ 540 w 543"/>
                  <a:gd name="T69" fmla="*/ 141 h 155"/>
                  <a:gd name="T70" fmla="*/ 537 w 543"/>
                  <a:gd name="T71" fmla="*/ 138 h 155"/>
                  <a:gd name="T72" fmla="*/ 535 w 543"/>
                  <a:gd name="T73" fmla="*/ 138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3"/>
                  <a:gd name="T112" fmla="*/ 0 h 155"/>
                  <a:gd name="T113" fmla="*/ 543 w 543"/>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3" h="155">
                    <a:moveTo>
                      <a:pt x="535" y="138"/>
                    </a:moveTo>
                    <a:lnTo>
                      <a:pt x="535" y="138"/>
                    </a:lnTo>
                    <a:lnTo>
                      <a:pt x="504" y="138"/>
                    </a:lnTo>
                    <a:lnTo>
                      <a:pt x="473" y="137"/>
                    </a:lnTo>
                    <a:lnTo>
                      <a:pt x="443" y="134"/>
                    </a:lnTo>
                    <a:lnTo>
                      <a:pt x="410" y="130"/>
                    </a:lnTo>
                    <a:lnTo>
                      <a:pt x="380" y="124"/>
                    </a:lnTo>
                    <a:lnTo>
                      <a:pt x="348" y="117"/>
                    </a:lnTo>
                    <a:lnTo>
                      <a:pt x="316" y="109"/>
                    </a:lnTo>
                    <a:lnTo>
                      <a:pt x="284" y="99"/>
                    </a:lnTo>
                    <a:lnTo>
                      <a:pt x="217" y="78"/>
                    </a:lnTo>
                    <a:lnTo>
                      <a:pt x="148" y="53"/>
                    </a:lnTo>
                    <a:lnTo>
                      <a:pt x="79" y="28"/>
                    </a:lnTo>
                    <a:lnTo>
                      <a:pt x="6" y="0"/>
                    </a:lnTo>
                    <a:lnTo>
                      <a:pt x="0" y="17"/>
                    </a:lnTo>
                    <a:lnTo>
                      <a:pt x="73" y="43"/>
                    </a:lnTo>
                    <a:lnTo>
                      <a:pt x="143" y="70"/>
                    </a:lnTo>
                    <a:lnTo>
                      <a:pt x="211" y="94"/>
                    </a:lnTo>
                    <a:lnTo>
                      <a:pt x="278" y="116"/>
                    </a:lnTo>
                    <a:lnTo>
                      <a:pt x="311" y="126"/>
                    </a:lnTo>
                    <a:lnTo>
                      <a:pt x="344" y="134"/>
                    </a:lnTo>
                    <a:lnTo>
                      <a:pt x="376" y="141"/>
                    </a:lnTo>
                    <a:lnTo>
                      <a:pt x="408" y="147"/>
                    </a:lnTo>
                    <a:lnTo>
                      <a:pt x="440" y="151"/>
                    </a:lnTo>
                    <a:lnTo>
                      <a:pt x="472" y="155"/>
                    </a:lnTo>
                    <a:lnTo>
                      <a:pt x="504" y="155"/>
                    </a:lnTo>
                    <a:lnTo>
                      <a:pt x="535" y="155"/>
                    </a:lnTo>
                    <a:lnTo>
                      <a:pt x="539" y="154"/>
                    </a:lnTo>
                    <a:lnTo>
                      <a:pt x="542" y="152"/>
                    </a:lnTo>
                    <a:lnTo>
                      <a:pt x="543" y="149"/>
                    </a:lnTo>
                    <a:lnTo>
                      <a:pt x="543" y="147"/>
                    </a:lnTo>
                    <a:lnTo>
                      <a:pt x="542" y="142"/>
                    </a:lnTo>
                    <a:lnTo>
                      <a:pt x="540" y="141"/>
                    </a:lnTo>
                    <a:lnTo>
                      <a:pt x="537" y="138"/>
                    </a:lnTo>
                    <a:lnTo>
                      <a:pt x="535" y="1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5" name="Freeform 177"/>
              <p:cNvSpPr>
                <a:spLocks/>
              </p:cNvSpPr>
              <p:nvPr>
                <p:custDataLst>
                  <p:tags r:id="rId350"/>
                </p:custDataLst>
              </p:nvPr>
            </p:nvSpPr>
            <p:spPr bwMode="auto">
              <a:xfrm>
                <a:off x="3500" y="2674"/>
                <a:ext cx="412" cy="219"/>
              </a:xfrm>
              <a:custGeom>
                <a:avLst/>
                <a:gdLst>
                  <a:gd name="T0" fmla="*/ 396 w 412"/>
                  <a:gd name="T1" fmla="*/ 10 h 219"/>
                  <a:gd name="T2" fmla="*/ 396 w 412"/>
                  <a:gd name="T3" fmla="*/ 7 h 219"/>
                  <a:gd name="T4" fmla="*/ 394 w 412"/>
                  <a:gd name="T5" fmla="*/ 14 h 219"/>
                  <a:gd name="T6" fmla="*/ 391 w 412"/>
                  <a:gd name="T7" fmla="*/ 22 h 219"/>
                  <a:gd name="T8" fmla="*/ 389 w 412"/>
                  <a:gd name="T9" fmla="*/ 31 h 219"/>
                  <a:gd name="T10" fmla="*/ 385 w 412"/>
                  <a:gd name="T11" fmla="*/ 38 h 219"/>
                  <a:gd name="T12" fmla="*/ 373 w 412"/>
                  <a:gd name="T13" fmla="*/ 56 h 219"/>
                  <a:gd name="T14" fmla="*/ 359 w 412"/>
                  <a:gd name="T15" fmla="*/ 73 h 219"/>
                  <a:gd name="T16" fmla="*/ 343 w 412"/>
                  <a:gd name="T17" fmla="*/ 89 h 219"/>
                  <a:gd name="T18" fmla="*/ 322 w 412"/>
                  <a:gd name="T19" fmla="*/ 105 h 219"/>
                  <a:gd name="T20" fmla="*/ 299 w 412"/>
                  <a:gd name="T21" fmla="*/ 121 h 219"/>
                  <a:gd name="T22" fmla="*/ 274 w 412"/>
                  <a:gd name="T23" fmla="*/ 137 h 219"/>
                  <a:gd name="T24" fmla="*/ 246 w 412"/>
                  <a:gd name="T25" fmla="*/ 151 h 219"/>
                  <a:gd name="T26" fmla="*/ 216 w 412"/>
                  <a:gd name="T27" fmla="*/ 163 h 219"/>
                  <a:gd name="T28" fmla="*/ 184 w 412"/>
                  <a:gd name="T29" fmla="*/ 174 h 219"/>
                  <a:gd name="T30" fmla="*/ 150 w 412"/>
                  <a:gd name="T31" fmla="*/ 184 h 219"/>
                  <a:gd name="T32" fmla="*/ 114 w 412"/>
                  <a:gd name="T33" fmla="*/ 193 h 219"/>
                  <a:gd name="T34" fmla="*/ 78 w 412"/>
                  <a:gd name="T35" fmla="*/ 198 h 219"/>
                  <a:gd name="T36" fmla="*/ 39 w 412"/>
                  <a:gd name="T37" fmla="*/ 201 h 219"/>
                  <a:gd name="T38" fmla="*/ 0 w 412"/>
                  <a:gd name="T39" fmla="*/ 202 h 219"/>
                  <a:gd name="T40" fmla="*/ 0 w 412"/>
                  <a:gd name="T41" fmla="*/ 219 h 219"/>
                  <a:gd name="T42" fmla="*/ 40 w 412"/>
                  <a:gd name="T43" fmla="*/ 218 h 219"/>
                  <a:gd name="T44" fmla="*/ 79 w 412"/>
                  <a:gd name="T45" fmla="*/ 215 h 219"/>
                  <a:gd name="T46" fmla="*/ 118 w 412"/>
                  <a:gd name="T47" fmla="*/ 209 h 219"/>
                  <a:gd name="T48" fmla="*/ 154 w 412"/>
                  <a:gd name="T49" fmla="*/ 201 h 219"/>
                  <a:gd name="T50" fmla="*/ 189 w 412"/>
                  <a:gd name="T51" fmla="*/ 191 h 219"/>
                  <a:gd name="T52" fmla="*/ 223 w 412"/>
                  <a:gd name="T53" fmla="*/ 179 h 219"/>
                  <a:gd name="T54" fmla="*/ 253 w 412"/>
                  <a:gd name="T55" fmla="*/ 166 h 219"/>
                  <a:gd name="T56" fmla="*/ 281 w 412"/>
                  <a:gd name="T57" fmla="*/ 151 h 219"/>
                  <a:gd name="T58" fmla="*/ 308 w 412"/>
                  <a:gd name="T59" fmla="*/ 135 h 219"/>
                  <a:gd name="T60" fmla="*/ 333 w 412"/>
                  <a:gd name="T61" fmla="*/ 119 h 219"/>
                  <a:gd name="T62" fmla="*/ 354 w 412"/>
                  <a:gd name="T63" fmla="*/ 102 h 219"/>
                  <a:gd name="T64" fmla="*/ 372 w 412"/>
                  <a:gd name="T65" fmla="*/ 84 h 219"/>
                  <a:gd name="T66" fmla="*/ 387 w 412"/>
                  <a:gd name="T67" fmla="*/ 66 h 219"/>
                  <a:gd name="T68" fmla="*/ 398 w 412"/>
                  <a:gd name="T69" fmla="*/ 48 h 219"/>
                  <a:gd name="T70" fmla="*/ 404 w 412"/>
                  <a:gd name="T71" fmla="*/ 38 h 219"/>
                  <a:gd name="T72" fmla="*/ 408 w 412"/>
                  <a:gd name="T73" fmla="*/ 28 h 219"/>
                  <a:gd name="T74" fmla="*/ 411 w 412"/>
                  <a:gd name="T75" fmla="*/ 18 h 219"/>
                  <a:gd name="T76" fmla="*/ 412 w 412"/>
                  <a:gd name="T77" fmla="*/ 10 h 219"/>
                  <a:gd name="T78" fmla="*/ 412 w 412"/>
                  <a:gd name="T79" fmla="*/ 7 h 219"/>
                  <a:gd name="T80" fmla="*/ 412 w 412"/>
                  <a:gd name="T81" fmla="*/ 10 h 219"/>
                  <a:gd name="T82" fmla="*/ 412 w 412"/>
                  <a:gd name="T83" fmla="*/ 6 h 219"/>
                  <a:gd name="T84" fmla="*/ 411 w 412"/>
                  <a:gd name="T85" fmla="*/ 3 h 219"/>
                  <a:gd name="T86" fmla="*/ 408 w 412"/>
                  <a:gd name="T87" fmla="*/ 0 h 219"/>
                  <a:gd name="T88" fmla="*/ 405 w 412"/>
                  <a:gd name="T89" fmla="*/ 0 h 219"/>
                  <a:gd name="T90" fmla="*/ 403 w 412"/>
                  <a:gd name="T91" fmla="*/ 0 h 219"/>
                  <a:gd name="T92" fmla="*/ 400 w 412"/>
                  <a:gd name="T93" fmla="*/ 2 h 219"/>
                  <a:gd name="T94" fmla="*/ 397 w 412"/>
                  <a:gd name="T95" fmla="*/ 3 h 219"/>
                  <a:gd name="T96" fmla="*/ 396 w 412"/>
                  <a:gd name="T97" fmla="*/ 7 h 219"/>
                  <a:gd name="T98" fmla="*/ 396 w 412"/>
                  <a:gd name="T99" fmla="*/ 10 h 2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219"/>
                  <a:gd name="T152" fmla="*/ 412 w 412"/>
                  <a:gd name="T153" fmla="*/ 219 h 2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219">
                    <a:moveTo>
                      <a:pt x="396" y="10"/>
                    </a:moveTo>
                    <a:lnTo>
                      <a:pt x="396" y="7"/>
                    </a:lnTo>
                    <a:lnTo>
                      <a:pt x="394" y="14"/>
                    </a:lnTo>
                    <a:lnTo>
                      <a:pt x="391" y="22"/>
                    </a:lnTo>
                    <a:lnTo>
                      <a:pt x="389" y="31"/>
                    </a:lnTo>
                    <a:lnTo>
                      <a:pt x="385" y="38"/>
                    </a:lnTo>
                    <a:lnTo>
                      <a:pt x="373" y="56"/>
                    </a:lnTo>
                    <a:lnTo>
                      <a:pt x="359" y="73"/>
                    </a:lnTo>
                    <a:lnTo>
                      <a:pt x="343" y="89"/>
                    </a:lnTo>
                    <a:lnTo>
                      <a:pt x="322" y="105"/>
                    </a:lnTo>
                    <a:lnTo>
                      <a:pt x="299" y="121"/>
                    </a:lnTo>
                    <a:lnTo>
                      <a:pt x="274" y="137"/>
                    </a:lnTo>
                    <a:lnTo>
                      <a:pt x="246" y="151"/>
                    </a:lnTo>
                    <a:lnTo>
                      <a:pt x="216" y="163"/>
                    </a:lnTo>
                    <a:lnTo>
                      <a:pt x="184" y="174"/>
                    </a:lnTo>
                    <a:lnTo>
                      <a:pt x="150" y="184"/>
                    </a:lnTo>
                    <a:lnTo>
                      <a:pt x="114" y="193"/>
                    </a:lnTo>
                    <a:lnTo>
                      <a:pt x="78" y="198"/>
                    </a:lnTo>
                    <a:lnTo>
                      <a:pt x="39" y="201"/>
                    </a:lnTo>
                    <a:lnTo>
                      <a:pt x="0" y="202"/>
                    </a:lnTo>
                    <a:lnTo>
                      <a:pt x="0" y="219"/>
                    </a:lnTo>
                    <a:lnTo>
                      <a:pt x="40" y="218"/>
                    </a:lnTo>
                    <a:lnTo>
                      <a:pt x="79" y="215"/>
                    </a:lnTo>
                    <a:lnTo>
                      <a:pt x="118" y="209"/>
                    </a:lnTo>
                    <a:lnTo>
                      <a:pt x="154" y="201"/>
                    </a:lnTo>
                    <a:lnTo>
                      <a:pt x="189" y="191"/>
                    </a:lnTo>
                    <a:lnTo>
                      <a:pt x="223" y="179"/>
                    </a:lnTo>
                    <a:lnTo>
                      <a:pt x="253" y="166"/>
                    </a:lnTo>
                    <a:lnTo>
                      <a:pt x="281" y="151"/>
                    </a:lnTo>
                    <a:lnTo>
                      <a:pt x="308" y="135"/>
                    </a:lnTo>
                    <a:lnTo>
                      <a:pt x="333" y="119"/>
                    </a:lnTo>
                    <a:lnTo>
                      <a:pt x="354" y="102"/>
                    </a:lnTo>
                    <a:lnTo>
                      <a:pt x="372" y="84"/>
                    </a:lnTo>
                    <a:lnTo>
                      <a:pt x="387" y="66"/>
                    </a:lnTo>
                    <a:lnTo>
                      <a:pt x="398" y="48"/>
                    </a:lnTo>
                    <a:lnTo>
                      <a:pt x="404" y="38"/>
                    </a:lnTo>
                    <a:lnTo>
                      <a:pt x="408" y="28"/>
                    </a:lnTo>
                    <a:lnTo>
                      <a:pt x="411" y="18"/>
                    </a:lnTo>
                    <a:lnTo>
                      <a:pt x="412" y="10"/>
                    </a:lnTo>
                    <a:lnTo>
                      <a:pt x="412" y="7"/>
                    </a:lnTo>
                    <a:lnTo>
                      <a:pt x="412" y="10"/>
                    </a:lnTo>
                    <a:lnTo>
                      <a:pt x="412" y="6"/>
                    </a:lnTo>
                    <a:lnTo>
                      <a:pt x="411" y="3"/>
                    </a:lnTo>
                    <a:lnTo>
                      <a:pt x="408" y="0"/>
                    </a:lnTo>
                    <a:lnTo>
                      <a:pt x="405" y="0"/>
                    </a:lnTo>
                    <a:lnTo>
                      <a:pt x="403" y="0"/>
                    </a:lnTo>
                    <a:lnTo>
                      <a:pt x="400" y="2"/>
                    </a:lnTo>
                    <a:lnTo>
                      <a:pt x="397" y="3"/>
                    </a:lnTo>
                    <a:lnTo>
                      <a:pt x="396" y="7"/>
                    </a:lnTo>
                    <a:lnTo>
                      <a:pt x="396"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6" name="Freeform 178"/>
              <p:cNvSpPr>
                <a:spLocks/>
              </p:cNvSpPr>
              <p:nvPr>
                <p:custDataLst>
                  <p:tags r:id="rId351"/>
                </p:custDataLst>
              </p:nvPr>
            </p:nvSpPr>
            <p:spPr bwMode="auto">
              <a:xfrm>
                <a:off x="3553" y="2529"/>
                <a:ext cx="359" cy="155"/>
              </a:xfrm>
              <a:custGeom>
                <a:avLst/>
                <a:gdLst>
                  <a:gd name="T0" fmla="*/ 8 w 359"/>
                  <a:gd name="T1" fmla="*/ 17 h 155"/>
                  <a:gd name="T2" fmla="*/ 8 w 359"/>
                  <a:gd name="T3" fmla="*/ 17 h 155"/>
                  <a:gd name="T4" fmla="*/ 47 w 359"/>
                  <a:gd name="T5" fmla="*/ 20 h 155"/>
                  <a:gd name="T6" fmla="*/ 83 w 359"/>
                  <a:gd name="T7" fmla="*/ 22 h 155"/>
                  <a:gd name="T8" fmla="*/ 118 w 359"/>
                  <a:gd name="T9" fmla="*/ 27 h 155"/>
                  <a:gd name="T10" fmla="*/ 150 w 359"/>
                  <a:gd name="T11" fmla="*/ 31 h 155"/>
                  <a:gd name="T12" fmla="*/ 179 w 359"/>
                  <a:gd name="T13" fmla="*/ 36 h 155"/>
                  <a:gd name="T14" fmla="*/ 206 w 359"/>
                  <a:gd name="T15" fmla="*/ 43 h 155"/>
                  <a:gd name="T16" fmla="*/ 231 w 359"/>
                  <a:gd name="T17" fmla="*/ 50 h 155"/>
                  <a:gd name="T18" fmla="*/ 252 w 359"/>
                  <a:gd name="T19" fmla="*/ 59 h 155"/>
                  <a:gd name="T20" fmla="*/ 272 w 359"/>
                  <a:gd name="T21" fmla="*/ 68 h 155"/>
                  <a:gd name="T22" fmla="*/ 290 w 359"/>
                  <a:gd name="T23" fmla="*/ 78 h 155"/>
                  <a:gd name="T24" fmla="*/ 304 w 359"/>
                  <a:gd name="T25" fmla="*/ 89 h 155"/>
                  <a:gd name="T26" fmla="*/ 316 w 359"/>
                  <a:gd name="T27" fmla="*/ 101 h 155"/>
                  <a:gd name="T28" fmla="*/ 326 w 359"/>
                  <a:gd name="T29" fmla="*/ 113 h 155"/>
                  <a:gd name="T30" fmla="*/ 334 w 359"/>
                  <a:gd name="T31" fmla="*/ 126 h 155"/>
                  <a:gd name="T32" fmla="*/ 340 w 359"/>
                  <a:gd name="T33" fmla="*/ 140 h 155"/>
                  <a:gd name="T34" fmla="*/ 343 w 359"/>
                  <a:gd name="T35" fmla="*/ 155 h 155"/>
                  <a:gd name="T36" fmla="*/ 359 w 359"/>
                  <a:gd name="T37" fmla="*/ 152 h 155"/>
                  <a:gd name="T38" fmla="*/ 355 w 359"/>
                  <a:gd name="T39" fmla="*/ 134 h 155"/>
                  <a:gd name="T40" fmla="*/ 350 w 359"/>
                  <a:gd name="T41" fmla="*/ 119 h 155"/>
                  <a:gd name="T42" fmla="*/ 340 w 359"/>
                  <a:gd name="T43" fmla="*/ 103 h 155"/>
                  <a:gd name="T44" fmla="*/ 329 w 359"/>
                  <a:gd name="T45" fmla="*/ 88 h 155"/>
                  <a:gd name="T46" fmla="*/ 315 w 359"/>
                  <a:gd name="T47" fmla="*/ 75 h 155"/>
                  <a:gd name="T48" fmla="*/ 298 w 359"/>
                  <a:gd name="T49" fmla="*/ 64 h 155"/>
                  <a:gd name="T50" fmla="*/ 280 w 359"/>
                  <a:gd name="T51" fmla="*/ 53 h 155"/>
                  <a:gd name="T52" fmla="*/ 259 w 359"/>
                  <a:gd name="T53" fmla="*/ 43 h 155"/>
                  <a:gd name="T54" fmla="*/ 235 w 359"/>
                  <a:gd name="T55" fmla="*/ 35 h 155"/>
                  <a:gd name="T56" fmla="*/ 210 w 359"/>
                  <a:gd name="T57" fmla="*/ 27 h 155"/>
                  <a:gd name="T58" fmla="*/ 182 w 359"/>
                  <a:gd name="T59" fmla="*/ 20 h 155"/>
                  <a:gd name="T60" fmla="*/ 153 w 359"/>
                  <a:gd name="T61" fmla="*/ 14 h 155"/>
                  <a:gd name="T62" fmla="*/ 120 w 359"/>
                  <a:gd name="T63" fmla="*/ 10 h 155"/>
                  <a:gd name="T64" fmla="*/ 85 w 359"/>
                  <a:gd name="T65" fmla="*/ 6 h 155"/>
                  <a:gd name="T66" fmla="*/ 48 w 359"/>
                  <a:gd name="T67" fmla="*/ 3 h 155"/>
                  <a:gd name="T68" fmla="*/ 9 w 359"/>
                  <a:gd name="T69" fmla="*/ 0 h 155"/>
                  <a:gd name="T70" fmla="*/ 9 w 359"/>
                  <a:gd name="T71" fmla="*/ 0 h 155"/>
                  <a:gd name="T72" fmla="*/ 9 w 359"/>
                  <a:gd name="T73" fmla="*/ 0 h 155"/>
                  <a:gd name="T74" fmla="*/ 5 w 359"/>
                  <a:gd name="T75" fmla="*/ 2 h 155"/>
                  <a:gd name="T76" fmla="*/ 2 w 359"/>
                  <a:gd name="T77" fmla="*/ 3 h 155"/>
                  <a:gd name="T78" fmla="*/ 1 w 359"/>
                  <a:gd name="T79" fmla="*/ 6 h 155"/>
                  <a:gd name="T80" fmla="*/ 0 w 359"/>
                  <a:gd name="T81" fmla="*/ 9 h 155"/>
                  <a:gd name="T82" fmla="*/ 1 w 359"/>
                  <a:gd name="T83" fmla="*/ 11 h 155"/>
                  <a:gd name="T84" fmla="*/ 2 w 359"/>
                  <a:gd name="T85" fmla="*/ 14 h 155"/>
                  <a:gd name="T86" fmla="*/ 4 w 359"/>
                  <a:gd name="T87" fmla="*/ 17 h 155"/>
                  <a:gd name="T88" fmla="*/ 8 w 359"/>
                  <a:gd name="T89" fmla="*/ 17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155"/>
                  <a:gd name="T137" fmla="*/ 359 w 359"/>
                  <a:gd name="T138" fmla="*/ 155 h 1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155">
                    <a:moveTo>
                      <a:pt x="8" y="17"/>
                    </a:moveTo>
                    <a:lnTo>
                      <a:pt x="8" y="17"/>
                    </a:lnTo>
                    <a:lnTo>
                      <a:pt x="47" y="20"/>
                    </a:lnTo>
                    <a:lnTo>
                      <a:pt x="83" y="22"/>
                    </a:lnTo>
                    <a:lnTo>
                      <a:pt x="118" y="27"/>
                    </a:lnTo>
                    <a:lnTo>
                      <a:pt x="150" y="31"/>
                    </a:lnTo>
                    <a:lnTo>
                      <a:pt x="179" y="36"/>
                    </a:lnTo>
                    <a:lnTo>
                      <a:pt x="206" y="43"/>
                    </a:lnTo>
                    <a:lnTo>
                      <a:pt x="231" y="50"/>
                    </a:lnTo>
                    <a:lnTo>
                      <a:pt x="252" y="59"/>
                    </a:lnTo>
                    <a:lnTo>
                      <a:pt x="272" y="68"/>
                    </a:lnTo>
                    <a:lnTo>
                      <a:pt x="290" y="78"/>
                    </a:lnTo>
                    <a:lnTo>
                      <a:pt x="304" y="89"/>
                    </a:lnTo>
                    <a:lnTo>
                      <a:pt x="316" y="101"/>
                    </a:lnTo>
                    <a:lnTo>
                      <a:pt x="326" y="113"/>
                    </a:lnTo>
                    <a:lnTo>
                      <a:pt x="334" y="126"/>
                    </a:lnTo>
                    <a:lnTo>
                      <a:pt x="340" y="140"/>
                    </a:lnTo>
                    <a:lnTo>
                      <a:pt x="343" y="155"/>
                    </a:lnTo>
                    <a:lnTo>
                      <a:pt x="359" y="152"/>
                    </a:lnTo>
                    <a:lnTo>
                      <a:pt x="355" y="134"/>
                    </a:lnTo>
                    <a:lnTo>
                      <a:pt x="350" y="119"/>
                    </a:lnTo>
                    <a:lnTo>
                      <a:pt x="340" y="103"/>
                    </a:lnTo>
                    <a:lnTo>
                      <a:pt x="329" y="88"/>
                    </a:lnTo>
                    <a:lnTo>
                      <a:pt x="315" y="75"/>
                    </a:lnTo>
                    <a:lnTo>
                      <a:pt x="298" y="64"/>
                    </a:lnTo>
                    <a:lnTo>
                      <a:pt x="280" y="53"/>
                    </a:lnTo>
                    <a:lnTo>
                      <a:pt x="259" y="43"/>
                    </a:lnTo>
                    <a:lnTo>
                      <a:pt x="235" y="35"/>
                    </a:lnTo>
                    <a:lnTo>
                      <a:pt x="210" y="27"/>
                    </a:lnTo>
                    <a:lnTo>
                      <a:pt x="182" y="20"/>
                    </a:lnTo>
                    <a:lnTo>
                      <a:pt x="153" y="14"/>
                    </a:lnTo>
                    <a:lnTo>
                      <a:pt x="120" y="10"/>
                    </a:lnTo>
                    <a:lnTo>
                      <a:pt x="85" y="6"/>
                    </a:lnTo>
                    <a:lnTo>
                      <a:pt x="48" y="3"/>
                    </a:lnTo>
                    <a:lnTo>
                      <a:pt x="9" y="0"/>
                    </a:lnTo>
                    <a:lnTo>
                      <a:pt x="5" y="2"/>
                    </a:lnTo>
                    <a:lnTo>
                      <a:pt x="2" y="3"/>
                    </a:lnTo>
                    <a:lnTo>
                      <a:pt x="1" y="6"/>
                    </a:lnTo>
                    <a:lnTo>
                      <a:pt x="0" y="9"/>
                    </a:lnTo>
                    <a:lnTo>
                      <a:pt x="1" y="11"/>
                    </a:lnTo>
                    <a:lnTo>
                      <a:pt x="2" y="14"/>
                    </a:lnTo>
                    <a:lnTo>
                      <a:pt x="4" y="17"/>
                    </a:lnTo>
                    <a:lnTo>
                      <a:pt x="8"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7" name="Freeform 179"/>
              <p:cNvSpPr>
                <a:spLocks/>
              </p:cNvSpPr>
              <p:nvPr>
                <p:custDataLst>
                  <p:tags r:id="rId352"/>
                </p:custDataLst>
              </p:nvPr>
            </p:nvSpPr>
            <p:spPr bwMode="auto">
              <a:xfrm>
                <a:off x="2944" y="2528"/>
                <a:ext cx="618" cy="120"/>
              </a:xfrm>
              <a:custGeom>
                <a:avLst/>
                <a:gdLst>
                  <a:gd name="T0" fmla="*/ 13 w 618"/>
                  <a:gd name="T1" fmla="*/ 120 h 120"/>
                  <a:gd name="T2" fmla="*/ 12 w 618"/>
                  <a:gd name="T3" fmla="*/ 120 h 120"/>
                  <a:gd name="T4" fmla="*/ 70 w 618"/>
                  <a:gd name="T5" fmla="*/ 103 h 120"/>
                  <a:gd name="T6" fmla="*/ 125 w 618"/>
                  <a:gd name="T7" fmla="*/ 89 h 120"/>
                  <a:gd name="T8" fmla="*/ 176 w 618"/>
                  <a:gd name="T9" fmla="*/ 76 h 120"/>
                  <a:gd name="T10" fmla="*/ 224 w 618"/>
                  <a:gd name="T11" fmla="*/ 64 h 120"/>
                  <a:gd name="T12" fmla="*/ 270 w 618"/>
                  <a:gd name="T13" fmla="*/ 54 h 120"/>
                  <a:gd name="T14" fmla="*/ 312 w 618"/>
                  <a:gd name="T15" fmla="*/ 46 h 120"/>
                  <a:gd name="T16" fmla="*/ 351 w 618"/>
                  <a:gd name="T17" fmla="*/ 39 h 120"/>
                  <a:gd name="T18" fmla="*/ 388 w 618"/>
                  <a:gd name="T19" fmla="*/ 32 h 120"/>
                  <a:gd name="T20" fmla="*/ 423 w 618"/>
                  <a:gd name="T21" fmla="*/ 28 h 120"/>
                  <a:gd name="T22" fmla="*/ 457 w 618"/>
                  <a:gd name="T23" fmla="*/ 23 h 120"/>
                  <a:gd name="T24" fmla="*/ 487 w 618"/>
                  <a:gd name="T25" fmla="*/ 21 h 120"/>
                  <a:gd name="T26" fmla="*/ 517 w 618"/>
                  <a:gd name="T27" fmla="*/ 19 h 120"/>
                  <a:gd name="T28" fmla="*/ 570 w 618"/>
                  <a:gd name="T29" fmla="*/ 18 h 120"/>
                  <a:gd name="T30" fmla="*/ 617 w 618"/>
                  <a:gd name="T31" fmla="*/ 18 h 120"/>
                  <a:gd name="T32" fmla="*/ 618 w 618"/>
                  <a:gd name="T33" fmla="*/ 1 h 120"/>
                  <a:gd name="T34" fmla="*/ 570 w 618"/>
                  <a:gd name="T35" fmla="*/ 0 h 120"/>
                  <a:gd name="T36" fmla="*/ 515 w 618"/>
                  <a:gd name="T37" fmla="*/ 1 h 120"/>
                  <a:gd name="T38" fmla="*/ 486 w 618"/>
                  <a:gd name="T39" fmla="*/ 4 h 120"/>
                  <a:gd name="T40" fmla="*/ 455 w 618"/>
                  <a:gd name="T41" fmla="*/ 7 h 120"/>
                  <a:gd name="T42" fmla="*/ 422 w 618"/>
                  <a:gd name="T43" fmla="*/ 11 h 120"/>
                  <a:gd name="T44" fmla="*/ 385 w 618"/>
                  <a:gd name="T45" fmla="*/ 15 h 120"/>
                  <a:gd name="T46" fmla="*/ 348 w 618"/>
                  <a:gd name="T47" fmla="*/ 22 h 120"/>
                  <a:gd name="T48" fmla="*/ 309 w 618"/>
                  <a:gd name="T49" fmla="*/ 29 h 120"/>
                  <a:gd name="T50" fmla="*/ 265 w 618"/>
                  <a:gd name="T51" fmla="*/ 37 h 120"/>
                  <a:gd name="T52" fmla="*/ 219 w 618"/>
                  <a:gd name="T53" fmla="*/ 47 h 120"/>
                  <a:gd name="T54" fmla="*/ 172 w 618"/>
                  <a:gd name="T55" fmla="*/ 60 h 120"/>
                  <a:gd name="T56" fmla="*/ 120 w 618"/>
                  <a:gd name="T57" fmla="*/ 72 h 120"/>
                  <a:gd name="T58" fmla="*/ 65 w 618"/>
                  <a:gd name="T59" fmla="*/ 86 h 120"/>
                  <a:gd name="T60" fmla="*/ 7 w 618"/>
                  <a:gd name="T61" fmla="*/ 103 h 120"/>
                  <a:gd name="T62" fmla="*/ 6 w 618"/>
                  <a:gd name="T63" fmla="*/ 103 h 120"/>
                  <a:gd name="T64" fmla="*/ 7 w 618"/>
                  <a:gd name="T65" fmla="*/ 103 h 120"/>
                  <a:gd name="T66" fmla="*/ 3 w 618"/>
                  <a:gd name="T67" fmla="*/ 104 h 120"/>
                  <a:gd name="T68" fmla="*/ 2 w 618"/>
                  <a:gd name="T69" fmla="*/ 107 h 120"/>
                  <a:gd name="T70" fmla="*/ 0 w 618"/>
                  <a:gd name="T71" fmla="*/ 110 h 120"/>
                  <a:gd name="T72" fmla="*/ 2 w 618"/>
                  <a:gd name="T73" fmla="*/ 114 h 120"/>
                  <a:gd name="T74" fmla="*/ 2 w 618"/>
                  <a:gd name="T75" fmla="*/ 117 h 120"/>
                  <a:gd name="T76" fmla="*/ 5 w 618"/>
                  <a:gd name="T77" fmla="*/ 118 h 120"/>
                  <a:gd name="T78" fmla="*/ 7 w 618"/>
                  <a:gd name="T79" fmla="*/ 120 h 120"/>
                  <a:gd name="T80" fmla="*/ 12 w 618"/>
                  <a:gd name="T81" fmla="*/ 120 h 120"/>
                  <a:gd name="T82" fmla="*/ 13 w 618"/>
                  <a:gd name="T83" fmla="*/ 12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8"/>
                  <a:gd name="T127" fmla="*/ 0 h 120"/>
                  <a:gd name="T128" fmla="*/ 618 w 618"/>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8" h="120">
                    <a:moveTo>
                      <a:pt x="13" y="120"/>
                    </a:moveTo>
                    <a:lnTo>
                      <a:pt x="12" y="120"/>
                    </a:lnTo>
                    <a:lnTo>
                      <a:pt x="70" y="103"/>
                    </a:lnTo>
                    <a:lnTo>
                      <a:pt x="125" y="89"/>
                    </a:lnTo>
                    <a:lnTo>
                      <a:pt x="176" y="76"/>
                    </a:lnTo>
                    <a:lnTo>
                      <a:pt x="224" y="64"/>
                    </a:lnTo>
                    <a:lnTo>
                      <a:pt x="270" y="54"/>
                    </a:lnTo>
                    <a:lnTo>
                      <a:pt x="312" y="46"/>
                    </a:lnTo>
                    <a:lnTo>
                      <a:pt x="351" y="39"/>
                    </a:lnTo>
                    <a:lnTo>
                      <a:pt x="388" y="32"/>
                    </a:lnTo>
                    <a:lnTo>
                      <a:pt x="423" y="28"/>
                    </a:lnTo>
                    <a:lnTo>
                      <a:pt x="457" y="23"/>
                    </a:lnTo>
                    <a:lnTo>
                      <a:pt x="487" y="21"/>
                    </a:lnTo>
                    <a:lnTo>
                      <a:pt x="517" y="19"/>
                    </a:lnTo>
                    <a:lnTo>
                      <a:pt x="570" y="18"/>
                    </a:lnTo>
                    <a:lnTo>
                      <a:pt x="617" y="18"/>
                    </a:lnTo>
                    <a:lnTo>
                      <a:pt x="618" y="1"/>
                    </a:lnTo>
                    <a:lnTo>
                      <a:pt x="570" y="0"/>
                    </a:lnTo>
                    <a:lnTo>
                      <a:pt x="515" y="1"/>
                    </a:lnTo>
                    <a:lnTo>
                      <a:pt x="486" y="4"/>
                    </a:lnTo>
                    <a:lnTo>
                      <a:pt x="455" y="7"/>
                    </a:lnTo>
                    <a:lnTo>
                      <a:pt x="422" y="11"/>
                    </a:lnTo>
                    <a:lnTo>
                      <a:pt x="385" y="15"/>
                    </a:lnTo>
                    <a:lnTo>
                      <a:pt x="348" y="22"/>
                    </a:lnTo>
                    <a:lnTo>
                      <a:pt x="309" y="29"/>
                    </a:lnTo>
                    <a:lnTo>
                      <a:pt x="265" y="37"/>
                    </a:lnTo>
                    <a:lnTo>
                      <a:pt x="219" y="47"/>
                    </a:lnTo>
                    <a:lnTo>
                      <a:pt x="172" y="60"/>
                    </a:lnTo>
                    <a:lnTo>
                      <a:pt x="120" y="72"/>
                    </a:lnTo>
                    <a:lnTo>
                      <a:pt x="65" y="86"/>
                    </a:lnTo>
                    <a:lnTo>
                      <a:pt x="7" y="103"/>
                    </a:lnTo>
                    <a:lnTo>
                      <a:pt x="6" y="103"/>
                    </a:lnTo>
                    <a:lnTo>
                      <a:pt x="7" y="103"/>
                    </a:lnTo>
                    <a:lnTo>
                      <a:pt x="3" y="104"/>
                    </a:lnTo>
                    <a:lnTo>
                      <a:pt x="2" y="107"/>
                    </a:lnTo>
                    <a:lnTo>
                      <a:pt x="0" y="110"/>
                    </a:lnTo>
                    <a:lnTo>
                      <a:pt x="2" y="114"/>
                    </a:lnTo>
                    <a:lnTo>
                      <a:pt x="2" y="117"/>
                    </a:lnTo>
                    <a:lnTo>
                      <a:pt x="5" y="118"/>
                    </a:lnTo>
                    <a:lnTo>
                      <a:pt x="7" y="120"/>
                    </a:lnTo>
                    <a:lnTo>
                      <a:pt x="12" y="120"/>
                    </a:lnTo>
                    <a:lnTo>
                      <a:pt x="13" y="1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8" name="Freeform 180"/>
              <p:cNvSpPr>
                <a:spLocks/>
              </p:cNvSpPr>
              <p:nvPr>
                <p:custDataLst>
                  <p:tags r:id="rId353"/>
                </p:custDataLst>
              </p:nvPr>
            </p:nvSpPr>
            <p:spPr bwMode="auto">
              <a:xfrm>
                <a:off x="3700" y="1546"/>
                <a:ext cx="211" cy="48"/>
              </a:xfrm>
              <a:custGeom>
                <a:avLst/>
                <a:gdLst>
                  <a:gd name="T0" fmla="*/ 201 w 211"/>
                  <a:gd name="T1" fmla="*/ 0 h 48"/>
                  <a:gd name="T2" fmla="*/ 201 w 211"/>
                  <a:gd name="T3" fmla="*/ 0 h 48"/>
                  <a:gd name="T4" fmla="*/ 176 w 211"/>
                  <a:gd name="T5" fmla="*/ 5 h 48"/>
                  <a:gd name="T6" fmla="*/ 151 w 211"/>
                  <a:gd name="T7" fmla="*/ 9 h 48"/>
                  <a:gd name="T8" fmla="*/ 126 w 211"/>
                  <a:gd name="T9" fmla="*/ 12 h 48"/>
                  <a:gd name="T10" fmla="*/ 101 w 211"/>
                  <a:gd name="T11" fmla="*/ 16 h 48"/>
                  <a:gd name="T12" fmla="*/ 76 w 211"/>
                  <a:gd name="T13" fmla="*/ 20 h 48"/>
                  <a:gd name="T14" fmla="*/ 51 w 211"/>
                  <a:gd name="T15" fmla="*/ 24 h 48"/>
                  <a:gd name="T16" fmla="*/ 26 w 211"/>
                  <a:gd name="T17" fmla="*/ 27 h 48"/>
                  <a:gd name="T18" fmla="*/ 0 w 211"/>
                  <a:gd name="T19" fmla="*/ 31 h 48"/>
                  <a:gd name="T20" fmla="*/ 3 w 211"/>
                  <a:gd name="T21" fmla="*/ 48 h 48"/>
                  <a:gd name="T22" fmla="*/ 28 w 211"/>
                  <a:gd name="T23" fmla="*/ 44 h 48"/>
                  <a:gd name="T24" fmla="*/ 53 w 211"/>
                  <a:gd name="T25" fmla="*/ 41 h 48"/>
                  <a:gd name="T26" fmla="*/ 79 w 211"/>
                  <a:gd name="T27" fmla="*/ 37 h 48"/>
                  <a:gd name="T28" fmla="*/ 104 w 211"/>
                  <a:gd name="T29" fmla="*/ 32 h 48"/>
                  <a:gd name="T30" fmla="*/ 129 w 211"/>
                  <a:gd name="T31" fmla="*/ 28 h 48"/>
                  <a:gd name="T32" fmla="*/ 154 w 211"/>
                  <a:gd name="T33" fmla="*/ 25 h 48"/>
                  <a:gd name="T34" fmla="*/ 179 w 211"/>
                  <a:gd name="T35" fmla="*/ 21 h 48"/>
                  <a:gd name="T36" fmla="*/ 204 w 211"/>
                  <a:gd name="T37" fmla="*/ 17 h 48"/>
                  <a:gd name="T38" fmla="*/ 204 w 211"/>
                  <a:gd name="T39" fmla="*/ 17 h 48"/>
                  <a:gd name="T40" fmla="*/ 204 w 211"/>
                  <a:gd name="T41" fmla="*/ 17 h 48"/>
                  <a:gd name="T42" fmla="*/ 207 w 211"/>
                  <a:gd name="T43" fmla="*/ 16 h 48"/>
                  <a:gd name="T44" fmla="*/ 210 w 211"/>
                  <a:gd name="T45" fmla="*/ 13 h 48"/>
                  <a:gd name="T46" fmla="*/ 211 w 211"/>
                  <a:gd name="T47" fmla="*/ 10 h 48"/>
                  <a:gd name="T48" fmla="*/ 211 w 211"/>
                  <a:gd name="T49" fmla="*/ 7 h 48"/>
                  <a:gd name="T50" fmla="*/ 210 w 211"/>
                  <a:gd name="T51" fmla="*/ 5 h 48"/>
                  <a:gd name="T52" fmla="*/ 208 w 211"/>
                  <a:gd name="T53" fmla="*/ 2 h 48"/>
                  <a:gd name="T54" fmla="*/ 205 w 211"/>
                  <a:gd name="T55" fmla="*/ 0 h 48"/>
                  <a:gd name="T56" fmla="*/ 201 w 211"/>
                  <a:gd name="T57" fmla="*/ 0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1"/>
                  <a:gd name="T88" fmla="*/ 0 h 48"/>
                  <a:gd name="T89" fmla="*/ 211 w 211"/>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1" h="48">
                    <a:moveTo>
                      <a:pt x="201" y="0"/>
                    </a:moveTo>
                    <a:lnTo>
                      <a:pt x="201" y="0"/>
                    </a:lnTo>
                    <a:lnTo>
                      <a:pt x="176" y="5"/>
                    </a:lnTo>
                    <a:lnTo>
                      <a:pt x="151" y="9"/>
                    </a:lnTo>
                    <a:lnTo>
                      <a:pt x="126" y="12"/>
                    </a:lnTo>
                    <a:lnTo>
                      <a:pt x="101" y="16"/>
                    </a:lnTo>
                    <a:lnTo>
                      <a:pt x="76" y="20"/>
                    </a:lnTo>
                    <a:lnTo>
                      <a:pt x="51" y="24"/>
                    </a:lnTo>
                    <a:lnTo>
                      <a:pt x="26" y="27"/>
                    </a:lnTo>
                    <a:lnTo>
                      <a:pt x="0" y="31"/>
                    </a:lnTo>
                    <a:lnTo>
                      <a:pt x="3" y="48"/>
                    </a:lnTo>
                    <a:lnTo>
                      <a:pt x="28" y="44"/>
                    </a:lnTo>
                    <a:lnTo>
                      <a:pt x="53" y="41"/>
                    </a:lnTo>
                    <a:lnTo>
                      <a:pt x="79" y="37"/>
                    </a:lnTo>
                    <a:lnTo>
                      <a:pt x="104" y="32"/>
                    </a:lnTo>
                    <a:lnTo>
                      <a:pt x="129" y="28"/>
                    </a:lnTo>
                    <a:lnTo>
                      <a:pt x="154" y="25"/>
                    </a:lnTo>
                    <a:lnTo>
                      <a:pt x="179" y="21"/>
                    </a:lnTo>
                    <a:lnTo>
                      <a:pt x="204" y="17"/>
                    </a:lnTo>
                    <a:lnTo>
                      <a:pt x="207" y="16"/>
                    </a:lnTo>
                    <a:lnTo>
                      <a:pt x="210" y="13"/>
                    </a:lnTo>
                    <a:lnTo>
                      <a:pt x="211" y="10"/>
                    </a:lnTo>
                    <a:lnTo>
                      <a:pt x="211" y="7"/>
                    </a:lnTo>
                    <a:lnTo>
                      <a:pt x="210" y="5"/>
                    </a:lnTo>
                    <a:lnTo>
                      <a:pt x="208" y="2"/>
                    </a:lnTo>
                    <a:lnTo>
                      <a:pt x="205" y="0"/>
                    </a:lnTo>
                    <a:lnTo>
                      <a:pt x="20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9" name="Freeform 181"/>
              <p:cNvSpPr>
                <a:spLocks/>
              </p:cNvSpPr>
              <p:nvPr>
                <p:custDataLst>
                  <p:tags r:id="rId354"/>
                </p:custDataLst>
              </p:nvPr>
            </p:nvSpPr>
            <p:spPr bwMode="auto">
              <a:xfrm>
                <a:off x="3901" y="1481"/>
                <a:ext cx="102" cy="82"/>
              </a:xfrm>
              <a:custGeom>
                <a:avLst/>
                <a:gdLst>
                  <a:gd name="T0" fmla="*/ 85 w 102"/>
                  <a:gd name="T1" fmla="*/ 4 h 82"/>
                  <a:gd name="T2" fmla="*/ 85 w 102"/>
                  <a:gd name="T3" fmla="*/ 5 h 82"/>
                  <a:gd name="T4" fmla="*/ 80 w 102"/>
                  <a:gd name="T5" fmla="*/ 17 h 82"/>
                  <a:gd name="T6" fmla="*/ 73 w 102"/>
                  <a:gd name="T7" fmla="*/ 28 h 82"/>
                  <a:gd name="T8" fmla="*/ 66 w 102"/>
                  <a:gd name="T9" fmla="*/ 37 h 82"/>
                  <a:gd name="T10" fmla="*/ 56 w 102"/>
                  <a:gd name="T11" fmla="*/ 46 h 82"/>
                  <a:gd name="T12" fmla="*/ 45 w 102"/>
                  <a:gd name="T13" fmla="*/ 53 h 82"/>
                  <a:gd name="T14" fmla="*/ 31 w 102"/>
                  <a:gd name="T15" fmla="*/ 58 h 82"/>
                  <a:gd name="T16" fmla="*/ 17 w 102"/>
                  <a:gd name="T17" fmla="*/ 63 h 82"/>
                  <a:gd name="T18" fmla="*/ 0 w 102"/>
                  <a:gd name="T19" fmla="*/ 65 h 82"/>
                  <a:gd name="T20" fmla="*/ 3 w 102"/>
                  <a:gd name="T21" fmla="*/ 82 h 82"/>
                  <a:gd name="T22" fmla="*/ 21 w 102"/>
                  <a:gd name="T23" fmla="*/ 79 h 82"/>
                  <a:gd name="T24" fmla="*/ 38 w 102"/>
                  <a:gd name="T25" fmla="*/ 74 h 82"/>
                  <a:gd name="T26" fmla="*/ 52 w 102"/>
                  <a:gd name="T27" fmla="*/ 67 h 82"/>
                  <a:gd name="T28" fmla="*/ 66 w 102"/>
                  <a:gd name="T29" fmla="*/ 60 h 82"/>
                  <a:gd name="T30" fmla="*/ 77 w 102"/>
                  <a:gd name="T31" fmla="*/ 50 h 82"/>
                  <a:gd name="T32" fmla="*/ 87 w 102"/>
                  <a:gd name="T33" fmla="*/ 37 h 82"/>
                  <a:gd name="T34" fmla="*/ 95 w 102"/>
                  <a:gd name="T35" fmla="*/ 25 h 82"/>
                  <a:gd name="T36" fmla="*/ 101 w 102"/>
                  <a:gd name="T37" fmla="*/ 11 h 82"/>
                  <a:gd name="T38" fmla="*/ 101 w 102"/>
                  <a:gd name="T39" fmla="*/ 11 h 82"/>
                  <a:gd name="T40" fmla="*/ 101 w 102"/>
                  <a:gd name="T41" fmla="*/ 11 h 82"/>
                  <a:gd name="T42" fmla="*/ 102 w 102"/>
                  <a:gd name="T43" fmla="*/ 7 h 82"/>
                  <a:gd name="T44" fmla="*/ 101 w 102"/>
                  <a:gd name="T45" fmla="*/ 4 h 82"/>
                  <a:gd name="T46" fmla="*/ 99 w 102"/>
                  <a:gd name="T47" fmla="*/ 1 h 82"/>
                  <a:gd name="T48" fmla="*/ 96 w 102"/>
                  <a:gd name="T49" fmla="*/ 0 h 82"/>
                  <a:gd name="T50" fmla="*/ 94 w 102"/>
                  <a:gd name="T51" fmla="*/ 0 h 82"/>
                  <a:gd name="T52" fmla="*/ 90 w 102"/>
                  <a:gd name="T53" fmla="*/ 0 h 82"/>
                  <a:gd name="T54" fmla="*/ 87 w 102"/>
                  <a:gd name="T55" fmla="*/ 1 h 82"/>
                  <a:gd name="T56" fmla="*/ 85 w 102"/>
                  <a:gd name="T57" fmla="*/ 5 h 82"/>
                  <a:gd name="T58" fmla="*/ 85 w 102"/>
                  <a:gd name="T59" fmla="*/ 4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
                  <a:gd name="T91" fmla="*/ 0 h 82"/>
                  <a:gd name="T92" fmla="*/ 102 w 102"/>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 h="82">
                    <a:moveTo>
                      <a:pt x="85" y="4"/>
                    </a:moveTo>
                    <a:lnTo>
                      <a:pt x="85" y="5"/>
                    </a:lnTo>
                    <a:lnTo>
                      <a:pt x="80" y="17"/>
                    </a:lnTo>
                    <a:lnTo>
                      <a:pt x="73" y="28"/>
                    </a:lnTo>
                    <a:lnTo>
                      <a:pt x="66" y="37"/>
                    </a:lnTo>
                    <a:lnTo>
                      <a:pt x="56" y="46"/>
                    </a:lnTo>
                    <a:lnTo>
                      <a:pt x="45" y="53"/>
                    </a:lnTo>
                    <a:lnTo>
                      <a:pt x="31" y="58"/>
                    </a:lnTo>
                    <a:lnTo>
                      <a:pt x="17" y="63"/>
                    </a:lnTo>
                    <a:lnTo>
                      <a:pt x="0" y="65"/>
                    </a:lnTo>
                    <a:lnTo>
                      <a:pt x="3" y="82"/>
                    </a:lnTo>
                    <a:lnTo>
                      <a:pt x="21" y="79"/>
                    </a:lnTo>
                    <a:lnTo>
                      <a:pt x="38" y="74"/>
                    </a:lnTo>
                    <a:lnTo>
                      <a:pt x="52" y="67"/>
                    </a:lnTo>
                    <a:lnTo>
                      <a:pt x="66" y="60"/>
                    </a:lnTo>
                    <a:lnTo>
                      <a:pt x="77" y="50"/>
                    </a:lnTo>
                    <a:lnTo>
                      <a:pt x="87" y="37"/>
                    </a:lnTo>
                    <a:lnTo>
                      <a:pt x="95" y="25"/>
                    </a:lnTo>
                    <a:lnTo>
                      <a:pt x="101" y="11"/>
                    </a:lnTo>
                    <a:lnTo>
                      <a:pt x="102" y="7"/>
                    </a:lnTo>
                    <a:lnTo>
                      <a:pt x="101" y="4"/>
                    </a:lnTo>
                    <a:lnTo>
                      <a:pt x="99" y="1"/>
                    </a:lnTo>
                    <a:lnTo>
                      <a:pt x="96" y="0"/>
                    </a:lnTo>
                    <a:lnTo>
                      <a:pt x="94" y="0"/>
                    </a:lnTo>
                    <a:lnTo>
                      <a:pt x="90" y="0"/>
                    </a:lnTo>
                    <a:lnTo>
                      <a:pt x="87" y="1"/>
                    </a:lnTo>
                    <a:lnTo>
                      <a:pt x="85" y="5"/>
                    </a:lnTo>
                    <a:lnTo>
                      <a:pt x="85"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0" name="Freeform 182"/>
              <p:cNvSpPr>
                <a:spLocks/>
              </p:cNvSpPr>
              <p:nvPr>
                <p:custDataLst>
                  <p:tags r:id="rId355"/>
                </p:custDataLst>
              </p:nvPr>
            </p:nvSpPr>
            <p:spPr bwMode="auto">
              <a:xfrm>
                <a:off x="3986" y="1224"/>
                <a:ext cx="55" cy="268"/>
              </a:xfrm>
              <a:custGeom>
                <a:avLst/>
                <a:gdLst>
                  <a:gd name="T0" fmla="*/ 34 w 55"/>
                  <a:gd name="T1" fmla="*/ 11 h 268"/>
                  <a:gd name="T2" fmla="*/ 34 w 55"/>
                  <a:gd name="T3" fmla="*/ 9 h 268"/>
                  <a:gd name="T4" fmla="*/ 37 w 55"/>
                  <a:gd name="T5" fmla="*/ 44 h 268"/>
                  <a:gd name="T6" fmla="*/ 38 w 55"/>
                  <a:gd name="T7" fmla="*/ 76 h 268"/>
                  <a:gd name="T8" fmla="*/ 37 w 55"/>
                  <a:gd name="T9" fmla="*/ 109 h 268"/>
                  <a:gd name="T10" fmla="*/ 34 w 55"/>
                  <a:gd name="T11" fmla="*/ 141 h 268"/>
                  <a:gd name="T12" fmla="*/ 30 w 55"/>
                  <a:gd name="T13" fmla="*/ 172 h 268"/>
                  <a:gd name="T14" fmla="*/ 23 w 55"/>
                  <a:gd name="T15" fmla="*/ 202 h 268"/>
                  <a:gd name="T16" fmla="*/ 18 w 55"/>
                  <a:gd name="T17" fmla="*/ 218 h 268"/>
                  <a:gd name="T18" fmla="*/ 13 w 55"/>
                  <a:gd name="T19" fmla="*/ 232 h 268"/>
                  <a:gd name="T20" fmla="*/ 7 w 55"/>
                  <a:gd name="T21" fmla="*/ 247 h 268"/>
                  <a:gd name="T22" fmla="*/ 0 w 55"/>
                  <a:gd name="T23" fmla="*/ 261 h 268"/>
                  <a:gd name="T24" fmla="*/ 16 w 55"/>
                  <a:gd name="T25" fmla="*/ 268 h 268"/>
                  <a:gd name="T26" fmla="*/ 23 w 55"/>
                  <a:gd name="T27" fmla="*/ 254 h 268"/>
                  <a:gd name="T28" fmla="*/ 30 w 55"/>
                  <a:gd name="T29" fmla="*/ 239 h 268"/>
                  <a:gd name="T30" fmla="*/ 34 w 55"/>
                  <a:gd name="T31" fmla="*/ 222 h 268"/>
                  <a:gd name="T32" fmla="*/ 39 w 55"/>
                  <a:gd name="T33" fmla="*/ 207 h 268"/>
                  <a:gd name="T34" fmla="*/ 46 w 55"/>
                  <a:gd name="T35" fmla="*/ 175 h 268"/>
                  <a:gd name="T36" fmla="*/ 51 w 55"/>
                  <a:gd name="T37" fmla="*/ 143 h 268"/>
                  <a:gd name="T38" fmla="*/ 53 w 55"/>
                  <a:gd name="T39" fmla="*/ 109 h 268"/>
                  <a:gd name="T40" fmla="*/ 55 w 55"/>
                  <a:gd name="T41" fmla="*/ 76 h 268"/>
                  <a:gd name="T42" fmla="*/ 53 w 55"/>
                  <a:gd name="T43" fmla="*/ 42 h 268"/>
                  <a:gd name="T44" fmla="*/ 51 w 55"/>
                  <a:gd name="T45" fmla="*/ 7 h 268"/>
                  <a:gd name="T46" fmla="*/ 51 w 55"/>
                  <a:gd name="T47" fmla="*/ 6 h 268"/>
                  <a:gd name="T48" fmla="*/ 51 w 55"/>
                  <a:gd name="T49" fmla="*/ 7 h 268"/>
                  <a:gd name="T50" fmla="*/ 49 w 55"/>
                  <a:gd name="T51" fmla="*/ 5 h 268"/>
                  <a:gd name="T52" fmla="*/ 48 w 55"/>
                  <a:gd name="T53" fmla="*/ 2 h 268"/>
                  <a:gd name="T54" fmla="*/ 45 w 55"/>
                  <a:gd name="T55" fmla="*/ 0 h 268"/>
                  <a:gd name="T56" fmla="*/ 42 w 55"/>
                  <a:gd name="T57" fmla="*/ 0 h 268"/>
                  <a:gd name="T58" fmla="*/ 38 w 55"/>
                  <a:gd name="T59" fmla="*/ 0 h 268"/>
                  <a:gd name="T60" fmla="*/ 37 w 55"/>
                  <a:gd name="T61" fmla="*/ 3 h 268"/>
                  <a:gd name="T62" fmla="*/ 34 w 55"/>
                  <a:gd name="T63" fmla="*/ 6 h 268"/>
                  <a:gd name="T64" fmla="*/ 34 w 55"/>
                  <a:gd name="T65" fmla="*/ 9 h 268"/>
                  <a:gd name="T66" fmla="*/ 34 w 55"/>
                  <a:gd name="T67" fmla="*/ 11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268"/>
                  <a:gd name="T104" fmla="*/ 55 w 55"/>
                  <a:gd name="T105" fmla="*/ 268 h 2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268">
                    <a:moveTo>
                      <a:pt x="34" y="11"/>
                    </a:moveTo>
                    <a:lnTo>
                      <a:pt x="34" y="9"/>
                    </a:lnTo>
                    <a:lnTo>
                      <a:pt x="37" y="44"/>
                    </a:lnTo>
                    <a:lnTo>
                      <a:pt x="38" y="76"/>
                    </a:lnTo>
                    <a:lnTo>
                      <a:pt x="37" y="109"/>
                    </a:lnTo>
                    <a:lnTo>
                      <a:pt x="34" y="141"/>
                    </a:lnTo>
                    <a:lnTo>
                      <a:pt x="30" y="172"/>
                    </a:lnTo>
                    <a:lnTo>
                      <a:pt x="23" y="202"/>
                    </a:lnTo>
                    <a:lnTo>
                      <a:pt x="18" y="218"/>
                    </a:lnTo>
                    <a:lnTo>
                      <a:pt x="13" y="232"/>
                    </a:lnTo>
                    <a:lnTo>
                      <a:pt x="7" y="247"/>
                    </a:lnTo>
                    <a:lnTo>
                      <a:pt x="0" y="261"/>
                    </a:lnTo>
                    <a:lnTo>
                      <a:pt x="16" y="268"/>
                    </a:lnTo>
                    <a:lnTo>
                      <a:pt x="23" y="254"/>
                    </a:lnTo>
                    <a:lnTo>
                      <a:pt x="30" y="239"/>
                    </a:lnTo>
                    <a:lnTo>
                      <a:pt x="34" y="222"/>
                    </a:lnTo>
                    <a:lnTo>
                      <a:pt x="39" y="207"/>
                    </a:lnTo>
                    <a:lnTo>
                      <a:pt x="46" y="175"/>
                    </a:lnTo>
                    <a:lnTo>
                      <a:pt x="51" y="143"/>
                    </a:lnTo>
                    <a:lnTo>
                      <a:pt x="53" y="109"/>
                    </a:lnTo>
                    <a:lnTo>
                      <a:pt x="55" y="76"/>
                    </a:lnTo>
                    <a:lnTo>
                      <a:pt x="53" y="42"/>
                    </a:lnTo>
                    <a:lnTo>
                      <a:pt x="51" y="7"/>
                    </a:lnTo>
                    <a:lnTo>
                      <a:pt x="51" y="6"/>
                    </a:lnTo>
                    <a:lnTo>
                      <a:pt x="51" y="7"/>
                    </a:lnTo>
                    <a:lnTo>
                      <a:pt x="49" y="5"/>
                    </a:lnTo>
                    <a:lnTo>
                      <a:pt x="48" y="2"/>
                    </a:lnTo>
                    <a:lnTo>
                      <a:pt x="45" y="0"/>
                    </a:lnTo>
                    <a:lnTo>
                      <a:pt x="42" y="0"/>
                    </a:lnTo>
                    <a:lnTo>
                      <a:pt x="38" y="0"/>
                    </a:lnTo>
                    <a:lnTo>
                      <a:pt x="37" y="3"/>
                    </a:lnTo>
                    <a:lnTo>
                      <a:pt x="34" y="6"/>
                    </a:lnTo>
                    <a:lnTo>
                      <a:pt x="34" y="9"/>
                    </a:lnTo>
                    <a:lnTo>
                      <a:pt x="34" y="1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1" name="Freeform 183"/>
              <p:cNvSpPr>
                <a:spLocks/>
              </p:cNvSpPr>
              <p:nvPr>
                <p:custDataLst>
                  <p:tags r:id="rId356"/>
                </p:custDataLst>
              </p:nvPr>
            </p:nvSpPr>
            <p:spPr bwMode="auto">
              <a:xfrm>
                <a:off x="3848" y="1078"/>
                <a:ext cx="189" cy="157"/>
              </a:xfrm>
              <a:custGeom>
                <a:avLst/>
                <a:gdLst>
                  <a:gd name="T0" fmla="*/ 9 w 189"/>
                  <a:gd name="T1" fmla="*/ 18 h 157"/>
                  <a:gd name="T2" fmla="*/ 9 w 189"/>
                  <a:gd name="T3" fmla="*/ 18 h 157"/>
                  <a:gd name="T4" fmla="*/ 24 w 189"/>
                  <a:gd name="T5" fmla="*/ 19 h 157"/>
                  <a:gd name="T6" fmla="*/ 39 w 189"/>
                  <a:gd name="T7" fmla="*/ 22 h 157"/>
                  <a:gd name="T8" fmla="*/ 53 w 189"/>
                  <a:gd name="T9" fmla="*/ 25 h 157"/>
                  <a:gd name="T10" fmla="*/ 66 w 189"/>
                  <a:gd name="T11" fmla="*/ 31 h 157"/>
                  <a:gd name="T12" fmla="*/ 78 w 189"/>
                  <a:gd name="T13" fmla="*/ 36 h 157"/>
                  <a:gd name="T14" fmla="*/ 91 w 189"/>
                  <a:gd name="T15" fmla="*/ 43 h 157"/>
                  <a:gd name="T16" fmla="*/ 101 w 189"/>
                  <a:gd name="T17" fmla="*/ 50 h 157"/>
                  <a:gd name="T18" fmla="*/ 112 w 189"/>
                  <a:gd name="T19" fmla="*/ 60 h 157"/>
                  <a:gd name="T20" fmla="*/ 122 w 189"/>
                  <a:gd name="T21" fmla="*/ 68 h 157"/>
                  <a:gd name="T22" fmla="*/ 130 w 189"/>
                  <a:gd name="T23" fmla="*/ 79 h 157"/>
                  <a:gd name="T24" fmla="*/ 138 w 189"/>
                  <a:gd name="T25" fmla="*/ 91 h 157"/>
                  <a:gd name="T26" fmla="*/ 147 w 189"/>
                  <a:gd name="T27" fmla="*/ 102 h 157"/>
                  <a:gd name="T28" fmla="*/ 154 w 189"/>
                  <a:gd name="T29" fmla="*/ 116 h 157"/>
                  <a:gd name="T30" fmla="*/ 161 w 189"/>
                  <a:gd name="T31" fmla="*/ 128 h 157"/>
                  <a:gd name="T32" fmla="*/ 166 w 189"/>
                  <a:gd name="T33" fmla="*/ 142 h 157"/>
                  <a:gd name="T34" fmla="*/ 172 w 189"/>
                  <a:gd name="T35" fmla="*/ 157 h 157"/>
                  <a:gd name="T36" fmla="*/ 189 w 189"/>
                  <a:gd name="T37" fmla="*/ 152 h 157"/>
                  <a:gd name="T38" fmla="*/ 183 w 189"/>
                  <a:gd name="T39" fmla="*/ 137 h 157"/>
                  <a:gd name="T40" fmla="*/ 176 w 189"/>
                  <a:gd name="T41" fmla="*/ 121 h 157"/>
                  <a:gd name="T42" fmla="*/ 169 w 189"/>
                  <a:gd name="T43" fmla="*/ 107 h 157"/>
                  <a:gd name="T44" fmla="*/ 161 w 189"/>
                  <a:gd name="T45" fmla="*/ 93 h 157"/>
                  <a:gd name="T46" fmla="*/ 152 w 189"/>
                  <a:gd name="T47" fmla="*/ 81 h 157"/>
                  <a:gd name="T48" fmla="*/ 143 w 189"/>
                  <a:gd name="T49" fmla="*/ 68 h 157"/>
                  <a:gd name="T50" fmla="*/ 133 w 189"/>
                  <a:gd name="T51" fmla="*/ 57 h 157"/>
                  <a:gd name="T52" fmla="*/ 123 w 189"/>
                  <a:gd name="T53" fmla="*/ 47 h 157"/>
                  <a:gd name="T54" fmla="*/ 112 w 189"/>
                  <a:gd name="T55" fmla="*/ 38 h 157"/>
                  <a:gd name="T56" fmla="*/ 99 w 189"/>
                  <a:gd name="T57" fmla="*/ 29 h 157"/>
                  <a:gd name="T58" fmla="*/ 87 w 189"/>
                  <a:gd name="T59" fmla="*/ 21 h 157"/>
                  <a:gd name="T60" fmla="*/ 73 w 189"/>
                  <a:gd name="T61" fmla="*/ 15 h 157"/>
                  <a:gd name="T62" fmla="*/ 59 w 189"/>
                  <a:gd name="T63" fmla="*/ 10 h 157"/>
                  <a:gd name="T64" fmla="*/ 43 w 189"/>
                  <a:gd name="T65" fmla="*/ 6 h 157"/>
                  <a:gd name="T66" fmla="*/ 27 w 189"/>
                  <a:gd name="T67" fmla="*/ 3 h 157"/>
                  <a:gd name="T68" fmla="*/ 10 w 189"/>
                  <a:gd name="T69" fmla="*/ 0 h 157"/>
                  <a:gd name="T70" fmla="*/ 10 w 189"/>
                  <a:gd name="T71" fmla="*/ 1 h 157"/>
                  <a:gd name="T72" fmla="*/ 10 w 189"/>
                  <a:gd name="T73" fmla="*/ 0 h 157"/>
                  <a:gd name="T74" fmla="*/ 6 w 189"/>
                  <a:gd name="T75" fmla="*/ 1 h 157"/>
                  <a:gd name="T76" fmla="*/ 3 w 189"/>
                  <a:gd name="T77" fmla="*/ 3 h 157"/>
                  <a:gd name="T78" fmla="*/ 2 w 189"/>
                  <a:gd name="T79" fmla="*/ 6 h 157"/>
                  <a:gd name="T80" fmla="*/ 0 w 189"/>
                  <a:gd name="T81" fmla="*/ 8 h 157"/>
                  <a:gd name="T82" fmla="*/ 2 w 189"/>
                  <a:gd name="T83" fmla="*/ 11 h 157"/>
                  <a:gd name="T84" fmla="*/ 3 w 189"/>
                  <a:gd name="T85" fmla="*/ 14 h 157"/>
                  <a:gd name="T86" fmla="*/ 4 w 189"/>
                  <a:gd name="T87" fmla="*/ 17 h 157"/>
                  <a:gd name="T88" fmla="*/ 9 w 189"/>
                  <a:gd name="T89" fmla="*/ 18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9"/>
                  <a:gd name="T136" fmla="*/ 0 h 157"/>
                  <a:gd name="T137" fmla="*/ 189 w 189"/>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9" h="157">
                    <a:moveTo>
                      <a:pt x="9" y="18"/>
                    </a:moveTo>
                    <a:lnTo>
                      <a:pt x="9" y="18"/>
                    </a:lnTo>
                    <a:lnTo>
                      <a:pt x="24" y="19"/>
                    </a:lnTo>
                    <a:lnTo>
                      <a:pt x="39" y="22"/>
                    </a:lnTo>
                    <a:lnTo>
                      <a:pt x="53" y="25"/>
                    </a:lnTo>
                    <a:lnTo>
                      <a:pt x="66" y="31"/>
                    </a:lnTo>
                    <a:lnTo>
                      <a:pt x="78" y="36"/>
                    </a:lnTo>
                    <a:lnTo>
                      <a:pt x="91" y="43"/>
                    </a:lnTo>
                    <a:lnTo>
                      <a:pt x="101" y="50"/>
                    </a:lnTo>
                    <a:lnTo>
                      <a:pt x="112" y="60"/>
                    </a:lnTo>
                    <a:lnTo>
                      <a:pt x="122" y="68"/>
                    </a:lnTo>
                    <a:lnTo>
                      <a:pt x="130" y="79"/>
                    </a:lnTo>
                    <a:lnTo>
                      <a:pt x="138" y="91"/>
                    </a:lnTo>
                    <a:lnTo>
                      <a:pt x="147" y="102"/>
                    </a:lnTo>
                    <a:lnTo>
                      <a:pt x="154" y="116"/>
                    </a:lnTo>
                    <a:lnTo>
                      <a:pt x="161" y="128"/>
                    </a:lnTo>
                    <a:lnTo>
                      <a:pt x="166" y="142"/>
                    </a:lnTo>
                    <a:lnTo>
                      <a:pt x="172" y="157"/>
                    </a:lnTo>
                    <a:lnTo>
                      <a:pt x="189" y="152"/>
                    </a:lnTo>
                    <a:lnTo>
                      <a:pt x="183" y="137"/>
                    </a:lnTo>
                    <a:lnTo>
                      <a:pt x="176" y="121"/>
                    </a:lnTo>
                    <a:lnTo>
                      <a:pt x="169" y="107"/>
                    </a:lnTo>
                    <a:lnTo>
                      <a:pt x="161" y="93"/>
                    </a:lnTo>
                    <a:lnTo>
                      <a:pt x="152" y="81"/>
                    </a:lnTo>
                    <a:lnTo>
                      <a:pt x="143" y="68"/>
                    </a:lnTo>
                    <a:lnTo>
                      <a:pt x="133" y="57"/>
                    </a:lnTo>
                    <a:lnTo>
                      <a:pt x="123" y="47"/>
                    </a:lnTo>
                    <a:lnTo>
                      <a:pt x="112" y="38"/>
                    </a:lnTo>
                    <a:lnTo>
                      <a:pt x="99" y="29"/>
                    </a:lnTo>
                    <a:lnTo>
                      <a:pt x="87" y="21"/>
                    </a:lnTo>
                    <a:lnTo>
                      <a:pt x="73" y="15"/>
                    </a:lnTo>
                    <a:lnTo>
                      <a:pt x="59" y="10"/>
                    </a:lnTo>
                    <a:lnTo>
                      <a:pt x="43" y="6"/>
                    </a:lnTo>
                    <a:lnTo>
                      <a:pt x="27" y="3"/>
                    </a:lnTo>
                    <a:lnTo>
                      <a:pt x="10" y="0"/>
                    </a:lnTo>
                    <a:lnTo>
                      <a:pt x="10" y="1"/>
                    </a:lnTo>
                    <a:lnTo>
                      <a:pt x="10" y="0"/>
                    </a:lnTo>
                    <a:lnTo>
                      <a:pt x="6" y="1"/>
                    </a:lnTo>
                    <a:lnTo>
                      <a:pt x="3" y="3"/>
                    </a:lnTo>
                    <a:lnTo>
                      <a:pt x="2" y="6"/>
                    </a:lnTo>
                    <a:lnTo>
                      <a:pt x="0" y="8"/>
                    </a:lnTo>
                    <a:lnTo>
                      <a:pt x="2" y="11"/>
                    </a:lnTo>
                    <a:lnTo>
                      <a:pt x="3" y="14"/>
                    </a:lnTo>
                    <a:lnTo>
                      <a:pt x="4" y="17"/>
                    </a:lnTo>
                    <a:lnTo>
                      <a:pt x="9"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2" name="Freeform 184"/>
              <p:cNvSpPr>
                <a:spLocks/>
              </p:cNvSpPr>
              <p:nvPr>
                <p:custDataLst>
                  <p:tags r:id="rId357"/>
                </p:custDataLst>
              </p:nvPr>
            </p:nvSpPr>
            <p:spPr bwMode="auto">
              <a:xfrm>
                <a:off x="3726" y="1078"/>
                <a:ext cx="132" cy="43"/>
              </a:xfrm>
              <a:custGeom>
                <a:avLst/>
                <a:gdLst>
                  <a:gd name="T0" fmla="*/ 13 w 132"/>
                  <a:gd name="T1" fmla="*/ 42 h 43"/>
                  <a:gd name="T2" fmla="*/ 12 w 132"/>
                  <a:gd name="T3" fmla="*/ 43 h 43"/>
                  <a:gd name="T4" fmla="*/ 27 w 132"/>
                  <a:gd name="T5" fmla="*/ 36 h 43"/>
                  <a:gd name="T6" fmla="*/ 41 w 132"/>
                  <a:gd name="T7" fmla="*/ 31 h 43"/>
                  <a:gd name="T8" fmla="*/ 57 w 132"/>
                  <a:gd name="T9" fmla="*/ 25 h 43"/>
                  <a:gd name="T10" fmla="*/ 72 w 132"/>
                  <a:gd name="T11" fmla="*/ 21 h 43"/>
                  <a:gd name="T12" fmla="*/ 86 w 132"/>
                  <a:gd name="T13" fmla="*/ 18 h 43"/>
                  <a:gd name="T14" fmla="*/ 101 w 132"/>
                  <a:gd name="T15" fmla="*/ 17 h 43"/>
                  <a:gd name="T16" fmla="*/ 115 w 132"/>
                  <a:gd name="T17" fmla="*/ 17 h 43"/>
                  <a:gd name="T18" fmla="*/ 131 w 132"/>
                  <a:gd name="T19" fmla="*/ 18 h 43"/>
                  <a:gd name="T20" fmla="*/ 132 w 132"/>
                  <a:gd name="T21" fmla="*/ 1 h 43"/>
                  <a:gd name="T22" fmla="*/ 117 w 132"/>
                  <a:gd name="T23" fmla="*/ 0 h 43"/>
                  <a:gd name="T24" fmla="*/ 100 w 132"/>
                  <a:gd name="T25" fmla="*/ 0 h 43"/>
                  <a:gd name="T26" fmla="*/ 83 w 132"/>
                  <a:gd name="T27" fmla="*/ 1 h 43"/>
                  <a:gd name="T28" fmla="*/ 68 w 132"/>
                  <a:gd name="T29" fmla="*/ 4 h 43"/>
                  <a:gd name="T30" fmla="*/ 53 w 132"/>
                  <a:gd name="T31" fmla="*/ 8 h 43"/>
                  <a:gd name="T32" fmla="*/ 36 w 132"/>
                  <a:gd name="T33" fmla="*/ 14 h 43"/>
                  <a:gd name="T34" fmla="*/ 20 w 132"/>
                  <a:gd name="T35" fmla="*/ 21 h 43"/>
                  <a:gd name="T36" fmla="*/ 5 w 132"/>
                  <a:gd name="T37" fmla="*/ 28 h 43"/>
                  <a:gd name="T38" fmla="*/ 2 w 132"/>
                  <a:gd name="T39" fmla="*/ 29 h 43"/>
                  <a:gd name="T40" fmla="*/ 5 w 132"/>
                  <a:gd name="T41" fmla="*/ 28 h 43"/>
                  <a:gd name="T42" fmla="*/ 2 w 132"/>
                  <a:gd name="T43" fmla="*/ 29 h 43"/>
                  <a:gd name="T44" fmla="*/ 0 w 132"/>
                  <a:gd name="T45" fmla="*/ 32 h 43"/>
                  <a:gd name="T46" fmla="*/ 0 w 132"/>
                  <a:gd name="T47" fmla="*/ 36 h 43"/>
                  <a:gd name="T48" fmla="*/ 1 w 132"/>
                  <a:gd name="T49" fmla="*/ 39 h 43"/>
                  <a:gd name="T50" fmla="*/ 2 w 132"/>
                  <a:gd name="T51" fmla="*/ 42 h 43"/>
                  <a:gd name="T52" fmla="*/ 5 w 132"/>
                  <a:gd name="T53" fmla="*/ 43 h 43"/>
                  <a:gd name="T54" fmla="*/ 8 w 132"/>
                  <a:gd name="T55" fmla="*/ 43 h 43"/>
                  <a:gd name="T56" fmla="*/ 12 w 132"/>
                  <a:gd name="T57" fmla="*/ 43 h 43"/>
                  <a:gd name="T58" fmla="*/ 13 w 132"/>
                  <a:gd name="T59" fmla="*/ 42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43"/>
                  <a:gd name="T92" fmla="*/ 132 w 132"/>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43">
                    <a:moveTo>
                      <a:pt x="13" y="42"/>
                    </a:moveTo>
                    <a:lnTo>
                      <a:pt x="12" y="43"/>
                    </a:lnTo>
                    <a:lnTo>
                      <a:pt x="27" y="36"/>
                    </a:lnTo>
                    <a:lnTo>
                      <a:pt x="41" y="31"/>
                    </a:lnTo>
                    <a:lnTo>
                      <a:pt x="57" y="25"/>
                    </a:lnTo>
                    <a:lnTo>
                      <a:pt x="72" y="21"/>
                    </a:lnTo>
                    <a:lnTo>
                      <a:pt x="86" y="18"/>
                    </a:lnTo>
                    <a:lnTo>
                      <a:pt x="101" y="17"/>
                    </a:lnTo>
                    <a:lnTo>
                      <a:pt x="115" y="17"/>
                    </a:lnTo>
                    <a:lnTo>
                      <a:pt x="131" y="18"/>
                    </a:lnTo>
                    <a:lnTo>
                      <a:pt x="132" y="1"/>
                    </a:lnTo>
                    <a:lnTo>
                      <a:pt x="117" y="0"/>
                    </a:lnTo>
                    <a:lnTo>
                      <a:pt x="100" y="0"/>
                    </a:lnTo>
                    <a:lnTo>
                      <a:pt x="83" y="1"/>
                    </a:lnTo>
                    <a:lnTo>
                      <a:pt x="68" y="4"/>
                    </a:lnTo>
                    <a:lnTo>
                      <a:pt x="53" y="8"/>
                    </a:lnTo>
                    <a:lnTo>
                      <a:pt x="36" y="14"/>
                    </a:lnTo>
                    <a:lnTo>
                      <a:pt x="20" y="21"/>
                    </a:lnTo>
                    <a:lnTo>
                      <a:pt x="5" y="28"/>
                    </a:lnTo>
                    <a:lnTo>
                      <a:pt x="2" y="29"/>
                    </a:lnTo>
                    <a:lnTo>
                      <a:pt x="5" y="28"/>
                    </a:lnTo>
                    <a:lnTo>
                      <a:pt x="2" y="29"/>
                    </a:lnTo>
                    <a:lnTo>
                      <a:pt x="0" y="32"/>
                    </a:lnTo>
                    <a:lnTo>
                      <a:pt x="0" y="36"/>
                    </a:lnTo>
                    <a:lnTo>
                      <a:pt x="1" y="39"/>
                    </a:lnTo>
                    <a:lnTo>
                      <a:pt x="2" y="42"/>
                    </a:lnTo>
                    <a:lnTo>
                      <a:pt x="5" y="43"/>
                    </a:lnTo>
                    <a:lnTo>
                      <a:pt x="8" y="43"/>
                    </a:lnTo>
                    <a:lnTo>
                      <a:pt x="12" y="43"/>
                    </a:lnTo>
                    <a:lnTo>
                      <a:pt x="13" y="4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3" name="Freeform 185"/>
              <p:cNvSpPr>
                <a:spLocks/>
              </p:cNvSpPr>
              <p:nvPr>
                <p:custDataLst>
                  <p:tags r:id="rId358"/>
                </p:custDataLst>
              </p:nvPr>
            </p:nvSpPr>
            <p:spPr bwMode="auto">
              <a:xfrm>
                <a:off x="3610" y="1107"/>
                <a:ext cx="129" cy="190"/>
              </a:xfrm>
              <a:custGeom>
                <a:avLst/>
                <a:gdLst>
                  <a:gd name="T0" fmla="*/ 16 w 129"/>
                  <a:gd name="T1" fmla="*/ 181 h 190"/>
                  <a:gd name="T2" fmla="*/ 16 w 129"/>
                  <a:gd name="T3" fmla="*/ 183 h 190"/>
                  <a:gd name="T4" fmla="*/ 21 w 129"/>
                  <a:gd name="T5" fmla="*/ 168 h 190"/>
                  <a:gd name="T6" fmla="*/ 23 w 129"/>
                  <a:gd name="T7" fmla="*/ 155 h 190"/>
                  <a:gd name="T8" fmla="*/ 28 w 129"/>
                  <a:gd name="T9" fmla="*/ 141 h 190"/>
                  <a:gd name="T10" fmla="*/ 33 w 129"/>
                  <a:gd name="T11" fmla="*/ 128 h 190"/>
                  <a:gd name="T12" fmla="*/ 39 w 129"/>
                  <a:gd name="T13" fmla="*/ 117 h 190"/>
                  <a:gd name="T14" fmla="*/ 44 w 129"/>
                  <a:gd name="T15" fmla="*/ 106 h 190"/>
                  <a:gd name="T16" fmla="*/ 51 w 129"/>
                  <a:gd name="T17" fmla="*/ 95 h 190"/>
                  <a:gd name="T18" fmla="*/ 58 w 129"/>
                  <a:gd name="T19" fmla="*/ 85 h 190"/>
                  <a:gd name="T20" fmla="*/ 75 w 129"/>
                  <a:gd name="T21" fmla="*/ 64 h 190"/>
                  <a:gd name="T22" fmla="*/ 92 w 129"/>
                  <a:gd name="T23" fmla="*/ 46 h 190"/>
                  <a:gd name="T24" fmla="*/ 110 w 129"/>
                  <a:gd name="T25" fmla="*/ 30 h 190"/>
                  <a:gd name="T26" fmla="*/ 129 w 129"/>
                  <a:gd name="T27" fmla="*/ 13 h 190"/>
                  <a:gd name="T28" fmla="*/ 118 w 129"/>
                  <a:gd name="T29" fmla="*/ 0 h 190"/>
                  <a:gd name="T30" fmla="*/ 99 w 129"/>
                  <a:gd name="T31" fmla="*/ 17 h 190"/>
                  <a:gd name="T32" fmla="*/ 81 w 129"/>
                  <a:gd name="T33" fmla="*/ 35 h 190"/>
                  <a:gd name="T34" fmla="*/ 63 w 129"/>
                  <a:gd name="T35" fmla="*/ 53 h 190"/>
                  <a:gd name="T36" fmla="*/ 46 w 129"/>
                  <a:gd name="T37" fmla="*/ 74 h 190"/>
                  <a:gd name="T38" fmla="*/ 37 w 129"/>
                  <a:gd name="T39" fmla="*/ 85 h 190"/>
                  <a:gd name="T40" fmla="*/ 30 w 129"/>
                  <a:gd name="T41" fmla="*/ 96 h 190"/>
                  <a:gd name="T42" fmla="*/ 23 w 129"/>
                  <a:gd name="T43" fmla="*/ 109 h 190"/>
                  <a:gd name="T44" fmla="*/ 18 w 129"/>
                  <a:gd name="T45" fmla="*/ 122 h 190"/>
                  <a:gd name="T46" fmla="*/ 12 w 129"/>
                  <a:gd name="T47" fmla="*/ 135 h 190"/>
                  <a:gd name="T48" fmla="*/ 8 w 129"/>
                  <a:gd name="T49" fmla="*/ 149 h 190"/>
                  <a:gd name="T50" fmla="*/ 4 w 129"/>
                  <a:gd name="T51" fmla="*/ 165 h 190"/>
                  <a:gd name="T52" fmla="*/ 0 w 129"/>
                  <a:gd name="T53" fmla="*/ 180 h 190"/>
                  <a:gd name="T54" fmla="*/ 0 w 129"/>
                  <a:gd name="T55" fmla="*/ 181 h 190"/>
                  <a:gd name="T56" fmla="*/ 0 w 129"/>
                  <a:gd name="T57" fmla="*/ 180 h 190"/>
                  <a:gd name="T58" fmla="*/ 0 w 129"/>
                  <a:gd name="T59" fmla="*/ 183 h 190"/>
                  <a:gd name="T60" fmla="*/ 1 w 129"/>
                  <a:gd name="T61" fmla="*/ 187 h 190"/>
                  <a:gd name="T62" fmla="*/ 4 w 129"/>
                  <a:gd name="T63" fmla="*/ 188 h 190"/>
                  <a:gd name="T64" fmla="*/ 7 w 129"/>
                  <a:gd name="T65" fmla="*/ 190 h 190"/>
                  <a:gd name="T66" fmla="*/ 11 w 129"/>
                  <a:gd name="T67" fmla="*/ 190 h 190"/>
                  <a:gd name="T68" fmla="*/ 14 w 129"/>
                  <a:gd name="T69" fmla="*/ 188 h 190"/>
                  <a:gd name="T70" fmla="*/ 15 w 129"/>
                  <a:gd name="T71" fmla="*/ 186 h 190"/>
                  <a:gd name="T72" fmla="*/ 16 w 129"/>
                  <a:gd name="T73" fmla="*/ 183 h 190"/>
                  <a:gd name="T74" fmla="*/ 16 w 129"/>
                  <a:gd name="T75" fmla="*/ 181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9"/>
                  <a:gd name="T115" fmla="*/ 0 h 190"/>
                  <a:gd name="T116" fmla="*/ 129 w 129"/>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9" h="190">
                    <a:moveTo>
                      <a:pt x="16" y="181"/>
                    </a:moveTo>
                    <a:lnTo>
                      <a:pt x="16" y="183"/>
                    </a:lnTo>
                    <a:lnTo>
                      <a:pt x="21" y="168"/>
                    </a:lnTo>
                    <a:lnTo>
                      <a:pt x="23" y="155"/>
                    </a:lnTo>
                    <a:lnTo>
                      <a:pt x="28" y="141"/>
                    </a:lnTo>
                    <a:lnTo>
                      <a:pt x="33" y="128"/>
                    </a:lnTo>
                    <a:lnTo>
                      <a:pt x="39" y="117"/>
                    </a:lnTo>
                    <a:lnTo>
                      <a:pt x="44" y="106"/>
                    </a:lnTo>
                    <a:lnTo>
                      <a:pt x="51" y="95"/>
                    </a:lnTo>
                    <a:lnTo>
                      <a:pt x="58" y="85"/>
                    </a:lnTo>
                    <a:lnTo>
                      <a:pt x="75" y="64"/>
                    </a:lnTo>
                    <a:lnTo>
                      <a:pt x="92" y="46"/>
                    </a:lnTo>
                    <a:lnTo>
                      <a:pt x="110" y="30"/>
                    </a:lnTo>
                    <a:lnTo>
                      <a:pt x="129" y="13"/>
                    </a:lnTo>
                    <a:lnTo>
                      <a:pt x="118" y="0"/>
                    </a:lnTo>
                    <a:lnTo>
                      <a:pt x="99" y="17"/>
                    </a:lnTo>
                    <a:lnTo>
                      <a:pt x="81" y="35"/>
                    </a:lnTo>
                    <a:lnTo>
                      <a:pt x="63" y="53"/>
                    </a:lnTo>
                    <a:lnTo>
                      <a:pt x="46" y="74"/>
                    </a:lnTo>
                    <a:lnTo>
                      <a:pt x="37" y="85"/>
                    </a:lnTo>
                    <a:lnTo>
                      <a:pt x="30" y="96"/>
                    </a:lnTo>
                    <a:lnTo>
                      <a:pt x="23" y="109"/>
                    </a:lnTo>
                    <a:lnTo>
                      <a:pt x="18" y="122"/>
                    </a:lnTo>
                    <a:lnTo>
                      <a:pt x="12" y="135"/>
                    </a:lnTo>
                    <a:lnTo>
                      <a:pt x="8" y="149"/>
                    </a:lnTo>
                    <a:lnTo>
                      <a:pt x="4" y="165"/>
                    </a:lnTo>
                    <a:lnTo>
                      <a:pt x="0" y="180"/>
                    </a:lnTo>
                    <a:lnTo>
                      <a:pt x="0" y="181"/>
                    </a:lnTo>
                    <a:lnTo>
                      <a:pt x="0" y="180"/>
                    </a:lnTo>
                    <a:lnTo>
                      <a:pt x="0" y="183"/>
                    </a:lnTo>
                    <a:lnTo>
                      <a:pt x="1" y="187"/>
                    </a:lnTo>
                    <a:lnTo>
                      <a:pt x="4" y="188"/>
                    </a:lnTo>
                    <a:lnTo>
                      <a:pt x="7" y="190"/>
                    </a:lnTo>
                    <a:lnTo>
                      <a:pt x="11" y="190"/>
                    </a:lnTo>
                    <a:lnTo>
                      <a:pt x="14" y="188"/>
                    </a:lnTo>
                    <a:lnTo>
                      <a:pt x="15" y="186"/>
                    </a:lnTo>
                    <a:lnTo>
                      <a:pt x="16" y="183"/>
                    </a:lnTo>
                    <a:lnTo>
                      <a:pt x="16" y="1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4" name="Freeform 186"/>
              <p:cNvSpPr>
                <a:spLocks/>
              </p:cNvSpPr>
              <p:nvPr>
                <p:custDataLst>
                  <p:tags r:id="rId359"/>
                </p:custDataLst>
              </p:nvPr>
            </p:nvSpPr>
            <p:spPr bwMode="auto">
              <a:xfrm>
                <a:off x="3610" y="1288"/>
                <a:ext cx="100" cy="306"/>
              </a:xfrm>
              <a:custGeom>
                <a:avLst/>
                <a:gdLst>
                  <a:gd name="T0" fmla="*/ 90 w 100"/>
                  <a:gd name="T1" fmla="*/ 289 h 306"/>
                  <a:gd name="T2" fmla="*/ 100 w 100"/>
                  <a:gd name="T3" fmla="*/ 293 h 306"/>
                  <a:gd name="T4" fmla="*/ 79 w 100"/>
                  <a:gd name="T5" fmla="*/ 251 h 306"/>
                  <a:gd name="T6" fmla="*/ 63 w 100"/>
                  <a:gd name="T7" fmla="*/ 210 h 306"/>
                  <a:gd name="T8" fmla="*/ 49 w 100"/>
                  <a:gd name="T9" fmla="*/ 172 h 306"/>
                  <a:gd name="T10" fmla="*/ 37 w 100"/>
                  <a:gd name="T11" fmla="*/ 134 h 306"/>
                  <a:gd name="T12" fmla="*/ 29 w 100"/>
                  <a:gd name="T13" fmla="*/ 98 h 306"/>
                  <a:gd name="T14" fmla="*/ 22 w 100"/>
                  <a:gd name="T15" fmla="*/ 65 h 306"/>
                  <a:gd name="T16" fmla="*/ 19 w 100"/>
                  <a:gd name="T17" fmla="*/ 31 h 306"/>
                  <a:gd name="T18" fmla="*/ 16 w 100"/>
                  <a:gd name="T19" fmla="*/ 0 h 306"/>
                  <a:gd name="T20" fmla="*/ 0 w 100"/>
                  <a:gd name="T21" fmla="*/ 0 h 306"/>
                  <a:gd name="T22" fmla="*/ 3 w 100"/>
                  <a:gd name="T23" fmla="*/ 33 h 306"/>
                  <a:gd name="T24" fmla="*/ 5 w 100"/>
                  <a:gd name="T25" fmla="*/ 67 h 306"/>
                  <a:gd name="T26" fmla="*/ 12 w 100"/>
                  <a:gd name="T27" fmla="*/ 102 h 306"/>
                  <a:gd name="T28" fmla="*/ 21 w 100"/>
                  <a:gd name="T29" fmla="*/ 138 h 306"/>
                  <a:gd name="T30" fmla="*/ 32 w 100"/>
                  <a:gd name="T31" fmla="*/ 176 h 306"/>
                  <a:gd name="T32" fmla="*/ 46 w 100"/>
                  <a:gd name="T33" fmla="*/ 217 h 306"/>
                  <a:gd name="T34" fmla="*/ 64 w 100"/>
                  <a:gd name="T35" fmla="*/ 258 h 306"/>
                  <a:gd name="T36" fmla="*/ 85 w 100"/>
                  <a:gd name="T37" fmla="*/ 302 h 306"/>
                  <a:gd name="T38" fmla="*/ 93 w 100"/>
                  <a:gd name="T39" fmla="*/ 306 h 306"/>
                  <a:gd name="T40" fmla="*/ 85 w 100"/>
                  <a:gd name="T41" fmla="*/ 302 h 306"/>
                  <a:gd name="T42" fmla="*/ 86 w 100"/>
                  <a:gd name="T43" fmla="*/ 304 h 306"/>
                  <a:gd name="T44" fmla="*/ 90 w 100"/>
                  <a:gd name="T45" fmla="*/ 306 h 306"/>
                  <a:gd name="T46" fmla="*/ 93 w 100"/>
                  <a:gd name="T47" fmla="*/ 306 h 306"/>
                  <a:gd name="T48" fmla="*/ 96 w 100"/>
                  <a:gd name="T49" fmla="*/ 306 h 306"/>
                  <a:gd name="T50" fmla="*/ 99 w 100"/>
                  <a:gd name="T51" fmla="*/ 303 h 306"/>
                  <a:gd name="T52" fmla="*/ 100 w 100"/>
                  <a:gd name="T53" fmla="*/ 300 h 306"/>
                  <a:gd name="T54" fmla="*/ 100 w 100"/>
                  <a:gd name="T55" fmla="*/ 297 h 306"/>
                  <a:gd name="T56" fmla="*/ 100 w 100"/>
                  <a:gd name="T57" fmla="*/ 293 h 306"/>
                  <a:gd name="T58" fmla="*/ 90 w 100"/>
                  <a:gd name="T59" fmla="*/ 289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306"/>
                  <a:gd name="T92" fmla="*/ 100 w 100"/>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306">
                    <a:moveTo>
                      <a:pt x="90" y="289"/>
                    </a:moveTo>
                    <a:lnTo>
                      <a:pt x="100" y="293"/>
                    </a:lnTo>
                    <a:lnTo>
                      <a:pt x="79" y="251"/>
                    </a:lnTo>
                    <a:lnTo>
                      <a:pt x="63" y="210"/>
                    </a:lnTo>
                    <a:lnTo>
                      <a:pt x="49" y="172"/>
                    </a:lnTo>
                    <a:lnTo>
                      <a:pt x="37" y="134"/>
                    </a:lnTo>
                    <a:lnTo>
                      <a:pt x="29" y="98"/>
                    </a:lnTo>
                    <a:lnTo>
                      <a:pt x="22" y="65"/>
                    </a:lnTo>
                    <a:lnTo>
                      <a:pt x="19" y="31"/>
                    </a:lnTo>
                    <a:lnTo>
                      <a:pt x="16" y="0"/>
                    </a:lnTo>
                    <a:lnTo>
                      <a:pt x="0" y="0"/>
                    </a:lnTo>
                    <a:lnTo>
                      <a:pt x="3" y="33"/>
                    </a:lnTo>
                    <a:lnTo>
                      <a:pt x="5" y="67"/>
                    </a:lnTo>
                    <a:lnTo>
                      <a:pt x="12" y="102"/>
                    </a:lnTo>
                    <a:lnTo>
                      <a:pt x="21" y="138"/>
                    </a:lnTo>
                    <a:lnTo>
                      <a:pt x="32" y="176"/>
                    </a:lnTo>
                    <a:lnTo>
                      <a:pt x="46" y="217"/>
                    </a:lnTo>
                    <a:lnTo>
                      <a:pt x="64" y="258"/>
                    </a:lnTo>
                    <a:lnTo>
                      <a:pt x="85" y="302"/>
                    </a:lnTo>
                    <a:lnTo>
                      <a:pt x="93" y="306"/>
                    </a:lnTo>
                    <a:lnTo>
                      <a:pt x="85" y="302"/>
                    </a:lnTo>
                    <a:lnTo>
                      <a:pt x="86" y="304"/>
                    </a:lnTo>
                    <a:lnTo>
                      <a:pt x="90" y="306"/>
                    </a:lnTo>
                    <a:lnTo>
                      <a:pt x="93" y="306"/>
                    </a:lnTo>
                    <a:lnTo>
                      <a:pt x="96" y="306"/>
                    </a:lnTo>
                    <a:lnTo>
                      <a:pt x="99" y="303"/>
                    </a:lnTo>
                    <a:lnTo>
                      <a:pt x="100" y="300"/>
                    </a:lnTo>
                    <a:lnTo>
                      <a:pt x="100" y="297"/>
                    </a:lnTo>
                    <a:lnTo>
                      <a:pt x="100" y="293"/>
                    </a:lnTo>
                    <a:lnTo>
                      <a:pt x="90" y="28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5" name="Freeform 187"/>
              <p:cNvSpPr>
                <a:spLocks/>
              </p:cNvSpPr>
              <p:nvPr>
                <p:custDataLst>
                  <p:tags r:id="rId360"/>
                </p:custDataLst>
              </p:nvPr>
            </p:nvSpPr>
            <p:spPr bwMode="auto">
              <a:xfrm>
                <a:off x="3691" y="1369"/>
                <a:ext cx="124" cy="208"/>
              </a:xfrm>
              <a:custGeom>
                <a:avLst/>
                <a:gdLst>
                  <a:gd name="T0" fmla="*/ 0 w 124"/>
                  <a:gd name="T1" fmla="*/ 11 h 208"/>
                  <a:gd name="T2" fmla="*/ 0 w 124"/>
                  <a:gd name="T3" fmla="*/ 10 h 208"/>
                  <a:gd name="T4" fmla="*/ 2 w 124"/>
                  <a:gd name="T5" fmla="*/ 31 h 208"/>
                  <a:gd name="T6" fmla="*/ 7 w 124"/>
                  <a:gd name="T7" fmla="*/ 49 h 208"/>
                  <a:gd name="T8" fmla="*/ 11 w 124"/>
                  <a:gd name="T9" fmla="*/ 67 h 208"/>
                  <a:gd name="T10" fmla="*/ 16 w 124"/>
                  <a:gd name="T11" fmla="*/ 84 h 208"/>
                  <a:gd name="T12" fmla="*/ 22 w 124"/>
                  <a:gd name="T13" fmla="*/ 99 h 208"/>
                  <a:gd name="T14" fmla="*/ 28 w 124"/>
                  <a:gd name="T15" fmla="*/ 115 h 208"/>
                  <a:gd name="T16" fmla="*/ 35 w 124"/>
                  <a:gd name="T17" fmla="*/ 129 h 208"/>
                  <a:gd name="T18" fmla="*/ 41 w 124"/>
                  <a:gd name="T19" fmla="*/ 141 h 208"/>
                  <a:gd name="T20" fmla="*/ 48 w 124"/>
                  <a:gd name="T21" fmla="*/ 152 h 208"/>
                  <a:gd name="T22" fmla="*/ 57 w 124"/>
                  <a:gd name="T23" fmla="*/ 162 h 208"/>
                  <a:gd name="T24" fmla="*/ 65 w 124"/>
                  <a:gd name="T25" fmla="*/ 172 h 208"/>
                  <a:gd name="T26" fmla="*/ 75 w 124"/>
                  <a:gd name="T27" fmla="*/ 182 h 208"/>
                  <a:gd name="T28" fmla="*/ 85 w 124"/>
                  <a:gd name="T29" fmla="*/ 189 h 208"/>
                  <a:gd name="T30" fmla="*/ 94 w 124"/>
                  <a:gd name="T31" fmla="*/ 195 h 208"/>
                  <a:gd name="T32" fmla="*/ 106 w 124"/>
                  <a:gd name="T33" fmla="*/ 202 h 208"/>
                  <a:gd name="T34" fmla="*/ 117 w 124"/>
                  <a:gd name="T35" fmla="*/ 208 h 208"/>
                  <a:gd name="T36" fmla="*/ 124 w 124"/>
                  <a:gd name="T37" fmla="*/ 193 h 208"/>
                  <a:gd name="T38" fmla="*/ 114 w 124"/>
                  <a:gd name="T39" fmla="*/ 187 h 208"/>
                  <a:gd name="T40" fmla="*/ 104 w 124"/>
                  <a:gd name="T41" fmla="*/ 182 h 208"/>
                  <a:gd name="T42" fmla="*/ 94 w 124"/>
                  <a:gd name="T43" fmla="*/ 176 h 208"/>
                  <a:gd name="T44" fmla="*/ 86 w 124"/>
                  <a:gd name="T45" fmla="*/ 168 h 208"/>
                  <a:gd name="T46" fmla="*/ 78 w 124"/>
                  <a:gd name="T47" fmla="*/ 161 h 208"/>
                  <a:gd name="T48" fmla="*/ 69 w 124"/>
                  <a:gd name="T49" fmla="*/ 152 h 208"/>
                  <a:gd name="T50" fmla="*/ 62 w 124"/>
                  <a:gd name="T51" fmla="*/ 143 h 208"/>
                  <a:gd name="T52" fmla="*/ 55 w 124"/>
                  <a:gd name="T53" fmla="*/ 131 h 208"/>
                  <a:gd name="T54" fmla="*/ 50 w 124"/>
                  <a:gd name="T55" fmla="*/ 120 h 208"/>
                  <a:gd name="T56" fmla="*/ 43 w 124"/>
                  <a:gd name="T57" fmla="*/ 108 h 208"/>
                  <a:gd name="T58" fmla="*/ 37 w 124"/>
                  <a:gd name="T59" fmla="*/ 94 h 208"/>
                  <a:gd name="T60" fmla="*/ 32 w 124"/>
                  <a:gd name="T61" fmla="*/ 78 h 208"/>
                  <a:gd name="T62" fmla="*/ 28 w 124"/>
                  <a:gd name="T63" fmla="*/ 63 h 208"/>
                  <a:gd name="T64" fmla="*/ 23 w 124"/>
                  <a:gd name="T65" fmla="*/ 46 h 208"/>
                  <a:gd name="T66" fmla="*/ 19 w 124"/>
                  <a:gd name="T67" fmla="*/ 27 h 208"/>
                  <a:gd name="T68" fmla="*/ 16 w 124"/>
                  <a:gd name="T69" fmla="*/ 7 h 208"/>
                  <a:gd name="T70" fmla="*/ 16 w 124"/>
                  <a:gd name="T71" fmla="*/ 6 h 208"/>
                  <a:gd name="T72" fmla="*/ 16 w 124"/>
                  <a:gd name="T73" fmla="*/ 7 h 208"/>
                  <a:gd name="T74" fmla="*/ 15 w 124"/>
                  <a:gd name="T75" fmla="*/ 5 h 208"/>
                  <a:gd name="T76" fmla="*/ 14 w 124"/>
                  <a:gd name="T77" fmla="*/ 2 h 208"/>
                  <a:gd name="T78" fmla="*/ 9 w 124"/>
                  <a:gd name="T79" fmla="*/ 0 h 208"/>
                  <a:gd name="T80" fmla="*/ 7 w 124"/>
                  <a:gd name="T81" fmla="*/ 0 h 208"/>
                  <a:gd name="T82" fmla="*/ 4 w 124"/>
                  <a:gd name="T83" fmla="*/ 2 h 208"/>
                  <a:gd name="T84" fmla="*/ 1 w 124"/>
                  <a:gd name="T85" fmla="*/ 3 h 208"/>
                  <a:gd name="T86" fmla="*/ 0 w 124"/>
                  <a:gd name="T87" fmla="*/ 6 h 208"/>
                  <a:gd name="T88" fmla="*/ 0 w 124"/>
                  <a:gd name="T89" fmla="*/ 10 h 208"/>
                  <a:gd name="T90" fmla="*/ 0 w 124"/>
                  <a:gd name="T91" fmla="*/ 11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208"/>
                  <a:gd name="T140" fmla="*/ 124 w 12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208">
                    <a:moveTo>
                      <a:pt x="0" y="11"/>
                    </a:moveTo>
                    <a:lnTo>
                      <a:pt x="0" y="10"/>
                    </a:lnTo>
                    <a:lnTo>
                      <a:pt x="2" y="31"/>
                    </a:lnTo>
                    <a:lnTo>
                      <a:pt x="7" y="49"/>
                    </a:lnTo>
                    <a:lnTo>
                      <a:pt x="11" y="67"/>
                    </a:lnTo>
                    <a:lnTo>
                      <a:pt x="16" y="84"/>
                    </a:lnTo>
                    <a:lnTo>
                      <a:pt x="22" y="99"/>
                    </a:lnTo>
                    <a:lnTo>
                      <a:pt x="28" y="115"/>
                    </a:lnTo>
                    <a:lnTo>
                      <a:pt x="35" y="129"/>
                    </a:lnTo>
                    <a:lnTo>
                      <a:pt x="41" y="141"/>
                    </a:lnTo>
                    <a:lnTo>
                      <a:pt x="48" y="152"/>
                    </a:lnTo>
                    <a:lnTo>
                      <a:pt x="57" y="162"/>
                    </a:lnTo>
                    <a:lnTo>
                      <a:pt x="65" y="172"/>
                    </a:lnTo>
                    <a:lnTo>
                      <a:pt x="75" y="182"/>
                    </a:lnTo>
                    <a:lnTo>
                      <a:pt x="85" y="189"/>
                    </a:lnTo>
                    <a:lnTo>
                      <a:pt x="94" y="195"/>
                    </a:lnTo>
                    <a:lnTo>
                      <a:pt x="106" y="202"/>
                    </a:lnTo>
                    <a:lnTo>
                      <a:pt x="117" y="208"/>
                    </a:lnTo>
                    <a:lnTo>
                      <a:pt x="124" y="193"/>
                    </a:lnTo>
                    <a:lnTo>
                      <a:pt x="114" y="187"/>
                    </a:lnTo>
                    <a:lnTo>
                      <a:pt x="104" y="182"/>
                    </a:lnTo>
                    <a:lnTo>
                      <a:pt x="94" y="176"/>
                    </a:lnTo>
                    <a:lnTo>
                      <a:pt x="86" y="168"/>
                    </a:lnTo>
                    <a:lnTo>
                      <a:pt x="78" y="161"/>
                    </a:lnTo>
                    <a:lnTo>
                      <a:pt x="69" y="152"/>
                    </a:lnTo>
                    <a:lnTo>
                      <a:pt x="62" y="143"/>
                    </a:lnTo>
                    <a:lnTo>
                      <a:pt x="55" y="131"/>
                    </a:lnTo>
                    <a:lnTo>
                      <a:pt x="50" y="120"/>
                    </a:lnTo>
                    <a:lnTo>
                      <a:pt x="43" y="108"/>
                    </a:lnTo>
                    <a:lnTo>
                      <a:pt x="37" y="94"/>
                    </a:lnTo>
                    <a:lnTo>
                      <a:pt x="32" y="78"/>
                    </a:lnTo>
                    <a:lnTo>
                      <a:pt x="28" y="63"/>
                    </a:lnTo>
                    <a:lnTo>
                      <a:pt x="23" y="46"/>
                    </a:lnTo>
                    <a:lnTo>
                      <a:pt x="19" y="27"/>
                    </a:lnTo>
                    <a:lnTo>
                      <a:pt x="16" y="7"/>
                    </a:lnTo>
                    <a:lnTo>
                      <a:pt x="16" y="6"/>
                    </a:lnTo>
                    <a:lnTo>
                      <a:pt x="16" y="7"/>
                    </a:lnTo>
                    <a:lnTo>
                      <a:pt x="15" y="5"/>
                    </a:lnTo>
                    <a:lnTo>
                      <a:pt x="14" y="2"/>
                    </a:lnTo>
                    <a:lnTo>
                      <a:pt x="9" y="0"/>
                    </a:lnTo>
                    <a:lnTo>
                      <a:pt x="7" y="0"/>
                    </a:lnTo>
                    <a:lnTo>
                      <a:pt x="4" y="2"/>
                    </a:lnTo>
                    <a:lnTo>
                      <a:pt x="1" y="3"/>
                    </a:lnTo>
                    <a:lnTo>
                      <a:pt x="0" y="6"/>
                    </a:lnTo>
                    <a:lnTo>
                      <a:pt x="0" y="10"/>
                    </a:lnTo>
                    <a:lnTo>
                      <a:pt x="0" y="1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6" name="Freeform 188"/>
              <p:cNvSpPr>
                <a:spLocks/>
              </p:cNvSpPr>
              <p:nvPr>
                <p:custDataLst>
                  <p:tags r:id="rId361"/>
                </p:custDataLst>
              </p:nvPr>
            </p:nvSpPr>
            <p:spPr bwMode="auto">
              <a:xfrm>
                <a:off x="3673" y="1102"/>
                <a:ext cx="75" cy="278"/>
              </a:xfrm>
              <a:custGeom>
                <a:avLst/>
                <a:gdLst>
                  <a:gd name="T0" fmla="*/ 72 w 75"/>
                  <a:gd name="T1" fmla="*/ 15 h 278"/>
                  <a:gd name="T2" fmla="*/ 61 w 75"/>
                  <a:gd name="T3" fmla="*/ 1 h 278"/>
                  <a:gd name="T4" fmla="*/ 50 w 75"/>
                  <a:gd name="T5" fmla="*/ 12 h 278"/>
                  <a:gd name="T6" fmla="*/ 40 w 75"/>
                  <a:gd name="T7" fmla="*/ 23 h 278"/>
                  <a:gd name="T8" fmla="*/ 30 w 75"/>
                  <a:gd name="T9" fmla="*/ 36 h 278"/>
                  <a:gd name="T10" fmla="*/ 22 w 75"/>
                  <a:gd name="T11" fmla="*/ 50 h 278"/>
                  <a:gd name="T12" fmla="*/ 16 w 75"/>
                  <a:gd name="T13" fmla="*/ 64 h 278"/>
                  <a:gd name="T14" fmla="*/ 11 w 75"/>
                  <a:gd name="T15" fmla="*/ 79 h 278"/>
                  <a:gd name="T16" fmla="*/ 5 w 75"/>
                  <a:gd name="T17" fmla="*/ 96 h 278"/>
                  <a:gd name="T18" fmla="*/ 2 w 75"/>
                  <a:gd name="T19" fmla="*/ 113 h 278"/>
                  <a:gd name="T20" fmla="*/ 0 w 75"/>
                  <a:gd name="T21" fmla="*/ 131 h 278"/>
                  <a:gd name="T22" fmla="*/ 0 w 75"/>
                  <a:gd name="T23" fmla="*/ 150 h 278"/>
                  <a:gd name="T24" fmla="*/ 0 w 75"/>
                  <a:gd name="T25" fmla="*/ 170 h 278"/>
                  <a:gd name="T26" fmla="*/ 1 w 75"/>
                  <a:gd name="T27" fmla="*/ 189 h 278"/>
                  <a:gd name="T28" fmla="*/ 2 w 75"/>
                  <a:gd name="T29" fmla="*/ 210 h 278"/>
                  <a:gd name="T30" fmla="*/ 6 w 75"/>
                  <a:gd name="T31" fmla="*/ 232 h 278"/>
                  <a:gd name="T32" fmla="*/ 12 w 75"/>
                  <a:gd name="T33" fmla="*/ 255 h 278"/>
                  <a:gd name="T34" fmla="*/ 18 w 75"/>
                  <a:gd name="T35" fmla="*/ 278 h 278"/>
                  <a:gd name="T36" fmla="*/ 34 w 75"/>
                  <a:gd name="T37" fmla="*/ 273 h 278"/>
                  <a:gd name="T38" fmla="*/ 29 w 75"/>
                  <a:gd name="T39" fmla="*/ 251 h 278"/>
                  <a:gd name="T40" fmla="*/ 23 w 75"/>
                  <a:gd name="T41" fmla="*/ 230 h 278"/>
                  <a:gd name="T42" fmla="*/ 20 w 75"/>
                  <a:gd name="T43" fmla="*/ 209 h 278"/>
                  <a:gd name="T44" fmla="*/ 18 w 75"/>
                  <a:gd name="T45" fmla="*/ 188 h 278"/>
                  <a:gd name="T46" fmla="*/ 16 w 75"/>
                  <a:gd name="T47" fmla="*/ 168 h 278"/>
                  <a:gd name="T48" fmla="*/ 16 w 75"/>
                  <a:gd name="T49" fmla="*/ 150 h 278"/>
                  <a:gd name="T50" fmla="*/ 16 w 75"/>
                  <a:gd name="T51" fmla="*/ 132 h 278"/>
                  <a:gd name="T52" fmla="*/ 19 w 75"/>
                  <a:gd name="T53" fmla="*/ 115 h 278"/>
                  <a:gd name="T54" fmla="*/ 22 w 75"/>
                  <a:gd name="T55" fmla="*/ 100 h 278"/>
                  <a:gd name="T56" fmla="*/ 26 w 75"/>
                  <a:gd name="T57" fmla="*/ 85 h 278"/>
                  <a:gd name="T58" fmla="*/ 32 w 75"/>
                  <a:gd name="T59" fmla="*/ 71 h 278"/>
                  <a:gd name="T60" fmla="*/ 37 w 75"/>
                  <a:gd name="T61" fmla="*/ 58 h 278"/>
                  <a:gd name="T62" fmla="*/ 44 w 75"/>
                  <a:gd name="T63" fmla="*/ 46 h 278"/>
                  <a:gd name="T64" fmla="*/ 53 w 75"/>
                  <a:gd name="T65" fmla="*/ 35 h 278"/>
                  <a:gd name="T66" fmla="*/ 62 w 75"/>
                  <a:gd name="T67" fmla="*/ 23 h 278"/>
                  <a:gd name="T68" fmla="*/ 72 w 75"/>
                  <a:gd name="T69" fmla="*/ 15 h 278"/>
                  <a:gd name="T70" fmla="*/ 61 w 75"/>
                  <a:gd name="T71" fmla="*/ 1 h 278"/>
                  <a:gd name="T72" fmla="*/ 72 w 75"/>
                  <a:gd name="T73" fmla="*/ 15 h 278"/>
                  <a:gd name="T74" fmla="*/ 75 w 75"/>
                  <a:gd name="T75" fmla="*/ 12 h 278"/>
                  <a:gd name="T76" fmla="*/ 75 w 75"/>
                  <a:gd name="T77" fmla="*/ 8 h 278"/>
                  <a:gd name="T78" fmla="*/ 75 w 75"/>
                  <a:gd name="T79" fmla="*/ 5 h 278"/>
                  <a:gd name="T80" fmla="*/ 73 w 75"/>
                  <a:gd name="T81" fmla="*/ 2 h 278"/>
                  <a:gd name="T82" fmla="*/ 71 w 75"/>
                  <a:gd name="T83" fmla="*/ 1 h 278"/>
                  <a:gd name="T84" fmla="*/ 68 w 75"/>
                  <a:gd name="T85" fmla="*/ 0 h 278"/>
                  <a:gd name="T86" fmla="*/ 65 w 75"/>
                  <a:gd name="T87" fmla="*/ 0 h 278"/>
                  <a:gd name="T88" fmla="*/ 61 w 75"/>
                  <a:gd name="T89" fmla="*/ 1 h 278"/>
                  <a:gd name="T90" fmla="*/ 72 w 75"/>
                  <a:gd name="T91" fmla="*/ 15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278"/>
                  <a:gd name="T140" fmla="*/ 75 w 75"/>
                  <a:gd name="T141" fmla="*/ 278 h 2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278">
                    <a:moveTo>
                      <a:pt x="72" y="15"/>
                    </a:moveTo>
                    <a:lnTo>
                      <a:pt x="61" y="1"/>
                    </a:lnTo>
                    <a:lnTo>
                      <a:pt x="50" y="12"/>
                    </a:lnTo>
                    <a:lnTo>
                      <a:pt x="40" y="23"/>
                    </a:lnTo>
                    <a:lnTo>
                      <a:pt x="30" y="36"/>
                    </a:lnTo>
                    <a:lnTo>
                      <a:pt x="22" y="50"/>
                    </a:lnTo>
                    <a:lnTo>
                      <a:pt x="16" y="64"/>
                    </a:lnTo>
                    <a:lnTo>
                      <a:pt x="11" y="79"/>
                    </a:lnTo>
                    <a:lnTo>
                      <a:pt x="5" y="96"/>
                    </a:lnTo>
                    <a:lnTo>
                      <a:pt x="2" y="113"/>
                    </a:lnTo>
                    <a:lnTo>
                      <a:pt x="0" y="131"/>
                    </a:lnTo>
                    <a:lnTo>
                      <a:pt x="0" y="150"/>
                    </a:lnTo>
                    <a:lnTo>
                      <a:pt x="0" y="170"/>
                    </a:lnTo>
                    <a:lnTo>
                      <a:pt x="1" y="189"/>
                    </a:lnTo>
                    <a:lnTo>
                      <a:pt x="2" y="210"/>
                    </a:lnTo>
                    <a:lnTo>
                      <a:pt x="6" y="232"/>
                    </a:lnTo>
                    <a:lnTo>
                      <a:pt x="12" y="255"/>
                    </a:lnTo>
                    <a:lnTo>
                      <a:pt x="18" y="278"/>
                    </a:lnTo>
                    <a:lnTo>
                      <a:pt x="34" y="273"/>
                    </a:lnTo>
                    <a:lnTo>
                      <a:pt x="29" y="251"/>
                    </a:lnTo>
                    <a:lnTo>
                      <a:pt x="23" y="230"/>
                    </a:lnTo>
                    <a:lnTo>
                      <a:pt x="20" y="209"/>
                    </a:lnTo>
                    <a:lnTo>
                      <a:pt x="18" y="188"/>
                    </a:lnTo>
                    <a:lnTo>
                      <a:pt x="16" y="168"/>
                    </a:lnTo>
                    <a:lnTo>
                      <a:pt x="16" y="150"/>
                    </a:lnTo>
                    <a:lnTo>
                      <a:pt x="16" y="132"/>
                    </a:lnTo>
                    <a:lnTo>
                      <a:pt x="19" y="115"/>
                    </a:lnTo>
                    <a:lnTo>
                      <a:pt x="22" y="100"/>
                    </a:lnTo>
                    <a:lnTo>
                      <a:pt x="26" y="85"/>
                    </a:lnTo>
                    <a:lnTo>
                      <a:pt x="32" y="71"/>
                    </a:lnTo>
                    <a:lnTo>
                      <a:pt x="37" y="58"/>
                    </a:lnTo>
                    <a:lnTo>
                      <a:pt x="44" y="46"/>
                    </a:lnTo>
                    <a:lnTo>
                      <a:pt x="53" y="35"/>
                    </a:lnTo>
                    <a:lnTo>
                      <a:pt x="62" y="23"/>
                    </a:lnTo>
                    <a:lnTo>
                      <a:pt x="72" y="15"/>
                    </a:lnTo>
                    <a:lnTo>
                      <a:pt x="61" y="1"/>
                    </a:lnTo>
                    <a:lnTo>
                      <a:pt x="72" y="15"/>
                    </a:lnTo>
                    <a:lnTo>
                      <a:pt x="75" y="12"/>
                    </a:lnTo>
                    <a:lnTo>
                      <a:pt x="75" y="8"/>
                    </a:lnTo>
                    <a:lnTo>
                      <a:pt x="75" y="5"/>
                    </a:lnTo>
                    <a:lnTo>
                      <a:pt x="73" y="2"/>
                    </a:lnTo>
                    <a:lnTo>
                      <a:pt x="71" y="1"/>
                    </a:lnTo>
                    <a:lnTo>
                      <a:pt x="68" y="0"/>
                    </a:lnTo>
                    <a:lnTo>
                      <a:pt x="65" y="0"/>
                    </a:lnTo>
                    <a:lnTo>
                      <a:pt x="61" y="1"/>
                    </a:lnTo>
                    <a:lnTo>
                      <a:pt x="7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7" name="Freeform 189"/>
              <p:cNvSpPr>
                <a:spLocks/>
              </p:cNvSpPr>
              <p:nvPr>
                <p:custDataLst>
                  <p:tags r:id="rId362"/>
                </p:custDataLst>
              </p:nvPr>
            </p:nvSpPr>
            <p:spPr bwMode="auto">
              <a:xfrm>
                <a:off x="3650" y="1103"/>
                <a:ext cx="95" cy="170"/>
              </a:xfrm>
              <a:custGeom>
                <a:avLst/>
                <a:gdLst>
                  <a:gd name="T0" fmla="*/ 17 w 95"/>
                  <a:gd name="T1" fmla="*/ 163 h 170"/>
                  <a:gd name="T2" fmla="*/ 17 w 95"/>
                  <a:gd name="T3" fmla="*/ 163 h 170"/>
                  <a:gd name="T4" fmla="*/ 18 w 95"/>
                  <a:gd name="T5" fmla="*/ 149 h 170"/>
                  <a:gd name="T6" fmla="*/ 20 w 95"/>
                  <a:gd name="T7" fmla="*/ 137 h 170"/>
                  <a:gd name="T8" fmla="*/ 23 w 95"/>
                  <a:gd name="T9" fmla="*/ 126 h 170"/>
                  <a:gd name="T10" fmla="*/ 25 w 95"/>
                  <a:gd name="T11" fmla="*/ 113 h 170"/>
                  <a:gd name="T12" fmla="*/ 29 w 95"/>
                  <a:gd name="T13" fmla="*/ 103 h 170"/>
                  <a:gd name="T14" fmla="*/ 34 w 95"/>
                  <a:gd name="T15" fmla="*/ 92 h 170"/>
                  <a:gd name="T16" fmla="*/ 38 w 95"/>
                  <a:gd name="T17" fmla="*/ 82 h 170"/>
                  <a:gd name="T18" fmla="*/ 43 w 95"/>
                  <a:gd name="T19" fmla="*/ 74 h 170"/>
                  <a:gd name="T20" fmla="*/ 55 w 95"/>
                  <a:gd name="T21" fmla="*/ 57 h 170"/>
                  <a:gd name="T22" fmla="*/ 67 w 95"/>
                  <a:gd name="T23" fmla="*/ 40 h 170"/>
                  <a:gd name="T24" fmla="*/ 81 w 95"/>
                  <a:gd name="T25" fmla="*/ 27 h 170"/>
                  <a:gd name="T26" fmla="*/ 95 w 95"/>
                  <a:gd name="T27" fmla="*/ 14 h 170"/>
                  <a:gd name="T28" fmla="*/ 84 w 95"/>
                  <a:gd name="T29" fmla="*/ 0 h 170"/>
                  <a:gd name="T30" fmla="*/ 69 w 95"/>
                  <a:gd name="T31" fmla="*/ 14 h 170"/>
                  <a:gd name="T32" fmla="*/ 55 w 95"/>
                  <a:gd name="T33" fmla="*/ 29 h 170"/>
                  <a:gd name="T34" fmla="*/ 41 w 95"/>
                  <a:gd name="T35" fmla="*/ 46 h 170"/>
                  <a:gd name="T36" fmla="*/ 28 w 95"/>
                  <a:gd name="T37" fmla="*/ 64 h 170"/>
                  <a:gd name="T38" fmla="*/ 23 w 95"/>
                  <a:gd name="T39" fmla="*/ 75 h 170"/>
                  <a:gd name="T40" fmla="*/ 17 w 95"/>
                  <a:gd name="T41" fmla="*/ 85 h 170"/>
                  <a:gd name="T42" fmla="*/ 13 w 95"/>
                  <a:gd name="T43" fmla="*/ 96 h 170"/>
                  <a:gd name="T44" fmla="*/ 9 w 95"/>
                  <a:gd name="T45" fmla="*/ 109 h 170"/>
                  <a:gd name="T46" fmla="*/ 6 w 95"/>
                  <a:gd name="T47" fmla="*/ 121 h 170"/>
                  <a:gd name="T48" fmla="*/ 3 w 95"/>
                  <a:gd name="T49" fmla="*/ 134 h 170"/>
                  <a:gd name="T50" fmla="*/ 2 w 95"/>
                  <a:gd name="T51" fmla="*/ 148 h 170"/>
                  <a:gd name="T52" fmla="*/ 0 w 95"/>
                  <a:gd name="T53" fmla="*/ 162 h 170"/>
                  <a:gd name="T54" fmla="*/ 0 w 95"/>
                  <a:gd name="T55" fmla="*/ 162 h 170"/>
                  <a:gd name="T56" fmla="*/ 0 w 95"/>
                  <a:gd name="T57" fmla="*/ 162 h 170"/>
                  <a:gd name="T58" fmla="*/ 2 w 95"/>
                  <a:gd name="T59" fmla="*/ 166 h 170"/>
                  <a:gd name="T60" fmla="*/ 3 w 95"/>
                  <a:gd name="T61" fmla="*/ 169 h 170"/>
                  <a:gd name="T62" fmla="*/ 6 w 95"/>
                  <a:gd name="T63" fmla="*/ 170 h 170"/>
                  <a:gd name="T64" fmla="*/ 9 w 95"/>
                  <a:gd name="T65" fmla="*/ 170 h 170"/>
                  <a:gd name="T66" fmla="*/ 11 w 95"/>
                  <a:gd name="T67" fmla="*/ 170 h 170"/>
                  <a:gd name="T68" fmla="*/ 14 w 95"/>
                  <a:gd name="T69" fmla="*/ 169 h 170"/>
                  <a:gd name="T70" fmla="*/ 17 w 95"/>
                  <a:gd name="T71" fmla="*/ 166 h 170"/>
                  <a:gd name="T72" fmla="*/ 17 w 95"/>
                  <a:gd name="T73" fmla="*/ 163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170"/>
                  <a:gd name="T113" fmla="*/ 95 w 95"/>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170">
                    <a:moveTo>
                      <a:pt x="17" y="163"/>
                    </a:moveTo>
                    <a:lnTo>
                      <a:pt x="17" y="163"/>
                    </a:lnTo>
                    <a:lnTo>
                      <a:pt x="18" y="149"/>
                    </a:lnTo>
                    <a:lnTo>
                      <a:pt x="20" y="137"/>
                    </a:lnTo>
                    <a:lnTo>
                      <a:pt x="23" y="126"/>
                    </a:lnTo>
                    <a:lnTo>
                      <a:pt x="25" y="113"/>
                    </a:lnTo>
                    <a:lnTo>
                      <a:pt x="29" y="103"/>
                    </a:lnTo>
                    <a:lnTo>
                      <a:pt x="34" y="92"/>
                    </a:lnTo>
                    <a:lnTo>
                      <a:pt x="38" y="82"/>
                    </a:lnTo>
                    <a:lnTo>
                      <a:pt x="43" y="74"/>
                    </a:lnTo>
                    <a:lnTo>
                      <a:pt x="55" y="57"/>
                    </a:lnTo>
                    <a:lnTo>
                      <a:pt x="67" y="40"/>
                    </a:lnTo>
                    <a:lnTo>
                      <a:pt x="81" y="27"/>
                    </a:lnTo>
                    <a:lnTo>
                      <a:pt x="95" y="14"/>
                    </a:lnTo>
                    <a:lnTo>
                      <a:pt x="84" y="0"/>
                    </a:lnTo>
                    <a:lnTo>
                      <a:pt x="69" y="14"/>
                    </a:lnTo>
                    <a:lnTo>
                      <a:pt x="55" y="29"/>
                    </a:lnTo>
                    <a:lnTo>
                      <a:pt x="41" y="46"/>
                    </a:lnTo>
                    <a:lnTo>
                      <a:pt x="28" y="64"/>
                    </a:lnTo>
                    <a:lnTo>
                      <a:pt x="23" y="75"/>
                    </a:lnTo>
                    <a:lnTo>
                      <a:pt x="17" y="85"/>
                    </a:lnTo>
                    <a:lnTo>
                      <a:pt x="13" y="96"/>
                    </a:lnTo>
                    <a:lnTo>
                      <a:pt x="9" y="109"/>
                    </a:lnTo>
                    <a:lnTo>
                      <a:pt x="6" y="121"/>
                    </a:lnTo>
                    <a:lnTo>
                      <a:pt x="3" y="134"/>
                    </a:lnTo>
                    <a:lnTo>
                      <a:pt x="2" y="148"/>
                    </a:lnTo>
                    <a:lnTo>
                      <a:pt x="0" y="162"/>
                    </a:lnTo>
                    <a:lnTo>
                      <a:pt x="2" y="166"/>
                    </a:lnTo>
                    <a:lnTo>
                      <a:pt x="3" y="169"/>
                    </a:lnTo>
                    <a:lnTo>
                      <a:pt x="6" y="170"/>
                    </a:lnTo>
                    <a:lnTo>
                      <a:pt x="9" y="170"/>
                    </a:lnTo>
                    <a:lnTo>
                      <a:pt x="11" y="170"/>
                    </a:lnTo>
                    <a:lnTo>
                      <a:pt x="14" y="169"/>
                    </a:lnTo>
                    <a:lnTo>
                      <a:pt x="17" y="166"/>
                    </a:lnTo>
                    <a:lnTo>
                      <a:pt x="17" y="1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8" name="Freeform 190"/>
              <p:cNvSpPr>
                <a:spLocks/>
              </p:cNvSpPr>
              <p:nvPr>
                <p:custDataLst>
                  <p:tags r:id="rId363"/>
                </p:custDataLst>
              </p:nvPr>
            </p:nvSpPr>
            <p:spPr bwMode="auto">
              <a:xfrm>
                <a:off x="3649" y="1265"/>
                <a:ext cx="51" cy="213"/>
              </a:xfrm>
              <a:custGeom>
                <a:avLst/>
                <a:gdLst>
                  <a:gd name="T0" fmla="*/ 50 w 51"/>
                  <a:gd name="T1" fmla="*/ 203 h 213"/>
                  <a:gd name="T2" fmla="*/ 50 w 51"/>
                  <a:gd name="T3" fmla="*/ 202 h 213"/>
                  <a:gd name="T4" fmla="*/ 40 w 51"/>
                  <a:gd name="T5" fmla="*/ 177 h 213"/>
                  <a:gd name="T6" fmla="*/ 32 w 51"/>
                  <a:gd name="T7" fmla="*/ 153 h 213"/>
                  <a:gd name="T8" fmla="*/ 26 w 51"/>
                  <a:gd name="T9" fmla="*/ 128 h 213"/>
                  <a:gd name="T10" fmla="*/ 21 w 51"/>
                  <a:gd name="T11" fmla="*/ 103 h 213"/>
                  <a:gd name="T12" fmla="*/ 18 w 51"/>
                  <a:gd name="T13" fmla="*/ 78 h 213"/>
                  <a:gd name="T14" fmla="*/ 17 w 51"/>
                  <a:gd name="T15" fmla="*/ 53 h 213"/>
                  <a:gd name="T16" fmla="*/ 17 w 51"/>
                  <a:gd name="T17" fmla="*/ 26 h 213"/>
                  <a:gd name="T18" fmla="*/ 18 w 51"/>
                  <a:gd name="T19" fmla="*/ 1 h 213"/>
                  <a:gd name="T20" fmla="*/ 1 w 51"/>
                  <a:gd name="T21" fmla="*/ 0 h 213"/>
                  <a:gd name="T22" fmla="*/ 0 w 51"/>
                  <a:gd name="T23" fmla="*/ 26 h 213"/>
                  <a:gd name="T24" fmla="*/ 0 w 51"/>
                  <a:gd name="T25" fmla="*/ 53 h 213"/>
                  <a:gd name="T26" fmla="*/ 1 w 51"/>
                  <a:gd name="T27" fmla="*/ 79 h 213"/>
                  <a:gd name="T28" fmla="*/ 4 w 51"/>
                  <a:gd name="T29" fmla="*/ 106 h 213"/>
                  <a:gd name="T30" fmla="*/ 10 w 51"/>
                  <a:gd name="T31" fmla="*/ 132 h 213"/>
                  <a:gd name="T32" fmla="*/ 15 w 51"/>
                  <a:gd name="T33" fmla="*/ 157 h 213"/>
                  <a:gd name="T34" fmla="*/ 25 w 51"/>
                  <a:gd name="T35" fmla="*/ 184 h 213"/>
                  <a:gd name="T36" fmla="*/ 35 w 51"/>
                  <a:gd name="T37" fmla="*/ 209 h 213"/>
                  <a:gd name="T38" fmla="*/ 33 w 51"/>
                  <a:gd name="T39" fmla="*/ 207 h 213"/>
                  <a:gd name="T40" fmla="*/ 35 w 51"/>
                  <a:gd name="T41" fmla="*/ 209 h 213"/>
                  <a:gd name="T42" fmla="*/ 36 w 51"/>
                  <a:gd name="T43" fmla="*/ 212 h 213"/>
                  <a:gd name="T44" fmla="*/ 39 w 51"/>
                  <a:gd name="T45" fmla="*/ 213 h 213"/>
                  <a:gd name="T46" fmla="*/ 43 w 51"/>
                  <a:gd name="T47" fmla="*/ 213 h 213"/>
                  <a:gd name="T48" fmla="*/ 46 w 51"/>
                  <a:gd name="T49" fmla="*/ 213 h 213"/>
                  <a:gd name="T50" fmla="*/ 49 w 51"/>
                  <a:gd name="T51" fmla="*/ 210 h 213"/>
                  <a:gd name="T52" fmla="*/ 50 w 51"/>
                  <a:gd name="T53" fmla="*/ 209 h 213"/>
                  <a:gd name="T54" fmla="*/ 51 w 51"/>
                  <a:gd name="T55" fmla="*/ 205 h 213"/>
                  <a:gd name="T56" fmla="*/ 50 w 51"/>
                  <a:gd name="T57" fmla="*/ 202 h 213"/>
                  <a:gd name="T58" fmla="*/ 50 w 51"/>
                  <a:gd name="T59" fmla="*/ 203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213"/>
                  <a:gd name="T92" fmla="*/ 51 w 51"/>
                  <a:gd name="T93" fmla="*/ 213 h 2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213">
                    <a:moveTo>
                      <a:pt x="50" y="203"/>
                    </a:moveTo>
                    <a:lnTo>
                      <a:pt x="50" y="202"/>
                    </a:lnTo>
                    <a:lnTo>
                      <a:pt x="40" y="177"/>
                    </a:lnTo>
                    <a:lnTo>
                      <a:pt x="32" y="153"/>
                    </a:lnTo>
                    <a:lnTo>
                      <a:pt x="26" y="128"/>
                    </a:lnTo>
                    <a:lnTo>
                      <a:pt x="21" y="103"/>
                    </a:lnTo>
                    <a:lnTo>
                      <a:pt x="18" y="78"/>
                    </a:lnTo>
                    <a:lnTo>
                      <a:pt x="17" y="53"/>
                    </a:lnTo>
                    <a:lnTo>
                      <a:pt x="17" y="26"/>
                    </a:lnTo>
                    <a:lnTo>
                      <a:pt x="18" y="1"/>
                    </a:lnTo>
                    <a:lnTo>
                      <a:pt x="1" y="0"/>
                    </a:lnTo>
                    <a:lnTo>
                      <a:pt x="0" y="26"/>
                    </a:lnTo>
                    <a:lnTo>
                      <a:pt x="0" y="53"/>
                    </a:lnTo>
                    <a:lnTo>
                      <a:pt x="1" y="79"/>
                    </a:lnTo>
                    <a:lnTo>
                      <a:pt x="4" y="106"/>
                    </a:lnTo>
                    <a:lnTo>
                      <a:pt x="10" y="132"/>
                    </a:lnTo>
                    <a:lnTo>
                      <a:pt x="15" y="157"/>
                    </a:lnTo>
                    <a:lnTo>
                      <a:pt x="25" y="184"/>
                    </a:lnTo>
                    <a:lnTo>
                      <a:pt x="35" y="209"/>
                    </a:lnTo>
                    <a:lnTo>
                      <a:pt x="33" y="207"/>
                    </a:lnTo>
                    <a:lnTo>
                      <a:pt x="35" y="209"/>
                    </a:lnTo>
                    <a:lnTo>
                      <a:pt x="36" y="212"/>
                    </a:lnTo>
                    <a:lnTo>
                      <a:pt x="39" y="213"/>
                    </a:lnTo>
                    <a:lnTo>
                      <a:pt x="43" y="213"/>
                    </a:lnTo>
                    <a:lnTo>
                      <a:pt x="46" y="213"/>
                    </a:lnTo>
                    <a:lnTo>
                      <a:pt x="49" y="210"/>
                    </a:lnTo>
                    <a:lnTo>
                      <a:pt x="50" y="209"/>
                    </a:lnTo>
                    <a:lnTo>
                      <a:pt x="51" y="205"/>
                    </a:lnTo>
                    <a:lnTo>
                      <a:pt x="50" y="202"/>
                    </a:lnTo>
                    <a:lnTo>
                      <a:pt x="50" y="20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9" name="Freeform 191"/>
              <p:cNvSpPr>
                <a:spLocks/>
              </p:cNvSpPr>
              <p:nvPr>
                <p:custDataLst>
                  <p:tags r:id="rId364"/>
                </p:custDataLst>
              </p:nvPr>
            </p:nvSpPr>
            <p:spPr bwMode="auto">
              <a:xfrm>
                <a:off x="3682" y="1468"/>
                <a:ext cx="138" cy="109"/>
              </a:xfrm>
              <a:custGeom>
                <a:avLst/>
                <a:gdLst>
                  <a:gd name="T0" fmla="*/ 126 w 138"/>
                  <a:gd name="T1" fmla="*/ 109 h 109"/>
                  <a:gd name="T2" fmla="*/ 131 w 138"/>
                  <a:gd name="T3" fmla="*/ 92 h 109"/>
                  <a:gd name="T4" fmla="*/ 110 w 138"/>
                  <a:gd name="T5" fmla="*/ 88 h 109"/>
                  <a:gd name="T6" fmla="*/ 91 w 138"/>
                  <a:gd name="T7" fmla="*/ 81 h 109"/>
                  <a:gd name="T8" fmla="*/ 73 w 138"/>
                  <a:gd name="T9" fmla="*/ 73 h 109"/>
                  <a:gd name="T10" fmla="*/ 57 w 138"/>
                  <a:gd name="T11" fmla="*/ 63 h 109"/>
                  <a:gd name="T12" fmla="*/ 50 w 138"/>
                  <a:gd name="T13" fmla="*/ 57 h 109"/>
                  <a:gd name="T14" fmla="*/ 45 w 138"/>
                  <a:gd name="T15" fmla="*/ 52 h 109"/>
                  <a:gd name="T16" fmla="*/ 38 w 138"/>
                  <a:gd name="T17" fmla="*/ 45 h 109"/>
                  <a:gd name="T18" fmla="*/ 34 w 138"/>
                  <a:gd name="T19" fmla="*/ 37 h 109"/>
                  <a:gd name="T20" fmla="*/ 28 w 138"/>
                  <a:gd name="T21" fmla="*/ 30 h 109"/>
                  <a:gd name="T22" fmla="*/ 24 w 138"/>
                  <a:gd name="T23" fmla="*/ 20 h 109"/>
                  <a:gd name="T24" fmla="*/ 21 w 138"/>
                  <a:gd name="T25" fmla="*/ 10 h 109"/>
                  <a:gd name="T26" fmla="*/ 17 w 138"/>
                  <a:gd name="T27" fmla="*/ 0 h 109"/>
                  <a:gd name="T28" fmla="*/ 0 w 138"/>
                  <a:gd name="T29" fmla="*/ 4 h 109"/>
                  <a:gd name="T30" fmla="*/ 4 w 138"/>
                  <a:gd name="T31" fmla="*/ 16 h 109"/>
                  <a:gd name="T32" fmla="*/ 9 w 138"/>
                  <a:gd name="T33" fmla="*/ 27 h 109"/>
                  <a:gd name="T34" fmla="*/ 13 w 138"/>
                  <a:gd name="T35" fmla="*/ 37 h 109"/>
                  <a:gd name="T36" fmla="*/ 18 w 138"/>
                  <a:gd name="T37" fmla="*/ 46 h 109"/>
                  <a:gd name="T38" fmla="*/ 25 w 138"/>
                  <a:gd name="T39" fmla="*/ 55 h 109"/>
                  <a:gd name="T40" fmla="*/ 32 w 138"/>
                  <a:gd name="T41" fmla="*/ 63 h 109"/>
                  <a:gd name="T42" fmla="*/ 39 w 138"/>
                  <a:gd name="T43" fmla="*/ 70 h 109"/>
                  <a:gd name="T44" fmla="*/ 48 w 138"/>
                  <a:gd name="T45" fmla="*/ 77 h 109"/>
                  <a:gd name="T46" fmla="*/ 64 w 138"/>
                  <a:gd name="T47" fmla="*/ 88 h 109"/>
                  <a:gd name="T48" fmla="*/ 84 w 138"/>
                  <a:gd name="T49" fmla="*/ 96 h 109"/>
                  <a:gd name="T50" fmla="*/ 105 w 138"/>
                  <a:gd name="T51" fmla="*/ 103 h 109"/>
                  <a:gd name="T52" fmla="*/ 127 w 138"/>
                  <a:gd name="T53" fmla="*/ 109 h 109"/>
                  <a:gd name="T54" fmla="*/ 133 w 138"/>
                  <a:gd name="T55" fmla="*/ 94 h 109"/>
                  <a:gd name="T56" fmla="*/ 127 w 138"/>
                  <a:gd name="T57" fmla="*/ 109 h 109"/>
                  <a:gd name="T58" fmla="*/ 131 w 138"/>
                  <a:gd name="T59" fmla="*/ 109 h 109"/>
                  <a:gd name="T60" fmla="*/ 134 w 138"/>
                  <a:gd name="T61" fmla="*/ 108 h 109"/>
                  <a:gd name="T62" fmla="*/ 137 w 138"/>
                  <a:gd name="T63" fmla="*/ 105 h 109"/>
                  <a:gd name="T64" fmla="*/ 138 w 138"/>
                  <a:gd name="T65" fmla="*/ 102 h 109"/>
                  <a:gd name="T66" fmla="*/ 138 w 138"/>
                  <a:gd name="T67" fmla="*/ 99 h 109"/>
                  <a:gd name="T68" fmla="*/ 137 w 138"/>
                  <a:gd name="T69" fmla="*/ 96 h 109"/>
                  <a:gd name="T70" fmla="*/ 134 w 138"/>
                  <a:gd name="T71" fmla="*/ 94 h 109"/>
                  <a:gd name="T72" fmla="*/ 131 w 138"/>
                  <a:gd name="T73" fmla="*/ 92 h 109"/>
                  <a:gd name="T74" fmla="*/ 126 w 138"/>
                  <a:gd name="T75" fmla="*/ 109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109"/>
                  <a:gd name="T116" fmla="*/ 138 w 138"/>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109">
                    <a:moveTo>
                      <a:pt x="126" y="109"/>
                    </a:moveTo>
                    <a:lnTo>
                      <a:pt x="131" y="92"/>
                    </a:lnTo>
                    <a:lnTo>
                      <a:pt x="110" y="88"/>
                    </a:lnTo>
                    <a:lnTo>
                      <a:pt x="91" y="81"/>
                    </a:lnTo>
                    <a:lnTo>
                      <a:pt x="73" y="73"/>
                    </a:lnTo>
                    <a:lnTo>
                      <a:pt x="57" y="63"/>
                    </a:lnTo>
                    <a:lnTo>
                      <a:pt x="50" y="57"/>
                    </a:lnTo>
                    <a:lnTo>
                      <a:pt x="45" y="52"/>
                    </a:lnTo>
                    <a:lnTo>
                      <a:pt x="38" y="45"/>
                    </a:lnTo>
                    <a:lnTo>
                      <a:pt x="34" y="37"/>
                    </a:lnTo>
                    <a:lnTo>
                      <a:pt x="28" y="30"/>
                    </a:lnTo>
                    <a:lnTo>
                      <a:pt x="24" y="20"/>
                    </a:lnTo>
                    <a:lnTo>
                      <a:pt x="21" y="10"/>
                    </a:lnTo>
                    <a:lnTo>
                      <a:pt x="17" y="0"/>
                    </a:lnTo>
                    <a:lnTo>
                      <a:pt x="0" y="4"/>
                    </a:lnTo>
                    <a:lnTo>
                      <a:pt x="4" y="16"/>
                    </a:lnTo>
                    <a:lnTo>
                      <a:pt x="9" y="27"/>
                    </a:lnTo>
                    <a:lnTo>
                      <a:pt x="13" y="37"/>
                    </a:lnTo>
                    <a:lnTo>
                      <a:pt x="18" y="46"/>
                    </a:lnTo>
                    <a:lnTo>
                      <a:pt x="25" y="55"/>
                    </a:lnTo>
                    <a:lnTo>
                      <a:pt x="32" y="63"/>
                    </a:lnTo>
                    <a:lnTo>
                      <a:pt x="39" y="70"/>
                    </a:lnTo>
                    <a:lnTo>
                      <a:pt x="48" y="77"/>
                    </a:lnTo>
                    <a:lnTo>
                      <a:pt x="64" y="88"/>
                    </a:lnTo>
                    <a:lnTo>
                      <a:pt x="84" y="96"/>
                    </a:lnTo>
                    <a:lnTo>
                      <a:pt x="105" y="103"/>
                    </a:lnTo>
                    <a:lnTo>
                      <a:pt x="127" y="109"/>
                    </a:lnTo>
                    <a:lnTo>
                      <a:pt x="133" y="94"/>
                    </a:lnTo>
                    <a:lnTo>
                      <a:pt x="127" y="109"/>
                    </a:lnTo>
                    <a:lnTo>
                      <a:pt x="131" y="109"/>
                    </a:lnTo>
                    <a:lnTo>
                      <a:pt x="134" y="108"/>
                    </a:lnTo>
                    <a:lnTo>
                      <a:pt x="137" y="105"/>
                    </a:lnTo>
                    <a:lnTo>
                      <a:pt x="138" y="102"/>
                    </a:lnTo>
                    <a:lnTo>
                      <a:pt x="138" y="99"/>
                    </a:lnTo>
                    <a:lnTo>
                      <a:pt x="137" y="96"/>
                    </a:lnTo>
                    <a:lnTo>
                      <a:pt x="134" y="94"/>
                    </a:lnTo>
                    <a:lnTo>
                      <a:pt x="131" y="92"/>
                    </a:lnTo>
                    <a:lnTo>
                      <a:pt x="126" y="10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0" name="Freeform 192"/>
              <p:cNvSpPr>
                <a:spLocks/>
              </p:cNvSpPr>
              <p:nvPr>
                <p:custDataLst>
                  <p:tags r:id="rId365"/>
                </p:custDataLst>
              </p:nvPr>
            </p:nvSpPr>
            <p:spPr bwMode="auto">
              <a:xfrm>
                <a:off x="3774" y="1263"/>
                <a:ext cx="55" cy="219"/>
              </a:xfrm>
              <a:custGeom>
                <a:avLst/>
                <a:gdLst>
                  <a:gd name="T0" fmla="*/ 2 w 55"/>
                  <a:gd name="T1" fmla="*/ 14 h 219"/>
                  <a:gd name="T2" fmla="*/ 2 w 55"/>
                  <a:gd name="T3" fmla="*/ 13 h 219"/>
                  <a:gd name="T4" fmla="*/ 7 w 55"/>
                  <a:gd name="T5" fmla="*/ 23 h 219"/>
                  <a:gd name="T6" fmla="*/ 13 w 55"/>
                  <a:gd name="T7" fmla="*/ 34 h 219"/>
                  <a:gd name="T8" fmla="*/ 17 w 55"/>
                  <a:gd name="T9" fmla="*/ 44 h 219"/>
                  <a:gd name="T10" fmla="*/ 21 w 55"/>
                  <a:gd name="T11" fmla="*/ 55 h 219"/>
                  <a:gd name="T12" fmla="*/ 28 w 55"/>
                  <a:gd name="T13" fmla="*/ 78 h 219"/>
                  <a:gd name="T14" fmla="*/ 34 w 55"/>
                  <a:gd name="T15" fmla="*/ 104 h 219"/>
                  <a:gd name="T16" fmla="*/ 37 w 55"/>
                  <a:gd name="T17" fmla="*/ 130 h 219"/>
                  <a:gd name="T18" fmla="*/ 37 w 55"/>
                  <a:gd name="T19" fmla="*/ 158 h 219"/>
                  <a:gd name="T20" fmla="*/ 37 w 55"/>
                  <a:gd name="T21" fmla="*/ 187 h 219"/>
                  <a:gd name="T22" fmla="*/ 35 w 55"/>
                  <a:gd name="T23" fmla="*/ 218 h 219"/>
                  <a:gd name="T24" fmla="*/ 52 w 55"/>
                  <a:gd name="T25" fmla="*/ 219 h 219"/>
                  <a:gd name="T26" fmla="*/ 53 w 55"/>
                  <a:gd name="T27" fmla="*/ 189 h 219"/>
                  <a:gd name="T28" fmla="*/ 55 w 55"/>
                  <a:gd name="T29" fmla="*/ 158 h 219"/>
                  <a:gd name="T30" fmla="*/ 53 w 55"/>
                  <a:gd name="T31" fmla="*/ 129 h 219"/>
                  <a:gd name="T32" fmla="*/ 51 w 55"/>
                  <a:gd name="T33" fmla="*/ 102 h 219"/>
                  <a:gd name="T34" fmla="*/ 45 w 55"/>
                  <a:gd name="T35" fmla="*/ 74 h 219"/>
                  <a:gd name="T36" fmla="*/ 38 w 55"/>
                  <a:gd name="T37" fmla="*/ 51 h 219"/>
                  <a:gd name="T38" fmla="*/ 34 w 55"/>
                  <a:gd name="T39" fmla="*/ 38 h 219"/>
                  <a:gd name="T40" fmla="*/ 28 w 55"/>
                  <a:gd name="T41" fmla="*/ 25 h 219"/>
                  <a:gd name="T42" fmla="*/ 23 w 55"/>
                  <a:gd name="T43" fmla="*/ 14 h 219"/>
                  <a:gd name="T44" fmla="*/ 16 w 55"/>
                  <a:gd name="T45" fmla="*/ 5 h 219"/>
                  <a:gd name="T46" fmla="*/ 16 w 55"/>
                  <a:gd name="T47" fmla="*/ 3 h 219"/>
                  <a:gd name="T48" fmla="*/ 16 w 55"/>
                  <a:gd name="T49" fmla="*/ 5 h 219"/>
                  <a:gd name="T50" fmla="*/ 13 w 55"/>
                  <a:gd name="T51" fmla="*/ 2 h 219"/>
                  <a:gd name="T52" fmla="*/ 10 w 55"/>
                  <a:gd name="T53" fmla="*/ 0 h 219"/>
                  <a:gd name="T54" fmla="*/ 7 w 55"/>
                  <a:gd name="T55" fmla="*/ 0 h 219"/>
                  <a:gd name="T56" fmla="*/ 3 w 55"/>
                  <a:gd name="T57" fmla="*/ 2 h 219"/>
                  <a:gd name="T58" fmla="*/ 2 w 55"/>
                  <a:gd name="T59" fmla="*/ 5 h 219"/>
                  <a:gd name="T60" fmla="*/ 0 w 55"/>
                  <a:gd name="T61" fmla="*/ 7 h 219"/>
                  <a:gd name="T62" fmla="*/ 0 w 55"/>
                  <a:gd name="T63" fmla="*/ 10 h 219"/>
                  <a:gd name="T64" fmla="*/ 2 w 55"/>
                  <a:gd name="T65" fmla="*/ 13 h 219"/>
                  <a:gd name="T66" fmla="*/ 2 w 55"/>
                  <a:gd name="T67" fmla="*/ 14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219"/>
                  <a:gd name="T104" fmla="*/ 55 w 55"/>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219">
                    <a:moveTo>
                      <a:pt x="2" y="14"/>
                    </a:moveTo>
                    <a:lnTo>
                      <a:pt x="2" y="13"/>
                    </a:lnTo>
                    <a:lnTo>
                      <a:pt x="7" y="23"/>
                    </a:lnTo>
                    <a:lnTo>
                      <a:pt x="13" y="34"/>
                    </a:lnTo>
                    <a:lnTo>
                      <a:pt x="17" y="44"/>
                    </a:lnTo>
                    <a:lnTo>
                      <a:pt x="21" y="55"/>
                    </a:lnTo>
                    <a:lnTo>
                      <a:pt x="28" y="78"/>
                    </a:lnTo>
                    <a:lnTo>
                      <a:pt x="34" y="104"/>
                    </a:lnTo>
                    <a:lnTo>
                      <a:pt x="37" y="130"/>
                    </a:lnTo>
                    <a:lnTo>
                      <a:pt x="37" y="158"/>
                    </a:lnTo>
                    <a:lnTo>
                      <a:pt x="37" y="187"/>
                    </a:lnTo>
                    <a:lnTo>
                      <a:pt x="35" y="218"/>
                    </a:lnTo>
                    <a:lnTo>
                      <a:pt x="52" y="219"/>
                    </a:lnTo>
                    <a:lnTo>
                      <a:pt x="53" y="189"/>
                    </a:lnTo>
                    <a:lnTo>
                      <a:pt x="55" y="158"/>
                    </a:lnTo>
                    <a:lnTo>
                      <a:pt x="53" y="129"/>
                    </a:lnTo>
                    <a:lnTo>
                      <a:pt x="51" y="102"/>
                    </a:lnTo>
                    <a:lnTo>
                      <a:pt x="45" y="74"/>
                    </a:lnTo>
                    <a:lnTo>
                      <a:pt x="38" y="51"/>
                    </a:lnTo>
                    <a:lnTo>
                      <a:pt x="34" y="38"/>
                    </a:lnTo>
                    <a:lnTo>
                      <a:pt x="28" y="25"/>
                    </a:lnTo>
                    <a:lnTo>
                      <a:pt x="23" y="14"/>
                    </a:lnTo>
                    <a:lnTo>
                      <a:pt x="16" y="5"/>
                    </a:lnTo>
                    <a:lnTo>
                      <a:pt x="16" y="3"/>
                    </a:lnTo>
                    <a:lnTo>
                      <a:pt x="16" y="5"/>
                    </a:lnTo>
                    <a:lnTo>
                      <a:pt x="13" y="2"/>
                    </a:lnTo>
                    <a:lnTo>
                      <a:pt x="10" y="0"/>
                    </a:lnTo>
                    <a:lnTo>
                      <a:pt x="7" y="0"/>
                    </a:lnTo>
                    <a:lnTo>
                      <a:pt x="3" y="2"/>
                    </a:lnTo>
                    <a:lnTo>
                      <a:pt x="2" y="5"/>
                    </a:lnTo>
                    <a:lnTo>
                      <a:pt x="0" y="7"/>
                    </a:lnTo>
                    <a:lnTo>
                      <a:pt x="0" y="10"/>
                    </a:lnTo>
                    <a:lnTo>
                      <a:pt x="2" y="13"/>
                    </a:lnTo>
                    <a:lnTo>
                      <a:pt x="2"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1" name="Freeform 193"/>
              <p:cNvSpPr>
                <a:spLocks/>
              </p:cNvSpPr>
              <p:nvPr>
                <p:custDataLst>
                  <p:tags r:id="rId366"/>
                </p:custDataLst>
              </p:nvPr>
            </p:nvSpPr>
            <p:spPr bwMode="auto">
              <a:xfrm>
                <a:off x="3679" y="1217"/>
                <a:ext cx="111" cy="60"/>
              </a:xfrm>
              <a:custGeom>
                <a:avLst/>
                <a:gdLst>
                  <a:gd name="T0" fmla="*/ 17 w 111"/>
                  <a:gd name="T1" fmla="*/ 9 h 60"/>
                  <a:gd name="T2" fmla="*/ 7 w 111"/>
                  <a:gd name="T3" fmla="*/ 17 h 60"/>
                  <a:gd name="T4" fmla="*/ 23 w 111"/>
                  <a:gd name="T5" fmla="*/ 20 h 60"/>
                  <a:gd name="T6" fmla="*/ 37 w 111"/>
                  <a:gd name="T7" fmla="*/ 23 h 60"/>
                  <a:gd name="T8" fmla="*/ 49 w 111"/>
                  <a:gd name="T9" fmla="*/ 27 h 60"/>
                  <a:gd name="T10" fmla="*/ 60 w 111"/>
                  <a:gd name="T11" fmla="*/ 32 h 60"/>
                  <a:gd name="T12" fmla="*/ 72 w 111"/>
                  <a:gd name="T13" fmla="*/ 38 h 60"/>
                  <a:gd name="T14" fmla="*/ 81 w 111"/>
                  <a:gd name="T15" fmla="*/ 44 h 60"/>
                  <a:gd name="T16" fmla="*/ 90 w 111"/>
                  <a:gd name="T17" fmla="*/ 52 h 60"/>
                  <a:gd name="T18" fmla="*/ 97 w 111"/>
                  <a:gd name="T19" fmla="*/ 60 h 60"/>
                  <a:gd name="T20" fmla="*/ 111 w 111"/>
                  <a:gd name="T21" fmla="*/ 49 h 60"/>
                  <a:gd name="T22" fmla="*/ 101 w 111"/>
                  <a:gd name="T23" fmla="*/ 39 h 60"/>
                  <a:gd name="T24" fmla="*/ 91 w 111"/>
                  <a:gd name="T25" fmla="*/ 31 h 60"/>
                  <a:gd name="T26" fmla="*/ 80 w 111"/>
                  <a:gd name="T27" fmla="*/ 23 h 60"/>
                  <a:gd name="T28" fmla="*/ 67 w 111"/>
                  <a:gd name="T29" fmla="*/ 17 h 60"/>
                  <a:gd name="T30" fmla="*/ 55 w 111"/>
                  <a:gd name="T31" fmla="*/ 12 h 60"/>
                  <a:gd name="T32" fmla="*/ 41 w 111"/>
                  <a:gd name="T33" fmla="*/ 6 h 60"/>
                  <a:gd name="T34" fmla="*/ 26 w 111"/>
                  <a:gd name="T35" fmla="*/ 3 h 60"/>
                  <a:gd name="T36" fmla="*/ 10 w 111"/>
                  <a:gd name="T37" fmla="*/ 0 h 60"/>
                  <a:gd name="T38" fmla="*/ 0 w 111"/>
                  <a:gd name="T39" fmla="*/ 10 h 60"/>
                  <a:gd name="T40" fmla="*/ 10 w 111"/>
                  <a:gd name="T41" fmla="*/ 0 h 60"/>
                  <a:gd name="T42" fmla="*/ 6 w 111"/>
                  <a:gd name="T43" fmla="*/ 0 h 60"/>
                  <a:gd name="T44" fmla="*/ 3 w 111"/>
                  <a:gd name="T45" fmla="*/ 2 h 60"/>
                  <a:gd name="T46" fmla="*/ 2 w 111"/>
                  <a:gd name="T47" fmla="*/ 5 h 60"/>
                  <a:gd name="T48" fmla="*/ 0 w 111"/>
                  <a:gd name="T49" fmla="*/ 7 h 60"/>
                  <a:gd name="T50" fmla="*/ 0 w 111"/>
                  <a:gd name="T51" fmla="*/ 12 h 60"/>
                  <a:gd name="T52" fmla="*/ 2 w 111"/>
                  <a:gd name="T53" fmla="*/ 14 h 60"/>
                  <a:gd name="T54" fmla="*/ 3 w 111"/>
                  <a:gd name="T55" fmla="*/ 16 h 60"/>
                  <a:gd name="T56" fmla="*/ 7 w 111"/>
                  <a:gd name="T57" fmla="*/ 17 h 60"/>
                  <a:gd name="T58" fmla="*/ 17 w 111"/>
                  <a:gd name="T59" fmla="*/ 9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1"/>
                  <a:gd name="T91" fmla="*/ 0 h 60"/>
                  <a:gd name="T92" fmla="*/ 111 w 111"/>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1" h="60">
                    <a:moveTo>
                      <a:pt x="17" y="9"/>
                    </a:moveTo>
                    <a:lnTo>
                      <a:pt x="7" y="17"/>
                    </a:lnTo>
                    <a:lnTo>
                      <a:pt x="23" y="20"/>
                    </a:lnTo>
                    <a:lnTo>
                      <a:pt x="37" y="23"/>
                    </a:lnTo>
                    <a:lnTo>
                      <a:pt x="49" y="27"/>
                    </a:lnTo>
                    <a:lnTo>
                      <a:pt x="60" y="32"/>
                    </a:lnTo>
                    <a:lnTo>
                      <a:pt x="72" y="38"/>
                    </a:lnTo>
                    <a:lnTo>
                      <a:pt x="81" y="44"/>
                    </a:lnTo>
                    <a:lnTo>
                      <a:pt x="90" y="52"/>
                    </a:lnTo>
                    <a:lnTo>
                      <a:pt x="97" y="60"/>
                    </a:lnTo>
                    <a:lnTo>
                      <a:pt x="111" y="49"/>
                    </a:lnTo>
                    <a:lnTo>
                      <a:pt x="101" y="39"/>
                    </a:lnTo>
                    <a:lnTo>
                      <a:pt x="91" y="31"/>
                    </a:lnTo>
                    <a:lnTo>
                      <a:pt x="80" y="23"/>
                    </a:lnTo>
                    <a:lnTo>
                      <a:pt x="67" y="17"/>
                    </a:lnTo>
                    <a:lnTo>
                      <a:pt x="55" y="12"/>
                    </a:lnTo>
                    <a:lnTo>
                      <a:pt x="41" y="6"/>
                    </a:lnTo>
                    <a:lnTo>
                      <a:pt x="26" y="3"/>
                    </a:lnTo>
                    <a:lnTo>
                      <a:pt x="10" y="0"/>
                    </a:lnTo>
                    <a:lnTo>
                      <a:pt x="0" y="10"/>
                    </a:lnTo>
                    <a:lnTo>
                      <a:pt x="10" y="0"/>
                    </a:lnTo>
                    <a:lnTo>
                      <a:pt x="6" y="0"/>
                    </a:lnTo>
                    <a:lnTo>
                      <a:pt x="3" y="2"/>
                    </a:lnTo>
                    <a:lnTo>
                      <a:pt x="2" y="5"/>
                    </a:lnTo>
                    <a:lnTo>
                      <a:pt x="0" y="7"/>
                    </a:lnTo>
                    <a:lnTo>
                      <a:pt x="0" y="12"/>
                    </a:lnTo>
                    <a:lnTo>
                      <a:pt x="2" y="14"/>
                    </a:lnTo>
                    <a:lnTo>
                      <a:pt x="3" y="16"/>
                    </a:lnTo>
                    <a:lnTo>
                      <a:pt x="7" y="17"/>
                    </a:lnTo>
                    <a:lnTo>
                      <a:pt x="17" y="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2" name="Freeform 194"/>
              <p:cNvSpPr>
                <a:spLocks/>
              </p:cNvSpPr>
              <p:nvPr>
                <p:custDataLst>
                  <p:tags r:id="rId367"/>
                </p:custDataLst>
              </p:nvPr>
            </p:nvSpPr>
            <p:spPr bwMode="auto">
              <a:xfrm>
                <a:off x="3679" y="1226"/>
                <a:ext cx="20" cy="62"/>
              </a:xfrm>
              <a:custGeom>
                <a:avLst/>
                <a:gdLst>
                  <a:gd name="T0" fmla="*/ 9 w 20"/>
                  <a:gd name="T1" fmla="*/ 46 h 62"/>
                  <a:gd name="T2" fmla="*/ 20 w 20"/>
                  <a:gd name="T3" fmla="*/ 54 h 62"/>
                  <a:gd name="T4" fmla="*/ 19 w 20"/>
                  <a:gd name="T5" fmla="*/ 47 h 62"/>
                  <a:gd name="T6" fmla="*/ 19 w 20"/>
                  <a:gd name="T7" fmla="*/ 40 h 62"/>
                  <a:gd name="T8" fmla="*/ 19 w 20"/>
                  <a:gd name="T9" fmla="*/ 33 h 62"/>
                  <a:gd name="T10" fmla="*/ 19 w 20"/>
                  <a:gd name="T11" fmla="*/ 26 h 62"/>
                  <a:gd name="T12" fmla="*/ 19 w 20"/>
                  <a:gd name="T13" fmla="*/ 19 h 62"/>
                  <a:gd name="T14" fmla="*/ 19 w 20"/>
                  <a:gd name="T15" fmla="*/ 14 h 62"/>
                  <a:gd name="T16" fmla="*/ 17 w 20"/>
                  <a:gd name="T17" fmla="*/ 7 h 62"/>
                  <a:gd name="T18" fmla="*/ 17 w 20"/>
                  <a:gd name="T19" fmla="*/ 0 h 62"/>
                  <a:gd name="T20" fmla="*/ 0 w 20"/>
                  <a:gd name="T21" fmla="*/ 1 h 62"/>
                  <a:gd name="T22" fmla="*/ 0 w 20"/>
                  <a:gd name="T23" fmla="*/ 7 h 62"/>
                  <a:gd name="T24" fmla="*/ 0 w 20"/>
                  <a:gd name="T25" fmla="*/ 14 h 62"/>
                  <a:gd name="T26" fmla="*/ 2 w 20"/>
                  <a:gd name="T27" fmla="*/ 21 h 62"/>
                  <a:gd name="T28" fmla="*/ 2 w 20"/>
                  <a:gd name="T29" fmla="*/ 28 h 62"/>
                  <a:gd name="T30" fmla="*/ 2 w 20"/>
                  <a:gd name="T31" fmla="*/ 35 h 62"/>
                  <a:gd name="T32" fmla="*/ 2 w 20"/>
                  <a:gd name="T33" fmla="*/ 40 h 62"/>
                  <a:gd name="T34" fmla="*/ 2 w 20"/>
                  <a:gd name="T35" fmla="*/ 47 h 62"/>
                  <a:gd name="T36" fmla="*/ 2 w 20"/>
                  <a:gd name="T37" fmla="*/ 54 h 62"/>
                  <a:gd name="T38" fmla="*/ 13 w 20"/>
                  <a:gd name="T39" fmla="*/ 62 h 62"/>
                  <a:gd name="T40" fmla="*/ 2 w 20"/>
                  <a:gd name="T41" fmla="*/ 54 h 62"/>
                  <a:gd name="T42" fmla="*/ 3 w 20"/>
                  <a:gd name="T43" fmla="*/ 58 h 62"/>
                  <a:gd name="T44" fmla="*/ 5 w 20"/>
                  <a:gd name="T45" fmla="*/ 60 h 62"/>
                  <a:gd name="T46" fmla="*/ 7 w 20"/>
                  <a:gd name="T47" fmla="*/ 62 h 62"/>
                  <a:gd name="T48" fmla="*/ 12 w 20"/>
                  <a:gd name="T49" fmla="*/ 62 h 62"/>
                  <a:gd name="T50" fmla="*/ 14 w 20"/>
                  <a:gd name="T51" fmla="*/ 61 h 62"/>
                  <a:gd name="T52" fmla="*/ 17 w 20"/>
                  <a:gd name="T53" fmla="*/ 60 h 62"/>
                  <a:gd name="T54" fmla="*/ 19 w 20"/>
                  <a:gd name="T55" fmla="*/ 57 h 62"/>
                  <a:gd name="T56" fmla="*/ 20 w 20"/>
                  <a:gd name="T57" fmla="*/ 54 h 62"/>
                  <a:gd name="T58" fmla="*/ 9 w 20"/>
                  <a:gd name="T59" fmla="*/ 46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62"/>
                  <a:gd name="T92" fmla="*/ 20 w 20"/>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62">
                    <a:moveTo>
                      <a:pt x="9" y="46"/>
                    </a:moveTo>
                    <a:lnTo>
                      <a:pt x="20" y="54"/>
                    </a:lnTo>
                    <a:lnTo>
                      <a:pt x="19" y="47"/>
                    </a:lnTo>
                    <a:lnTo>
                      <a:pt x="19" y="40"/>
                    </a:lnTo>
                    <a:lnTo>
                      <a:pt x="19" y="33"/>
                    </a:lnTo>
                    <a:lnTo>
                      <a:pt x="19" y="26"/>
                    </a:lnTo>
                    <a:lnTo>
                      <a:pt x="19" y="19"/>
                    </a:lnTo>
                    <a:lnTo>
                      <a:pt x="19" y="14"/>
                    </a:lnTo>
                    <a:lnTo>
                      <a:pt x="17" y="7"/>
                    </a:lnTo>
                    <a:lnTo>
                      <a:pt x="17" y="0"/>
                    </a:lnTo>
                    <a:lnTo>
                      <a:pt x="0" y="1"/>
                    </a:lnTo>
                    <a:lnTo>
                      <a:pt x="0" y="7"/>
                    </a:lnTo>
                    <a:lnTo>
                      <a:pt x="0" y="14"/>
                    </a:lnTo>
                    <a:lnTo>
                      <a:pt x="2" y="21"/>
                    </a:lnTo>
                    <a:lnTo>
                      <a:pt x="2" y="28"/>
                    </a:lnTo>
                    <a:lnTo>
                      <a:pt x="2" y="35"/>
                    </a:lnTo>
                    <a:lnTo>
                      <a:pt x="2" y="40"/>
                    </a:lnTo>
                    <a:lnTo>
                      <a:pt x="2" y="47"/>
                    </a:lnTo>
                    <a:lnTo>
                      <a:pt x="2" y="54"/>
                    </a:lnTo>
                    <a:lnTo>
                      <a:pt x="13" y="62"/>
                    </a:lnTo>
                    <a:lnTo>
                      <a:pt x="2" y="54"/>
                    </a:lnTo>
                    <a:lnTo>
                      <a:pt x="3" y="58"/>
                    </a:lnTo>
                    <a:lnTo>
                      <a:pt x="5" y="60"/>
                    </a:lnTo>
                    <a:lnTo>
                      <a:pt x="7" y="62"/>
                    </a:lnTo>
                    <a:lnTo>
                      <a:pt x="12" y="62"/>
                    </a:lnTo>
                    <a:lnTo>
                      <a:pt x="14" y="61"/>
                    </a:lnTo>
                    <a:lnTo>
                      <a:pt x="17" y="60"/>
                    </a:lnTo>
                    <a:lnTo>
                      <a:pt x="19" y="57"/>
                    </a:lnTo>
                    <a:lnTo>
                      <a:pt x="20" y="54"/>
                    </a:lnTo>
                    <a:lnTo>
                      <a:pt x="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3" name="Freeform 195"/>
              <p:cNvSpPr>
                <a:spLocks/>
              </p:cNvSpPr>
              <p:nvPr>
                <p:custDataLst>
                  <p:tags r:id="rId368"/>
                </p:custDataLst>
              </p:nvPr>
            </p:nvSpPr>
            <p:spPr bwMode="auto">
              <a:xfrm>
                <a:off x="3688" y="1269"/>
                <a:ext cx="72" cy="31"/>
              </a:xfrm>
              <a:custGeom>
                <a:avLst/>
                <a:gdLst>
                  <a:gd name="T0" fmla="*/ 70 w 72"/>
                  <a:gd name="T1" fmla="*/ 15 h 31"/>
                  <a:gd name="T2" fmla="*/ 68 w 72"/>
                  <a:gd name="T3" fmla="*/ 15 h 31"/>
                  <a:gd name="T4" fmla="*/ 58 w 72"/>
                  <a:gd name="T5" fmla="*/ 10 h 31"/>
                  <a:gd name="T6" fmla="*/ 49 w 72"/>
                  <a:gd name="T7" fmla="*/ 7 h 31"/>
                  <a:gd name="T8" fmla="*/ 40 w 72"/>
                  <a:gd name="T9" fmla="*/ 4 h 31"/>
                  <a:gd name="T10" fmla="*/ 32 w 72"/>
                  <a:gd name="T11" fmla="*/ 1 h 31"/>
                  <a:gd name="T12" fmla="*/ 24 w 72"/>
                  <a:gd name="T13" fmla="*/ 0 h 31"/>
                  <a:gd name="T14" fmla="*/ 15 w 72"/>
                  <a:gd name="T15" fmla="*/ 0 h 31"/>
                  <a:gd name="T16" fmla="*/ 7 w 72"/>
                  <a:gd name="T17" fmla="*/ 1 h 31"/>
                  <a:gd name="T18" fmla="*/ 0 w 72"/>
                  <a:gd name="T19" fmla="*/ 3 h 31"/>
                  <a:gd name="T20" fmla="*/ 4 w 72"/>
                  <a:gd name="T21" fmla="*/ 19 h 31"/>
                  <a:gd name="T22" fmla="*/ 10 w 72"/>
                  <a:gd name="T23" fmla="*/ 18 h 31"/>
                  <a:gd name="T24" fmla="*/ 15 w 72"/>
                  <a:gd name="T25" fmla="*/ 17 h 31"/>
                  <a:gd name="T26" fmla="*/ 22 w 72"/>
                  <a:gd name="T27" fmla="*/ 17 h 31"/>
                  <a:gd name="T28" fmla="*/ 28 w 72"/>
                  <a:gd name="T29" fmla="*/ 18 h 31"/>
                  <a:gd name="T30" fmla="*/ 36 w 72"/>
                  <a:gd name="T31" fmla="*/ 19 h 31"/>
                  <a:gd name="T32" fmla="*/ 43 w 72"/>
                  <a:gd name="T33" fmla="*/ 22 h 31"/>
                  <a:gd name="T34" fmla="*/ 51 w 72"/>
                  <a:gd name="T35" fmla="*/ 26 h 31"/>
                  <a:gd name="T36" fmla="*/ 61 w 72"/>
                  <a:gd name="T37" fmla="*/ 31 h 31"/>
                  <a:gd name="T38" fmla="*/ 58 w 72"/>
                  <a:gd name="T39" fmla="*/ 29 h 31"/>
                  <a:gd name="T40" fmla="*/ 61 w 72"/>
                  <a:gd name="T41" fmla="*/ 31 h 31"/>
                  <a:gd name="T42" fmla="*/ 64 w 72"/>
                  <a:gd name="T43" fmla="*/ 31 h 31"/>
                  <a:gd name="T44" fmla="*/ 68 w 72"/>
                  <a:gd name="T45" fmla="*/ 31 h 31"/>
                  <a:gd name="T46" fmla="*/ 70 w 72"/>
                  <a:gd name="T47" fmla="*/ 29 h 31"/>
                  <a:gd name="T48" fmla="*/ 72 w 72"/>
                  <a:gd name="T49" fmla="*/ 26 h 31"/>
                  <a:gd name="T50" fmla="*/ 72 w 72"/>
                  <a:gd name="T51" fmla="*/ 24 h 31"/>
                  <a:gd name="T52" fmla="*/ 72 w 72"/>
                  <a:gd name="T53" fmla="*/ 19 h 31"/>
                  <a:gd name="T54" fmla="*/ 71 w 72"/>
                  <a:gd name="T55" fmla="*/ 17 h 31"/>
                  <a:gd name="T56" fmla="*/ 68 w 72"/>
                  <a:gd name="T57" fmla="*/ 15 h 31"/>
                  <a:gd name="T58" fmla="*/ 70 w 72"/>
                  <a:gd name="T59" fmla="*/ 15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31"/>
                  <a:gd name="T92" fmla="*/ 72 w 72"/>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31">
                    <a:moveTo>
                      <a:pt x="70" y="15"/>
                    </a:moveTo>
                    <a:lnTo>
                      <a:pt x="68" y="15"/>
                    </a:lnTo>
                    <a:lnTo>
                      <a:pt x="58" y="10"/>
                    </a:lnTo>
                    <a:lnTo>
                      <a:pt x="49" y="7"/>
                    </a:lnTo>
                    <a:lnTo>
                      <a:pt x="40" y="4"/>
                    </a:lnTo>
                    <a:lnTo>
                      <a:pt x="32" y="1"/>
                    </a:lnTo>
                    <a:lnTo>
                      <a:pt x="24" y="0"/>
                    </a:lnTo>
                    <a:lnTo>
                      <a:pt x="15" y="0"/>
                    </a:lnTo>
                    <a:lnTo>
                      <a:pt x="7" y="1"/>
                    </a:lnTo>
                    <a:lnTo>
                      <a:pt x="0" y="3"/>
                    </a:lnTo>
                    <a:lnTo>
                      <a:pt x="4" y="19"/>
                    </a:lnTo>
                    <a:lnTo>
                      <a:pt x="10" y="18"/>
                    </a:lnTo>
                    <a:lnTo>
                      <a:pt x="15" y="17"/>
                    </a:lnTo>
                    <a:lnTo>
                      <a:pt x="22" y="17"/>
                    </a:lnTo>
                    <a:lnTo>
                      <a:pt x="28" y="18"/>
                    </a:lnTo>
                    <a:lnTo>
                      <a:pt x="36" y="19"/>
                    </a:lnTo>
                    <a:lnTo>
                      <a:pt x="43" y="22"/>
                    </a:lnTo>
                    <a:lnTo>
                      <a:pt x="51" y="26"/>
                    </a:lnTo>
                    <a:lnTo>
                      <a:pt x="61" y="31"/>
                    </a:lnTo>
                    <a:lnTo>
                      <a:pt x="58" y="29"/>
                    </a:lnTo>
                    <a:lnTo>
                      <a:pt x="61" y="31"/>
                    </a:lnTo>
                    <a:lnTo>
                      <a:pt x="64" y="31"/>
                    </a:lnTo>
                    <a:lnTo>
                      <a:pt x="68" y="31"/>
                    </a:lnTo>
                    <a:lnTo>
                      <a:pt x="70" y="29"/>
                    </a:lnTo>
                    <a:lnTo>
                      <a:pt x="72" y="26"/>
                    </a:lnTo>
                    <a:lnTo>
                      <a:pt x="72" y="24"/>
                    </a:lnTo>
                    <a:lnTo>
                      <a:pt x="72" y="19"/>
                    </a:lnTo>
                    <a:lnTo>
                      <a:pt x="71" y="17"/>
                    </a:lnTo>
                    <a:lnTo>
                      <a:pt x="68" y="15"/>
                    </a:lnTo>
                    <a:lnTo>
                      <a:pt x="70"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4" name="Freeform 196"/>
              <p:cNvSpPr>
                <a:spLocks/>
              </p:cNvSpPr>
              <p:nvPr>
                <p:custDataLst>
                  <p:tags r:id="rId369"/>
                </p:custDataLst>
              </p:nvPr>
            </p:nvSpPr>
            <p:spPr bwMode="auto">
              <a:xfrm>
                <a:off x="3746" y="1284"/>
                <a:ext cx="80" cy="205"/>
              </a:xfrm>
              <a:custGeom>
                <a:avLst/>
                <a:gdLst>
                  <a:gd name="T0" fmla="*/ 63 w 80"/>
                  <a:gd name="T1" fmla="*/ 197 h 205"/>
                  <a:gd name="T2" fmla="*/ 80 w 80"/>
                  <a:gd name="T3" fmla="*/ 198 h 205"/>
                  <a:gd name="T4" fmla="*/ 80 w 80"/>
                  <a:gd name="T5" fmla="*/ 166 h 205"/>
                  <a:gd name="T6" fmla="*/ 77 w 80"/>
                  <a:gd name="T7" fmla="*/ 137 h 205"/>
                  <a:gd name="T8" fmla="*/ 73 w 80"/>
                  <a:gd name="T9" fmla="*/ 110 h 205"/>
                  <a:gd name="T10" fmla="*/ 66 w 80"/>
                  <a:gd name="T11" fmla="*/ 84 h 205"/>
                  <a:gd name="T12" fmla="*/ 62 w 80"/>
                  <a:gd name="T13" fmla="*/ 71 h 205"/>
                  <a:gd name="T14" fmla="*/ 56 w 80"/>
                  <a:gd name="T15" fmla="*/ 60 h 205"/>
                  <a:gd name="T16" fmla="*/ 51 w 80"/>
                  <a:gd name="T17" fmla="*/ 49 h 205"/>
                  <a:gd name="T18" fmla="*/ 45 w 80"/>
                  <a:gd name="T19" fmla="*/ 38 h 205"/>
                  <a:gd name="T20" fmla="*/ 38 w 80"/>
                  <a:gd name="T21" fmla="*/ 28 h 205"/>
                  <a:gd name="T22" fmla="*/ 30 w 80"/>
                  <a:gd name="T23" fmla="*/ 18 h 205"/>
                  <a:gd name="T24" fmla="*/ 21 w 80"/>
                  <a:gd name="T25" fmla="*/ 9 h 205"/>
                  <a:gd name="T26" fmla="*/ 12 w 80"/>
                  <a:gd name="T27" fmla="*/ 0 h 205"/>
                  <a:gd name="T28" fmla="*/ 0 w 80"/>
                  <a:gd name="T29" fmla="*/ 14 h 205"/>
                  <a:gd name="T30" fmla="*/ 9 w 80"/>
                  <a:gd name="T31" fmla="*/ 21 h 205"/>
                  <a:gd name="T32" fmla="*/ 17 w 80"/>
                  <a:gd name="T33" fmla="*/ 30 h 205"/>
                  <a:gd name="T34" fmla="*/ 24 w 80"/>
                  <a:gd name="T35" fmla="*/ 38 h 205"/>
                  <a:gd name="T36" fmla="*/ 31 w 80"/>
                  <a:gd name="T37" fmla="*/ 48 h 205"/>
                  <a:gd name="T38" fmla="*/ 37 w 80"/>
                  <a:gd name="T39" fmla="*/ 57 h 205"/>
                  <a:gd name="T40" fmla="*/ 41 w 80"/>
                  <a:gd name="T41" fmla="*/ 67 h 205"/>
                  <a:gd name="T42" fmla="*/ 46 w 80"/>
                  <a:gd name="T43" fmla="*/ 78 h 205"/>
                  <a:gd name="T44" fmla="*/ 51 w 80"/>
                  <a:gd name="T45" fmla="*/ 90 h 205"/>
                  <a:gd name="T46" fmla="*/ 56 w 80"/>
                  <a:gd name="T47" fmla="*/ 113 h 205"/>
                  <a:gd name="T48" fmla="*/ 60 w 80"/>
                  <a:gd name="T49" fmla="*/ 140 h 205"/>
                  <a:gd name="T50" fmla="*/ 63 w 80"/>
                  <a:gd name="T51" fmla="*/ 168 h 205"/>
                  <a:gd name="T52" fmla="*/ 62 w 80"/>
                  <a:gd name="T53" fmla="*/ 197 h 205"/>
                  <a:gd name="T54" fmla="*/ 80 w 80"/>
                  <a:gd name="T55" fmla="*/ 198 h 205"/>
                  <a:gd name="T56" fmla="*/ 63 w 80"/>
                  <a:gd name="T57" fmla="*/ 197 h 205"/>
                  <a:gd name="T58" fmla="*/ 63 w 80"/>
                  <a:gd name="T59" fmla="*/ 201 h 205"/>
                  <a:gd name="T60" fmla="*/ 65 w 80"/>
                  <a:gd name="T61" fmla="*/ 204 h 205"/>
                  <a:gd name="T62" fmla="*/ 67 w 80"/>
                  <a:gd name="T63" fmla="*/ 205 h 205"/>
                  <a:gd name="T64" fmla="*/ 70 w 80"/>
                  <a:gd name="T65" fmla="*/ 205 h 205"/>
                  <a:gd name="T66" fmla="*/ 74 w 80"/>
                  <a:gd name="T67" fmla="*/ 205 h 205"/>
                  <a:gd name="T68" fmla="*/ 77 w 80"/>
                  <a:gd name="T69" fmla="*/ 204 h 205"/>
                  <a:gd name="T70" fmla="*/ 79 w 80"/>
                  <a:gd name="T71" fmla="*/ 201 h 205"/>
                  <a:gd name="T72" fmla="*/ 80 w 80"/>
                  <a:gd name="T73" fmla="*/ 198 h 205"/>
                  <a:gd name="T74" fmla="*/ 63 w 80"/>
                  <a:gd name="T75" fmla="*/ 197 h 2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205"/>
                  <a:gd name="T116" fmla="*/ 80 w 80"/>
                  <a:gd name="T117" fmla="*/ 205 h 2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205">
                    <a:moveTo>
                      <a:pt x="63" y="197"/>
                    </a:moveTo>
                    <a:lnTo>
                      <a:pt x="80" y="198"/>
                    </a:lnTo>
                    <a:lnTo>
                      <a:pt x="80" y="166"/>
                    </a:lnTo>
                    <a:lnTo>
                      <a:pt x="77" y="137"/>
                    </a:lnTo>
                    <a:lnTo>
                      <a:pt x="73" y="110"/>
                    </a:lnTo>
                    <a:lnTo>
                      <a:pt x="66" y="84"/>
                    </a:lnTo>
                    <a:lnTo>
                      <a:pt x="62" y="71"/>
                    </a:lnTo>
                    <a:lnTo>
                      <a:pt x="56" y="60"/>
                    </a:lnTo>
                    <a:lnTo>
                      <a:pt x="51" y="49"/>
                    </a:lnTo>
                    <a:lnTo>
                      <a:pt x="45" y="38"/>
                    </a:lnTo>
                    <a:lnTo>
                      <a:pt x="38" y="28"/>
                    </a:lnTo>
                    <a:lnTo>
                      <a:pt x="30" y="18"/>
                    </a:lnTo>
                    <a:lnTo>
                      <a:pt x="21" y="9"/>
                    </a:lnTo>
                    <a:lnTo>
                      <a:pt x="12" y="0"/>
                    </a:lnTo>
                    <a:lnTo>
                      <a:pt x="0" y="14"/>
                    </a:lnTo>
                    <a:lnTo>
                      <a:pt x="9" y="21"/>
                    </a:lnTo>
                    <a:lnTo>
                      <a:pt x="17" y="30"/>
                    </a:lnTo>
                    <a:lnTo>
                      <a:pt x="24" y="38"/>
                    </a:lnTo>
                    <a:lnTo>
                      <a:pt x="31" y="48"/>
                    </a:lnTo>
                    <a:lnTo>
                      <a:pt x="37" y="57"/>
                    </a:lnTo>
                    <a:lnTo>
                      <a:pt x="41" y="67"/>
                    </a:lnTo>
                    <a:lnTo>
                      <a:pt x="46" y="78"/>
                    </a:lnTo>
                    <a:lnTo>
                      <a:pt x="51" y="90"/>
                    </a:lnTo>
                    <a:lnTo>
                      <a:pt x="56" y="113"/>
                    </a:lnTo>
                    <a:lnTo>
                      <a:pt x="60" y="140"/>
                    </a:lnTo>
                    <a:lnTo>
                      <a:pt x="63" y="168"/>
                    </a:lnTo>
                    <a:lnTo>
                      <a:pt x="62" y="197"/>
                    </a:lnTo>
                    <a:lnTo>
                      <a:pt x="80" y="198"/>
                    </a:lnTo>
                    <a:lnTo>
                      <a:pt x="63" y="197"/>
                    </a:lnTo>
                    <a:lnTo>
                      <a:pt x="63" y="201"/>
                    </a:lnTo>
                    <a:lnTo>
                      <a:pt x="65" y="204"/>
                    </a:lnTo>
                    <a:lnTo>
                      <a:pt x="67" y="205"/>
                    </a:lnTo>
                    <a:lnTo>
                      <a:pt x="70" y="205"/>
                    </a:lnTo>
                    <a:lnTo>
                      <a:pt x="74" y="205"/>
                    </a:lnTo>
                    <a:lnTo>
                      <a:pt x="77" y="204"/>
                    </a:lnTo>
                    <a:lnTo>
                      <a:pt x="79" y="201"/>
                    </a:lnTo>
                    <a:lnTo>
                      <a:pt x="80" y="198"/>
                    </a:lnTo>
                    <a:lnTo>
                      <a:pt x="63" y="19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5" name="Freeform 197"/>
              <p:cNvSpPr>
                <a:spLocks/>
              </p:cNvSpPr>
              <p:nvPr>
                <p:custDataLst>
                  <p:tags r:id="rId370"/>
                </p:custDataLst>
              </p:nvPr>
            </p:nvSpPr>
            <p:spPr bwMode="auto">
              <a:xfrm>
                <a:off x="3894" y="1495"/>
                <a:ext cx="87" cy="75"/>
              </a:xfrm>
              <a:custGeom>
                <a:avLst/>
                <a:gdLst>
                  <a:gd name="T0" fmla="*/ 87 w 87"/>
                  <a:gd name="T1" fmla="*/ 75 h 75"/>
                  <a:gd name="T2" fmla="*/ 87 w 87"/>
                  <a:gd name="T3" fmla="*/ 75 h 75"/>
                  <a:gd name="T4" fmla="*/ 87 w 87"/>
                  <a:gd name="T5" fmla="*/ 68 h 75"/>
                  <a:gd name="T6" fmla="*/ 85 w 87"/>
                  <a:gd name="T7" fmla="*/ 60 h 75"/>
                  <a:gd name="T8" fmla="*/ 83 w 87"/>
                  <a:gd name="T9" fmla="*/ 53 h 75"/>
                  <a:gd name="T10" fmla="*/ 80 w 87"/>
                  <a:gd name="T11" fmla="*/ 46 h 75"/>
                  <a:gd name="T12" fmla="*/ 71 w 87"/>
                  <a:gd name="T13" fmla="*/ 33 h 75"/>
                  <a:gd name="T14" fmla="*/ 60 w 87"/>
                  <a:gd name="T15" fmla="*/ 22 h 75"/>
                  <a:gd name="T16" fmla="*/ 48 w 87"/>
                  <a:gd name="T17" fmla="*/ 12 h 75"/>
                  <a:gd name="T18" fmla="*/ 32 w 87"/>
                  <a:gd name="T19" fmla="*/ 7 h 75"/>
                  <a:gd name="T20" fmla="*/ 17 w 87"/>
                  <a:gd name="T21" fmla="*/ 1 h 75"/>
                  <a:gd name="T22" fmla="*/ 0 w 87"/>
                  <a:gd name="T23" fmla="*/ 0 h 75"/>
                  <a:gd name="T24" fmla="*/ 0 w 87"/>
                  <a:gd name="T25" fmla="*/ 18 h 75"/>
                  <a:gd name="T26" fmla="*/ 14 w 87"/>
                  <a:gd name="T27" fmla="*/ 19 h 75"/>
                  <a:gd name="T28" fmla="*/ 27 w 87"/>
                  <a:gd name="T29" fmla="*/ 22 h 75"/>
                  <a:gd name="T30" fmla="*/ 39 w 87"/>
                  <a:gd name="T31" fmla="*/ 28 h 75"/>
                  <a:gd name="T32" fmla="*/ 49 w 87"/>
                  <a:gd name="T33" fmla="*/ 35 h 75"/>
                  <a:gd name="T34" fmla="*/ 57 w 87"/>
                  <a:gd name="T35" fmla="*/ 43 h 75"/>
                  <a:gd name="T36" fmla="*/ 64 w 87"/>
                  <a:gd name="T37" fmla="*/ 54 h 75"/>
                  <a:gd name="T38" fmla="*/ 67 w 87"/>
                  <a:gd name="T39" fmla="*/ 58 h 75"/>
                  <a:gd name="T40" fmla="*/ 69 w 87"/>
                  <a:gd name="T41" fmla="*/ 64 h 75"/>
                  <a:gd name="T42" fmla="*/ 69 w 87"/>
                  <a:gd name="T43" fmla="*/ 69 h 75"/>
                  <a:gd name="T44" fmla="*/ 70 w 87"/>
                  <a:gd name="T45" fmla="*/ 75 h 75"/>
                  <a:gd name="T46" fmla="*/ 70 w 87"/>
                  <a:gd name="T47" fmla="*/ 75 h 75"/>
                  <a:gd name="T48" fmla="*/ 87 w 87"/>
                  <a:gd name="T49" fmla="*/ 75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75"/>
                  <a:gd name="T77" fmla="*/ 87 w 87"/>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75">
                    <a:moveTo>
                      <a:pt x="87" y="75"/>
                    </a:moveTo>
                    <a:lnTo>
                      <a:pt x="87" y="75"/>
                    </a:lnTo>
                    <a:lnTo>
                      <a:pt x="87" y="68"/>
                    </a:lnTo>
                    <a:lnTo>
                      <a:pt x="85" y="60"/>
                    </a:lnTo>
                    <a:lnTo>
                      <a:pt x="83" y="53"/>
                    </a:lnTo>
                    <a:lnTo>
                      <a:pt x="80" y="46"/>
                    </a:lnTo>
                    <a:lnTo>
                      <a:pt x="71" y="33"/>
                    </a:lnTo>
                    <a:lnTo>
                      <a:pt x="60" y="22"/>
                    </a:lnTo>
                    <a:lnTo>
                      <a:pt x="48" y="12"/>
                    </a:lnTo>
                    <a:lnTo>
                      <a:pt x="32" y="7"/>
                    </a:lnTo>
                    <a:lnTo>
                      <a:pt x="17" y="1"/>
                    </a:lnTo>
                    <a:lnTo>
                      <a:pt x="0" y="0"/>
                    </a:lnTo>
                    <a:lnTo>
                      <a:pt x="0" y="18"/>
                    </a:lnTo>
                    <a:lnTo>
                      <a:pt x="14" y="19"/>
                    </a:lnTo>
                    <a:lnTo>
                      <a:pt x="27" y="22"/>
                    </a:lnTo>
                    <a:lnTo>
                      <a:pt x="39" y="28"/>
                    </a:lnTo>
                    <a:lnTo>
                      <a:pt x="49" y="35"/>
                    </a:lnTo>
                    <a:lnTo>
                      <a:pt x="57" y="43"/>
                    </a:lnTo>
                    <a:lnTo>
                      <a:pt x="64" y="54"/>
                    </a:lnTo>
                    <a:lnTo>
                      <a:pt x="67" y="58"/>
                    </a:lnTo>
                    <a:lnTo>
                      <a:pt x="69" y="64"/>
                    </a:lnTo>
                    <a:lnTo>
                      <a:pt x="69" y="69"/>
                    </a:lnTo>
                    <a:lnTo>
                      <a:pt x="70" y="75"/>
                    </a:lnTo>
                    <a:lnTo>
                      <a:pt x="87" y="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6" name="Freeform 198"/>
              <p:cNvSpPr>
                <a:spLocks/>
              </p:cNvSpPr>
              <p:nvPr>
                <p:custDataLst>
                  <p:tags r:id="rId371"/>
                </p:custDataLst>
              </p:nvPr>
            </p:nvSpPr>
            <p:spPr bwMode="auto">
              <a:xfrm>
                <a:off x="3894" y="1570"/>
                <a:ext cx="87" cy="77"/>
              </a:xfrm>
              <a:custGeom>
                <a:avLst/>
                <a:gdLst>
                  <a:gd name="T0" fmla="*/ 0 w 87"/>
                  <a:gd name="T1" fmla="*/ 77 h 77"/>
                  <a:gd name="T2" fmla="*/ 0 w 87"/>
                  <a:gd name="T3" fmla="*/ 77 h 77"/>
                  <a:gd name="T4" fmla="*/ 17 w 87"/>
                  <a:gd name="T5" fmla="*/ 75 h 77"/>
                  <a:gd name="T6" fmla="*/ 32 w 87"/>
                  <a:gd name="T7" fmla="*/ 71 h 77"/>
                  <a:gd name="T8" fmla="*/ 48 w 87"/>
                  <a:gd name="T9" fmla="*/ 64 h 77"/>
                  <a:gd name="T10" fmla="*/ 60 w 87"/>
                  <a:gd name="T11" fmla="*/ 54 h 77"/>
                  <a:gd name="T12" fmla="*/ 71 w 87"/>
                  <a:gd name="T13" fmla="*/ 43 h 77"/>
                  <a:gd name="T14" fmla="*/ 80 w 87"/>
                  <a:gd name="T15" fmla="*/ 31 h 77"/>
                  <a:gd name="T16" fmla="*/ 83 w 87"/>
                  <a:gd name="T17" fmla="*/ 24 h 77"/>
                  <a:gd name="T18" fmla="*/ 85 w 87"/>
                  <a:gd name="T19" fmla="*/ 17 h 77"/>
                  <a:gd name="T20" fmla="*/ 87 w 87"/>
                  <a:gd name="T21" fmla="*/ 8 h 77"/>
                  <a:gd name="T22" fmla="*/ 87 w 87"/>
                  <a:gd name="T23" fmla="*/ 0 h 77"/>
                  <a:gd name="T24" fmla="*/ 70 w 87"/>
                  <a:gd name="T25" fmla="*/ 0 h 77"/>
                  <a:gd name="T26" fmla="*/ 69 w 87"/>
                  <a:gd name="T27" fmla="*/ 7 h 77"/>
                  <a:gd name="T28" fmla="*/ 69 w 87"/>
                  <a:gd name="T29" fmla="*/ 13 h 77"/>
                  <a:gd name="T30" fmla="*/ 67 w 87"/>
                  <a:gd name="T31" fmla="*/ 18 h 77"/>
                  <a:gd name="T32" fmla="*/ 64 w 87"/>
                  <a:gd name="T33" fmla="*/ 22 h 77"/>
                  <a:gd name="T34" fmla="*/ 57 w 87"/>
                  <a:gd name="T35" fmla="*/ 34 h 77"/>
                  <a:gd name="T36" fmla="*/ 49 w 87"/>
                  <a:gd name="T37" fmla="*/ 42 h 77"/>
                  <a:gd name="T38" fmla="*/ 39 w 87"/>
                  <a:gd name="T39" fmla="*/ 49 h 77"/>
                  <a:gd name="T40" fmla="*/ 27 w 87"/>
                  <a:gd name="T41" fmla="*/ 54 h 77"/>
                  <a:gd name="T42" fmla="*/ 14 w 87"/>
                  <a:gd name="T43" fmla="*/ 59 h 77"/>
                  <a:gd name="T44" fmla="*/ 0 w 87"/>
                  <a:gd name="T45" fmla="*/ 59 h 77"/>
                  <a:gd name="T46" fmla="*/ 0 w 87"/>
                  <a:gd name="T47" fmla="*/ 59 h 77"/>
                  <a:gd name="T48" fmla="*/ 0 w 87"/>
                  <a:gd name="T49" fmla="*/ 77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77"/>
                  <a:gd name="T77" fmla="*/ 87 w 87"/>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77">
                    <a:moveTo>
                      <a:pt x="0" y="77"/>
                    </a:moveTo>
                    <a:lnTo>
                      <a:pt x="0" y="77"/>
                    </a:lnTo>
                    <a:lnTo>
                      <a:pt x="17" y="75"/>
                    </a:lnTo>
                    <a:lnTo>
                      <a:pt x="32" y="71"/>
                    </a:lnTo>
                    <a:lnTo>
                      <a:pt x="48" y="64"/>
                    </a:lnTo>
                    <a:lnTo>
                      <a:pt x="60" y="54"/>
                    </a:lnTo>
                    <a:lnTo>
                      <a:pt x="71" y="43"/>
                    </a:lnTo>
                    <a:lnTo>
                      <a:pt x="80" y="31"/>
                    </a:lnTo>
                    <a:lnTo>
                      <a:pt x="83" y="24"/>
                    </a:lnTo>
                    <a:lnTo>
                      <a:pt x="85" y="17"/>
                    </a:lnTo>
                    <a:lnTo>
                      <a:pt x="87" y="8"/>
                    </a:lnTo>
                    <a:lnTo>
                      <a:pt x="87" y="0"/>
                    </a:lnTo>
                    <a:lnTo>
                      <a:pt x="70" y="0"/>
                    </a:lnTo>
                    <a:lnTo>
                      <a:pt x="69" y="7"/>
                    </a:lnTo>
                    <a:lnTo>
                      <a:pt x="69" y="13"/>
                    </a:lnTo>
                    <a:lnTo>
                      <a:pt x="67" y="18"/>
                    </a:lnTo>
                    <a:lnTo>
                      <a:pt x="64" y="22"/>
                    </a:lnTo>
                    <a:lnTo>
                      <a:pt x="57" y="34"/>
                    </a:lnTo>
                    <a:lnTo>
                      <a:pt x="49" y="42"/>
                    </a:lnTo>
                    <a:lnTo>
                      <a:pt x="39" y="49"/>
                    </a:lnTo>
                    <a:lnTo>
                      <a:pt x="27" y="54"/>
                    </a:lnTo>
                    <a:lnTo>
                      <a:pt x="14" y="59"/>
                    </a:lnTo>
                    <a:lnTo>
                      <a:pt x="0" y="59"/>
                    </a:lnTo>
                    <a:lnTo>
                      <a:pt x="0" y="7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7" name="Freeform 199"/>
              <p:cNvSpPr>
                <a:spLocks/>
              </p:cNvSpPr>
              <p:nvPr>
                <p:custDataLst>
                  <p:tags r:id="rId372"/>
                </p:custDataLst>
              </p:nvPr>
            </p:nvSpPr>
            <p:spPr bwMode="auto">
              <a:xfrm>
                <a:off x="3808" y="1570"/>
                <a:ext cx="86" cy="77"/>
              </a:xfrm>
              <a:custGeom>
                <a:avLst/>
                <a:gdLst>
                  <a:gd name="T0" fmla="*/ 0 w 86"/>
                  <a:gd name="T1" fmla="*/ 0 h 77"/>
                  <a:gd name="T2" fmla="*/ 0 w 86"/>
                  <a:gd name="T3" fmla="*/ 0 h 77"/>
                  <a:gd name="T4" fmla="*/ 0 w 86"/>
                  <a:gd name="T5" fmla="*/ 8 h 77"/>
                  <a:gd name="T6" fmla="*/ 1 w 86"/>
                  <a:gd name="T7" fmla="*/ 17 h 77"/>
                  <a:gd name="T8" fmla="*/ 3 w 86"/>
                  <a:gd name="T9" fmla="*/ 24 h 77"/>
                  <a:gd name="T10" fmla="*/ 7 w 86"/>
                  <a:gd name="T11" fmla="*/ 31 h 77"/>
                  <a:gd name="T12" fmla="*/ 14 w 86"/>
                  <a:gd name="T13" fmla="*/ 43 h 77"/>
                  <a:gd name="T14" fmla="*/ 25 w 86"/>
                  <a:gd name="T15" fmla="*/ 54 h 77"/>
                  <a:gd name="T16" fmla="*/ 37 w 86"/>
                  <a:gd name="T17" fmla="*/ 64 h 77"/>
                  <a:gd name="T18" fmla="*/ 53 w 86"/>
                  <a:gd name="T19" fmla="*/ 71 h 77"/>
                  <a:gd name="T20" fmla="*/ 68 w 86"/>
                  <a:gd name="T21" fmla="*/ 75 h 77"/>
                  <a:gd name="T22" fmla="*/ 86 w 86"/>
                  <a:gd name="T23" fmla="*/ 77 h 77"/>
                  <a:gd name="T24" fmla="*/ 86 w 86"/>
                  <a:gd name="T25" fmla="*/ 59 h 77"/>
                  <a:gd name="T26" fmla="*/ 71 w 86"/>
                  <a:gd name="T27" fmla="*/ 59 h 77"/>
                  <a:gd name="T28" fmla="*/ 58 w 86"/>
                  <a:gd name="T29" fmla="*/ 54 h 77"/>
                  <a:gd name="T30" fmla="*/ 46 w 86"/>
                  <a:gd name="T31" fmla="*/ 49 h 77"/>
                  <a:gd name="T32" fmla="*/ 36 w 86"/>
                  <a:gd name="T33" fmla="*/ 42 h 77"/>
                  <a:gd name="T34" fmla="*/ 28 w 86"/>
                  <a:gd name="T35" fmla="*/ 34 h 77"/>
                  <a:gd name="T36" fmla="*/ 21 w 86"/>
                  <a:gd name="T37" fmla="*/ 22 h 77"/>
                  <a:gd name="T38" fmla="*/ 19 w 86"/>
                  <a:gd name="T39" fmla="*/ 18 h 77"/>
                  <a:gd name="T40" fmla="*/ 18 w 86"/>
                  <a:gd name="T41" fmla="*/ 13 h 77"/>
                  <a:gd name="T42" fmla="*/ 17 w 86"/>
                  <a:gd name="T43" fmla="*/ 7 h 77"/>
                  <a:gd name="T44" fmla="*/ 17 w 86"/>
                  <a:gd name="T45" fmla="*/ 0 h 77"/>
                  <a:gd name="T46" fmla="*/ 17 w 86"/>
                  <a:gd name="T47" fmla="*/ 0 h 77"/>
                  <a:gd name="T48" fmla="*/ 0 w 86"/>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77"/>
                  <a:gd name="T77" fmla="*/ 86 w 86"/>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77">
                    <a:moveTo>
                      <a:pt x="0" y="0"/>
                    </a:moveTo>
                    <a:lnTo>
                      <a:pt x="0" y="0"/>
                    </a:lnTo>
                    <a:lnTo>
                      <a:pt x="0" y="8"/>
                    </a:lnTo>
                    <a:lnTo>
                      <a:pt x="1" y="17"/>
                    </a:lnTo>
                    <a:lnTo>
                      <a:pt x="3" y="24"/>
                    </a:lnTo>
                    <a:lnTo>
                      <a:pt x="7" y="31"/>
                    </a:lnTo>
                    <a:lnTo>
                      <a:pt x="14" y="43"/>
                    </a:lnTo>
                    <a:lnTo>
                      <a:pt x="25" y="54"/>
                    </a:lnTo>
                    <a:lnTo>
                      <a:pt x="37" y="64"/>
                    </a:lnTo>
                    <a:lnTo>
                      <a:pt x="53" y="71"/>
                    </a:lnTo>
                    <a:lnTo>
                      <a:pt x="68" y="75"/>
                    </a:lnTo>
                    <a:lnTo>
                      <a:pt x="86" y="77"/>
                    </a:lnTo>
                    <a:lnTo>
                      <a:pt x="86" y="59"/>
                    </a:lnTo>
                    <a:lnTo>
                      <a:pt x="71" y="59"/>
                    </a:lnTo>
                    <a:lnTo>
                      <a:pt x="58" y="54"/>
                    </a:lnTo>
                    <a:lnTo>
                      <a:pt x="46" y="49"/>
                    </a:lnTo>
                    <a:lnTo>
                      <a:pt x="36" y="42"/>
                    </a:lnTo>
                    <a:lnTo>
                      <a:pt x="28" y="34"/>
                    </a:lnTo>
                    <a:lnTo>
                      <a:pt x="21" y="22"/>
                    </a:lnTo>
                    <a:lnTo>
                      <a:pt x="19" y="18"/>
                    </a:lnTo>
                    <a:lnTo>
                      <a:pt x="18" y="13"/>
                    </a:lnTo>
                    <a:lnTo>
                      <a:pt x="17" y="7"/>
                    </a:lnTo>
                    <a:lnTo>
                      <a:pt x="17"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8" name="Freeform 200"/>
              <p:cNvSpPr>
                <a:spLocks/>
              </p:cNvSpPr>
              <p:nvPr>
                <p:custDataLst>
                  <p:tags r:id="rId373"/>
                </p:custDataLst>
              </p:nvPr>
            </p:nvSpPr>
            <p:spPr bwMode="auto">
              <a:xfrm>
                <a:off x="3808" y="1495"/>
                <a:ext cx="86" cy="75"/>
              </a:xfrm>
              <a:custGeom>
                <a:avLst/>
                <a:gdLst>
                  <a:gd name="T0" fmla="*/ 86 w 86"/>
                  <a:gd name="T1" fmla="*/ 0 h 75"/>
                  <a:gd name="T2" fmla="*/ 86 w 86"/>
                  <a:gd name="T3" fmla="*/ 0 h 75"/>
                  <a:gd name="T4" fmla="*/ 68 w 86"/>
                  <a:gd name="T5" fmla="*/ 1 h 75"/>
                  <a:gd name="T6" fmla="*/ 53 w 86"/>
                  <a:gd name="T7" fmla="*/ 7 h 75"/>
                  <a:gd name="T8" fmla="*/ 37 w 86"/>
                  <a:gd name="T9" fmla="*/ 12 h 75"/>
                  <a:gd name="T10" fmla="*/ 25 w 86"/>
                  <a:gd name="T11" fmla="*/ 22 h 75"/>
                  <a:gd name="T12" fmla="*/ 14 w 86"/>
                  <a:gd name="T13" fmla="*/ 33 h 75"/>
                  <a:gd name="T14" fmla="*/ 7 w 86"/>
                  <a:gd name="T15" fmla="*/ 46 h 75"/>
                  <a:gd name="T16" fmla="*/ 3 w 86"/>
                  <a:gd name="T17" fmla="*/ 53 h 75"/>
                  <a:gd name="T18" fmla="*/ 1 w 86"/>
                  <a:gd name="T19" fmla="*/ 60 h 75"/>
                  <a:gd name="T20" fmla="*/ 0 w 86"/>
                  <a:gd name="T21" fmla="*/ 68 h 75"/>
                  <a:gd name="T22" fmla="*/ 0 w 86"/>
                  <a:gd name="T23" fmla="*/ 75 h 75"/>
                  <a:gd name="T24" fmla="*/ 17 w 86"/>
                  <a:gd name="T25" fmla="*/ 75 h 75"/>
                  <a:gd name="T26" fmla="*/ 17 w 86"/>
                  <a:gd name="T27" fmla="*/ 69 h 75"/>
                  <a:gd name="T28" fmla="*/ 18 w 86"/>
                  <a:gd name="T29" fmla="*/ 64 h 75"/>
                  <a:gd name="T30" fmla="*/ 19 w 86"/>
                  <a:gd name="T31" fmla="*/ 58 h 75"/>
                  <a:gd name="T32" fmla="*/ 21 w 86"/>
                  <a:gd name="T33" fmla="*/ 54 h 75"/>
                  <a:gd name="T34" fmla="*/ 28 w 86"/>
                  <a:gd name="T35" fmla="*/ 43 h 75"/>
                  <a:gd name="T36" fmla="*/ 36 w 86"/>
                  <a:gd name="T37" fmla="*/ 35 h 75"/>
                  <a:gd name="T38" fmla="*/ 46 w 86"/>
                  <a:gd name="T39" fmla="*/ 28 h 75"/>
                  <a:gd name="T40" fmla="*/ 58 w 86"/>
                  <a:gd name="T41" fmla="*/ 22 h 75"/>
                  <a:gd name="T42" fmla="*/ 71 w 86"/>
                  <a:gd name="T43" fmla="*/ 19 h 75"/>
                  <a:gd name="T44" fmla="*/ 86 w 86"/>
                  <a:gd name="T45" fmla="*/ 18 h 75"/>
                  <a:gd name="T46" fmla="*/ 86 w 86"/>
                  <a:gd name="T47" fmla="*/ 18 h 75"/>
                  <a:gd name="T48" fmla="*/ 86 w 86"/>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75"/>
                  <a:gd name="T77" fmla="*/ 86 w 86"/>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75">
                    <a:moveTo>
                      <a:pt x="86" y="0"/>
                    </a:moveTo>
                    <a:lnTo>
                      <a:pt x="86" y="0"/>
                    </a:lnTo>
                    <a:lnTo>
                      <a:pt x="68" y="1"/>
                    </a:lnTo>
                    <a:lnTo>
                      <a:pt x="53" y="7"/>
                    </a:lnTo>
                    <a:lnTo>
                      <a:pt x="37" y="12"/>
                    </a:lnTo>
                    <a:lnTo>
                      <a:pt x="25" y="22"/>
                    </a:lnTo>
                    <a:lnTo>
                      <a:pt x="14" y="33"/>
                    </a:lnTo>
                    <a:lnTo>
                      <a:pt x="7" y="46"/>
                    </a:lnTo>
                    <a:lnTo>
                      <a:pt x="3" y="53"/>
                    </a:lnTo>
                    <a:lnTo>
                      <a:pt x="1" y="60"/>
                    </a:lnTo>
                    <a:lnTo>
                      <a:pt x="0" y="68"/>
                    </a:lnTo>
                    <a:lnTo>
                      <a:pt x="0" y="75"/>
                    </a:lnTo>
                    <a:lnTo>
                      <a:pt x="17" y="75"/>
                    </a:lnTo>
                    <a:lnTo>
                      <a:pt x="17" y="69"/>
                    </a:lnTo>
                    <a:lnTo>
                      <a:pt x="18" y="64"/>
                    </a:lnTo>
                    <a:lnTo>
                      <a:pt x="19" y="58"/>
                    </a:lnTo>
                    <a:lnTo>
                      <a:pt x="21" y="54"/>
                    </a:lnTo>
                    <a:lnTo>
                      <a:pt x="28" y="43"/>
                    </a:lnTo>
                    <a:lnTo>
                      <a:pt x="36" y="35"/>
                    </a:lnTo>
                    <a:lnTo>
                      <a:pt x="46" y="28"/>
                    </a:lnTo>
                    <a:lnTo>
                      <a:pt x="58" y="22"/>
                    </a:lnTo>
                    <a:lnTo>
                      <a:pt x="71" y="19"/>
                    </a:lnTo>
                    <a:lnTo>
                      <a:pt x="86" y="18"/>
                    </a:lnTo>
                    <a:lnTo>
                      <a:pt x="8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9" name="Freeform 201"/>
              <p:cNvSpPr>
                <a:spLocks/>
              </p:cNvSpPr>
              <p:nvPr>
                <p:custDataLst>
                  <p:tags r:id="rId374"/>
                </p:custDataLst>
              </p:nvPr>
            </p:nvSpPr>
            <p:spPr bwMode="auto">
              <a:xfrm>
                <a:off x="2950" y="2720"/>
                <a:ext cx="84" cy="85"/>
              </a:xfrm>
              <a:custGeom>
                <a:avLst/>
                <a:gdLst>
                  <a:gd name="T0" fmla="*/ 84 w 84"/>
                  <a:gd name="T1" fmla="*/ 85 h 85"/>
                  <a:gd name="T2" fmla="*/ 84 w 84"/>
                  <a:gd name="T3" fmla="*/ 85 h 85"/>
                  <a:gd name="T4" fmla="*/ 84 w 84"/>
                  <a:gd name="T5" fmla="*/ 75 h 85"/>
                  <a:gd name="T6" fmla="*/ 82 w 84"/>
                  <a:gd name="T7" fmla="*/ 67 h 85"/>
                  <a:gd name="T8" fmla="*/ 80 w 84"/>
                  <a:gd name="T9" fmla="*/ 60 h 85"/>
                  <a:gd name="T10" fmla="*/ 77 w 84"/>
                  <a:gd name="T11" fmla="*/ 52 h 85"/>
                  <a:gd name="T12" fmla="*/ 70 w 84"/>
                  <a:gd name="T13" fmla="*/ 38 h 85"/>
                  <a:gd name="T14" fmla="*/ 59 w 84"/>
                  <a:gd name="T15" fmla="*/ 25 h 85"/>
                  <a:gd name="T16" fmla="*/ 46 w 84"/>
                  <a:gd name="T17" fmla="*/ 15 h 85"/>
                  <a:gd name="T18" fmla="*/ 32 w 84"/>
                  <a:gd name="T19" fmla="*/ 7 h 85"/>
                  <a:gd name="T20" fmla="*/ 25 w 84"/>
                  <a:gd name="T21" fmla="*/ 4 h 85"/>
                  <a:gd name="T22" fmla="*/ 17 w 84"/>
                  <a:gd name="T23" fmla="*/ 2 h 85"/>
                  <a:gd name="T24" fmla="*/ 8 w 84"/>
                  <a:gd name="T25" fmla="*/ 2 h 85"/>
                  <a:gd name="T26" fmla="*/ 0 w 84"/>
                  <a:gd name="T27" fmla="*/ 0 h 85"/>
                  <a:gd name="T28" fmla="*/ 0 w 84"/>
                  <a:gd name="T29" fmla="*/ 17 h 85"/>
                  <a:gd name="T30" fmla="*/ 7 w 84"/>
                  <a:gd name="T31" fmla="*/ 18 h 85"/>
                  <a:gd name="T32" fmla="*/ 13 w 84"/>
                  <a:gd name="T33" fmla="*/ 18 h 85"/>
                  <a:gd name="T34" fmla="*/ 20 w 84"/>
                  <a:gd name="T35" fmla="*/ 21 h 85"/>
                  <a:gd name="T36" fmla="*/ 25 w 84"/>
                  <a:gd name="T37" fmla="*/ 22 h 85"/>
                  <a:gd name="T38" fmla="*/ 36 w 84"/>
                  <a:gd name="T39" fmla="*/ 29 h 85"/>
                  <a:gd name="T40" fmla="*/ 47 w 84"/>
                  <a:gd name="T41" fmla="*/ 38 h 85"/>
                  <a:gd name="T42" fmla="*/ 54 w 84"/>
                  <a:gd name="T43" fmla="*/ 48 h 85"/>
                  <a:gd name="T44" fmla="*/ 61 w 84"/>
                  <a:gd name="T45" fmla="*/ 59 h 85"/>
                  <a:gd name="T46" fmla="*/ 63 w 84"/>
                  <a:gd name="T47" fmla="*/ 64 h 85"/>
                  <a:gd name="T48" fmla="*/ 66 w 84"/>
                  <a:gd name="T49" fmla="*/ 71 h 85"/>
                  <a:gd name="T50" fmla="*/ 66 w 84"/>
                  <a:gd name="T51" fmla="*/ 78 h 85"/>
                  <a:gd name="T52" fmla="*/ 67 w 84"/>
                  <a:gd name="T53" fmla="*/ 85 h 85"/>
                  <a:gd name="T54" fmla="*/ 67 w 84"/>
                  <a:gd name="T55" fmla="*/ 85 h 85"/>
                  <a:gd name="T56" fmla="*/ 84 w 84"/>
                  <a:gd name="T57" fmla="*/ 85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85"/>
                  <a:gd name="T89" fmla="*/ 84 w 84"/>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85">
                    <a:moveTo>
                      <a:pt x="84" y="85"/>
                    </a:moveTo>
                    <a:lnTo>
                      <a:pt x="84" y="85"/>
                    </a:lnTo>
                    <a:lnTo>
                      <a:pt x="84" y="75"/>
                    </a:lnTo>
                    <a:lnTo>
                      <a:pt x="82" y="67"/>
                    </a:lnTo>
                    <a:lnTo>
                      <a:pt x="80" y="60"/>
                    </a:lnTo>
                    <a:lnTo>
                      <a:pt x="77" y="52"/>
                    </a:lnTo>
                    <a:lnTo>
                      <a:pt x="70" y="38"/>
                    </a:lnTo>
                    <a:lnTo>
                      <a:pt x="59" y="25"/>
                    </a:lnTo>
                    <a:lnTo>
                      <a:pt x="46" y="15"/>
                    </a:lnTo>
                    <a:lnTo>
                      <a:pt x="32" y="7"/>
                    </a:lnTo>
                    <a:lnTo>
                      <a:pt x="25" y="4"/>
                    </a:lnTo>
                    <a:lnTo>
                      <a:pt x="17" y="2"/>
                    </a:lnTo>
                    <a:lnTo>
                      <a:pt x="8" y="2"/>
                    </a:lnTo>
                    <a:lnTo>
                      <a:pt x="0" y="0"/>
                    </a:lnTo>
                    <a:lnTo>
                      <a:pt x="0" y="17"/>
                    </a:lnTo>
                    <a:lnTo>
                      <a:pt x="7" y="18"/>
                    </a:lnTo>
                    <a:lnTo>
                      <a:pt x="13" y="18"/>
                    </a:lnTo>
                    <a:lnTo>
                      <a:pt x="20" y="21"/>
                    </a:lnTo>
                    <a:lnTo>
                      <a:pt x="25" y="22"/>
                    </a:lnTo>
                    <a:lnTo>
                      <a:pt x="36" y="29"/>
                    </a:lnTo>
                    <a:lnTo>
                      <a:pt x="47" y="38"/>
                    </a:lnTo>
                    <a:lnTo>
                      <a:pt x="54" y="48"/>
                    </a:lnTo>
                    <a:lnTo>
                      <a:pt x="61" y="59"/>
                    </a:lnTo>
                    <a:lnTo>
                      <a:pt x="63" y="64"/>
                    </a:lnTo>
                    <a:lnTo>
                      <a:pt x="66" y="71"/>
                    </a:lnTo>
                    <a:lnTo>
                      <a:pt x="66" y="78"/>
                    </a:lnTo>
                    <a:lnTo>
                      <a:pt x="67" y="85"/>
                    </a:lnTo>
                    <a:lnTo>
                      <a:pt x="84" y="8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0" name="Freeform 202"/>
              <p:cNvSpPr>
                <a:spLocks/>
              </p:cNvSpPr>
              <p:nvPr>
                <p:custDataLst>
                  <p:tags r:id="rId375"/>
                </p:custDataLst>
              </p:nvPr>
            </p:nvSpPr>
            <p:spPr bwMode="auto">
              <a:xfrm>
                <a:off x="2950" y="2805"/>
                <a:ext cx="84" cy="84"/>
              </a:xfrm>
              <a:custGeom>
                <a:avLst/>
                <a:gdLst>
                  <a:gd name="T0" fmla="*/ 0 w 84"/>
                  <a:gd name="T1" fmla="*/ 84 h 84"/>
                  <a:gd name="T2" fmla="*/ 0 w 84"/>
                  <a:gd name="T3" fmla="*/ 84 h 84"/>
                  <a:gd name="T4" fmla="*/ 8 w 84"/>
                  <a:gd name="T5" fmla="*/ 84 h 84"/>
                  <a:gd name="T6" fmla="*/ 17 w 84"/>
                  <a:gd name="T7" fmla="*/ 82 h 84"/>
                  <a:gd name="T8" fmla="*/ 25 w 84"/>
                  <a:gd name="T9" fmla="*/ 80 h 84"/>
                  <a:gd name="T10" fmla="*/ 32 w 84"/>
                  <a:gd name="T11" fmla="*/ 77 h 84"/>
                  <a:gd name="T12" fmla="*/ 46 w 84"/>
                  <a:gd name="T13" fmla="*/ 70 h 84"/>
                  <a:gd name="T14" fmla="*/ 59 w 84"/>
                  <a:gd name="T15" fmla="*/ 59 h 84"/>
                  <a:gd name="T16" fmla="*/ 70 w 84"/>
                  <a:gd name="T17" fmla="*/ 46 h 84"/>
                  <a:gd name="T18" fmla="*/ 77 w 84"/>
                  <a:gd name="T19" fmla="*/ 32 h 84"/>
                  <a:gd name="T20" fmla="*/ 80 w 84"/>
                  <a:gd name="T21" fmla="*/ 24 h 84"/>
                  <a:gd name="T22" fmla="*/ 82 w 84"/>
                  <a:gd name="T23" fmla="*/ 17 h 84"/>
                  <a:gd name="T24" fmla="*/ 84 w 84"/>
                  <a:gd name="T25" fmla="*/ 9 h 84"/>
                  <a:gd name="T26" fmla="*/ 84 w 84"/>
                  <a:gd name="T27" fmla="*/ 0 h 84"/>
                  <a:gd name="T28" fmla="*/ 67 w 84"/>
                  <a:gd name="T29" fmla="*/ 0 h 84"/>
                  <a:gd name="T30" fmla="*/ 66 w 84"/>
                  <a:gd name="T31" fmla="*/ 6 h 84"/>
                  <a:gd name="T32" fmla="*/ 66 w 84"/>
                  <a:gd name="T33" fmla="*/ 13 h 84"/>
                  <a:gd name="T34" fmla="*/ 63 w 84"/>
                  <a:gd name="T35" fmla="*/ 20 h 84"/>
                  <a:gd name="T36" fmla="*/ 61 w 84"/>
                  <a:gd name="T37" fmla="*/ 25 h 84"/>
                  <a:gd name="T38" fmla="*/ 54 w 84"/>
                  <a:gd name="T39" fmla="*/ 36 h 84"/>
                  <a:gd name="T40" fmla="*/ 47 w 84"/>
                  <a:gd name="T41" fmla="*/ 48 h 84"/>
                  <a:gd name="T42" fmla="*/ 36 w 84"/>
                  <a:gd name="T43" fmla="*/ 55 h 84"/>
                  <a:gd name="T44" fmla="*/ 25 w 84"/>
                  <a:gd name="T45" fmla="*/ 62 h 84"/>
                  <a:gd name="T46" fmla="*/ 20 w 84"/>
                  <a:gd name="T47" fmla="*/ 63 h 84"/>
                  <a:gd name="T48" fmla="*/ 13 w 84"/>
                  <a:gd name="T49" fmla="*/ 66 h 84"/>
                  <a:gd name="T50" fmla="*/ 7 w 84"/>
                  <a:gd name="T51" fmla="*/ 66 h 84"/>
                  <a:gd name="T52" fmla="*/ 0 w 84"/>
                  <a:gd name="T53" fmla="*/ 67 h 84"/>
                  <a:gd name="T54" fmla="*/ 0 w 84"/>
                  <a:gd name="T55" fmla="*/ 67 h 84"/>
                  <a:gd name="T56" fmla="*/ 0 w 84"/>
                  <a:gd name="T57" fmla="*/ 84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84"/>
                  <a:gd name="T89" fmla="*/ 84 w 84"/>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84">
                    <a:moveTo>
                      <a:pt x="0" y="84"/>
                    </a:moveTo>
                    <a:lnTo>
                      <a:pt x="0" y="84"/>
                    </a:lnTo>
                    <a:lnTo>
                      <a:pt x="8" y="84"/>
                    </a:lnTo>
                    <a:lnTo>
                      <a:pt x="17" y="82"/>
                    </a:lnTo>
                    <a:lnTo>
                      <a:pt x="25" y="80"/>
                    </a:lnTo>
                    <a:lnTo>
                      <a:pt x="32" y="77"/>
                    </a:lnTo>
                    <a:lnTo>
                      <a:pt x="46" y="70"/>
                    </a:lnTo>
                    <a:lnTo>
                      <a:pt x="59" y="59"/>
                    </a:lnTo>
                    <a:lnTo>
                      <a:pt x="70" y="46"/>
                    </a:lnTo>
                    <a:lnTo>
                      <a:pt x="77" y="32"/>
                    </a:lnTo>
                    <a:lnTo>
                      <a:pt x="80" y="24"/>
                    </a:lnTo>
                    <a:lnTo>
                      <a:pt x="82" y="17"/>
                    </a:lnTo>
                    <a:lnTo>
                      <a:pt x="84" y="9"/>
                    </a:lnTo>
                    <a:lnTo>
                      <a:pt x="84" y="0"/>
                    </a:lnTo>
                    <a:lnTo>
                      <a:pt x="67" y="0"/>
                    </a:lnTo>
                    <a:lnTo>
                      <a:pt x="66" y="6"/>
                    </a:lnTo>
                    <a:lnTo>
                      <a:pt x="66" y="13"/>
                    </a:lnTo>
                    <a:lnTo>
                      <a:pt x="63" y="20"/>
                    </a:lnTo>
                    <a:lnTo>
                      <a:pt x="61" y="25"/>
                    </a:lnTo>
                    <a:lnTo>
                      <a:pt x="54" y="36"/>
                    </a:lnTo>
                    <a:lnTo>
                      <a:pt x="47" y="48"/>
                    </a:lnTo>
                    <a:lnTo>
                      <a:pt x="36" y="55"/>
                    </a:lnTo>
                    <a:lnTo>
                      <a:pt x="25" y="62"/>
                    </a:lnTo>
                    <a:lnTo>
                      <a:pt x="20" y="63"/>
                    </a:lnTo>
                    <a:lnTo>
                      <a:pt x="13" y="66"/>
                    </a:lnTo>
                    <a:lnTo>
                      <a:pt x="7" y="66"/>
                    </a:lnTo>
                    <a:lnTo>
                      <a:pt x="0" y="67"/>
                    </a:lnTo>
                    <a:lnTo>
                      <a:pt x="0" y="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1" name="Freeform 203"/>
              <p:cNvSpPr>
                <a:spLocks/>
              </p:cNvSpPr>
              <p:nvPr>
                <p:custDataLst>
                  <p:tags r:id="rId376"/>
                </p:custDataLst>
              </p:nvPr>
            </p:nvSpPr>
            <p:spPr bwMode="auto">
              <a:xfrm>
                <a:off x="2866" y="2805"/>
                <a:ext cx="84" cy="84"/>
              </a:xfrm>
              <a:custGeom>
                <a:avLst/>
                <a:gdLst>
                  <a:gd name="T0" fmla="*/ 0 w 84"/>
                  <a:gd name="T1" fmla="*/ 0 h 84"/>
                  <a:gd name="T2" fmla="*/ 0 w 84"/>
                  <a:gd name="T3" fmla="*/ 0 h 84"/>
                  <a:gd name="T4" fmla="*/ 0 w 84"/>
                  <a:gd name="T5" fmla="*/ 9 h 84"/>
                  <a:gd name="T6" fmla="*/ 2 w 84"/>
                  <a:gd name="T7" fmla="*/ 17 h 84"/>
                  <a:gd name="T8" fmla="*/ 3 w 84"/>
                  <a:gd name="T9" fmla="*/ 24 h 84"/>
                  <a:gd name="T10" fmla="*/ 6 w 84"/>
                  <a:gd name="T11" fmla="*/ 32 h 84"/>
                  <a:gd name="T12" fmla="*/ 10 w 84"/>
                  <a:gd name="T13" fmla="*/ 39 h 84"/>
                  <a:gd name="T14" fmla="*/ 14 w 84"/>
                  <a:gd name="T15" fmla="*/ 46 h 84"/>
                  <a:gd name="T16" fmla="*/ 19 w 84"/>
                  <a:gd name="T17" fmla="*/ 53 h 84"/>
                  <a:gd name="T18" fmla="*/ 24 w 84"/>
                  <a:gd name="T19" fmla="*/ 59 h 84"/>
                  <a:gd name="T20" fmla="*/ 31 w 84"/>
                  <a:gd name="T21" fmla="*/ 64 h 84"/>
                  <a:gd name="T22" fmla="*/ 37 w 84"/>
                  <a:gd name="T23" fmla="*/ 70 h 84"/>
                  <a:gd name="T24" fmla="*/ 44 w 84"/>
                  <a:gd name="T25" fmla="*/ 74 h 84"/>
                  <a:gd name="T26" fmla="*/ 51 w 84"/>
                  <a:gd name="T27" fmla="*/ 77 h 84"/>
                  <a:gd name="T28" fmla="*/ 59 w 84"/>
                  <a:gd name="T29" fmla="*/ 80 h 84"/>
                  <a:gd name="T30" fmla="*/ 67 w 84"/>
                  <a:gd name="T31" fmla="*/ 82 h 84"/>
                  <a:gd name="T32" fmla="*/ 76 w 84"/>
                  <a:gd name="T33" fmla="*/ 84 h 84"/>
                  <a:gd name="T34" fmla="*/ 84 w 84"/>
                  <a:gd name="T35" fmla="*/ 84 h 84"/>
                  <a:gd name="T36" fmla="*/ 84 w 84"/>
                  <a:gd name="T37" fmla="*/ 67 h 84"/>
                  <a:gd name="T38" fmla="*/ 77 w 84"/>
                  <a:gd name="T39" fmla="*/ 66 h 84"/>
                  <a:gd name="T40" fmla="*/ 70 w 84"/>
                  <a:gd name="T41" fmla="*/ 66 h 84"/>
                  <a:gd name="T42" fmla="*/ 65 w 84"/>
                  <a:gd name="T43" fmla="*/ 63 h 84"/>
                  <a:gd name="T44" fmla="*/ 58 w 84"/>
                  <a:gd name="T45" fmla="*/ 62 h 84"/>
                  <a:gd name="T46" fmla="*/ 52 w 84"/>
                  <a:gd name="T47" fmla="*/ 59 h 84"/>
                  <a:gd name="T48" fmla="*/ 46 w 84"/>
                  <a:gd name="T49" fmla="*/ 55 h 84"/>
                  <a:gd name="T50" fmla="*/ 41 w 84"/>
                  <a:gd name="T51" fmla="*/ 52 h 84"/>
                  <a:gd name="T52" fmla="*/ 37 w 84"/>
                  <a:gd name="T53" fmla="*/ 48 h 84"/>
                  <a:gd name="T54" fmla="*/ 32 w 84"/>
                  <a:gd name="T55" fmla="*/ 42 h 84"/>
                  <a:gd name="T56" fmla="*/ 28 w 84"/>
                  <a:gd name="T57" fmla="*/ 36 h 84"/>
                  <a:gd name="T58" fmla="*/ 25 w 84"/>
                  <a:gd name="T59" fmla="*/ 31 h 84"/>
                  <a:gd name="T60" fmla="*/ 23 w 84"/>
                  <a:gd name="T61" fmla="*/ 25 h 84"/>
                  <a:gd name="T62" fmla="*/ 20 w 84"/>
                  <a:gd name="T63" fmla="*/ 20 h 84"/>
                  <a:gd name="T64" fmla="*/ 19 w 84"/>
                  <a:gd name="T65" fmla="*/ 13 h 84"/>
                  <a:gd name="T66" fmla="*/ 17 w 84"/>
                  <a:gd name="T67" fmla="*/ 6 h 84"/>
                  <a:gd name="T68" fmla="*/ 17 w 84"/>
                  <a:gd name="T69" fmla="*/ 0 h 84"/>
                  <a:gd name="T70" fmla="*/ 17 w 84"/>
                  <a:gd name="T71" fmla="*/ 0 h 84"/>
                  <a:gd name="T72" fmla="*/ 0 w 84"/>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4"/>
                  <a:gd name="T113" fmla="*/ 84 w 84"/>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4">
                    <a:moveTo>
                      <a:pt x="0" y="0"/>
                    </a:moveTo>
                    <a:lnTo>
                      <a:pt x="0" y="0"/>
                    </a:lnTo>
                    <a:lnTo>
                      <a:pt x="0" y="9"/>
                    </a:lnTo>
                    <a:lnTo>
                      <a:pt x="2" y="17"/>
                    </a:lnTo>
                    <a:lnTo>
                      <a:pt x="3" y="24"/>
                    </a:lnTo>
                    <a:lnTo>
                      <a:pt x="6" y="32"/>
                    </a:lnTo>
                    <a:lnTo>
                      <a:pt x="10" y="39"/>
                    </a:lnTo>
                    <a:lnTo>
                      <a:pt x="14" y="46"/>
                    </a:lnTo>
                    <a:lnTo>
                      <a:pt x="19" y="53"/>
                    </a:lnTo>
                    <a:lnTo>
                      <a:pt x="24" y="59"/>
                    </a:lnTo>
                    <a:lnTo>
                      <a:pt x="31" y="64"/>
                    </a:lnTo>
                    <a:lnTo>
                      <a:pt x="37" y="70"/>
                    </a:lnTo>
                    <a:lnTo>
                      <a:pt x="44" y="74"/>
                    </a:lnTo>
                    <a:lnTo>
                      <a:pt x="51" y="77"/>
                    </a:lnTo>
                    <a:lnTo>
                      <a:pt x="59" y="80"/>
                    </a:lnTo>
                    <a:lnTo>
                      <a:pt x="67" y="82"/>
                    </a:lnTo>
                    <a:lnTo>
                      <a:pt x="76" y="84"/>
                    </a:lnTo>
                    <a:lnTo>
                      <a:pt x="84" y="84"/>
                    </a:lnTo>
                    <a:lnTo>
                      <a:pt x="84" y="67"/>
                    </a:lnTo>
                    <a:lnTo>
                      <a:pt x="77" y="66"/>
                    </a:lnTo>
                    <a:lnTo>
                      <a:pt x="70" y="66"/>
                    </a:lnTo>
                    <a:lnTo>
                      <a:pt x="65" y="63"/>
                    </a:lnTo>
                    <a:lnTo>
                      <a:pt x="58" y="62"/>
                    </a:lnTo>
                    <a:lnTo>
                      <a:pt x="52" y="59"/>
                    </a:lnTo>
                    <a:lnTo>
                      <a:pt x="46" y="55"/>
                    </a:lnTo>
                    <a:lnTo>
                      <a:pt x="41" y="52"/>
                    </a:lnTo>
                    <a:lnTo>
                      <a:pt x="37" y="48"/>
                    </a:lnTo>
                    <a:lnTo>
                      <a:pt x="32" y="42"/>
                    </a:lnTo>
                    <a:lnTo>
                      <a:pt x="28" y="36"/>
                    </a:lnTo>
                    <a:lnTo>
                      <a:pt x="25" y="31"/>
                    </a:lnTo>
                    <a:lnTo>
                      <a:pt x="23" y="25"/>
                    </a:lnTo>
                    <a:lnTo>
                      <a:pt x="20" y="20"/>
                    </a:lnTo>
                    <a:lnTo>
                      <a:pt x="19" y="13"/>
                    </a:lnTo>
                    <a:lnTo>
                      <a:pt x="17" y="6"/>
                    </a:lnTo>
                    <a:lnTo>
                      <a:pt x="17"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2" name="Freeform 204"/>
              <p:cNvSpPr>
                <a:spLocks/>
              </p:cNvSpPr>
              <p:nvPr>
                <p:custDataLst>
                  <p:tags r:id="rId377"/>
                </p:custDataLst>
              </p:nvPr>
            </p:nvSpPr>
            <p:spPr bwMode="auto">
              <a:xfrm>
                <a:off x="2866" y="2720"/>
                <a:ext cx="84" cy="85"/>
              </a:xfrm>
              <a:custGeom>
                <a:avLst/>
                <a:gdLst>
                  <a:gd name="T0" fmla="*/ 84 w 84"/>
                  <a:gd name="T1" fmla="*/ 0 h 85"/>
                  <a:gd name="T2" fmla="*/ 84 w 84"/>
                  <a:gd name="T3" fmla="*/ 0 h 85"/>
                  <a:gd name="T4" fmla="*/ 76 w 84"/>
                  <a:gd name="T5" fmla="*/ 2 h 85"/>
                  <a:gd name="T6" fmla="*/ 67 w 84"/>
                  <a:gd name="T7" fmla="*/ 2 h 85"/>
                  <a:gd name="T8" fmla="*/ 59 w 84"/>
                  <a:gd name="T9" fmla="*/ 4 h 85"/>
                  <a:gd name="T10" fmla="*/ 51 w 84"/>
                  <a:gd name="T11" fmla="*/ 7 h 85"/>
                  <a:gd name="T12" fmla="*/ 37 w 84"/>
                  <a:gd name="T13" fmla="*/ 15 h 85"/>
                  <a:gd name="T14" fmla="*/ 24 w 84"/>
                  <a:gd name="T15" fmla="*/ 25 h 85"/>
                  <a:gd name="T16" fmla="*/ 14 w 84"/>
                  <a:gd name="T17" fmla="*/ 38 h 85"/>
                  <a:gd name="T18" fmla="*/ 6 w 84"/>
                  <a:gd name="T19" fmla="*/ 52 h 85"/>
                  <a:gd name="T20" fmla="*/ 3 w 84"/>
                  <a:gd name="T21" fmla="*/ 60 h 85"/>
                  <a:gd name="T22" fmla="*/ 2 w 84"/>
                  <a:gd name="T23" fmla="*/ 67 h 85"/>
                  <a:gd name="T24" fmla="*/ 0 w 84"/>
                  <a:gd name="T25" fmla="*/ 75 h 85"/>
                  <a:gd name="T26" fmla="*/ 0 w 84"/>
                  <a:gd name="T27" fmla="*/ 85 h 85"/>
                  <a:gd name="T28" fmla="*/ 17 w 84"/>
                  <a:gd name="T29" fmla="*/ 85 h 85"/>
                  <a:gd name="T30" fmla="*/ 17 w 84"/>
                  <a:gd name="T31" fmla="*/ 78 h 85"/>
                  <a:gd name="T32" fmla="*/ 19 w 84"/>
                  <a:gd name="T33" fmla="*/ 71 h 85"/>
                  <a:gd name="T34" fmla="*/ 20 w 84"/>
                  <a:gd name="T35" fmla="*/ 64 h 85"/>
                  <a:gd name="T36" fmla="*/ 21 w 84"/>
                  <a:gd name="T37" fmla="*/ 59 h 85"/>
                  <a:gd name="T38" fmla="*/ 28 w 84"/>
                  <a:gd name="T39" fmla="*/ 48 h 85"/>
                  <a:gd name="T40" fmla="*/ 37 w 84"/>
                  <a:gd name="T41" fmla="*/ 38 h 85"/>
                  <a:gd name="T42" fmla="*/ 46 w 84"/>
                  <a:gd name="T43" fmla="*/ 29 h 85"/>
                  <a:gd name="T44" fmla="*/ 58 w 84"/>
                  <a:gd name="T45" fmla="*/ 22 h 85"/>
                  <a:gd name="T46" fmla="*/ 65 w 84"/>
                  <a:gd name="T47" fmla="*/ 21 h 85"/>
                  <a:gd name="T48" fmla="*/ 70 w 84"/>
                  <a:gd name="T49" fmla="*/ 18 h 85"/>
                  <a:gd name="T50" fmla="*/ 77 w 84"/>
                  <a:gd name="T51" fmla="*/ 18 h 85"/>
                  <a:gd name="T52" fmla="*/ 84 w 84"/>
                  <a:gd name="T53" fmla="*/ 17 h 85"/>
                  <a:gd name="T54" fmla="*/ 84 w 84"/>
                  <a:gd name="T55" fmla="*/ 17 h 85"/>
                  <a:gd name="T56" fmla="*/ 84 w 84"/>
                  <a:gd name="T57" fmla="*/ 0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85"/>
                  <a:gd name="T89" fmla="*/ 84 w 84"/>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85">
                    <a:moveTo>
                      <a:pt x="84" y="0"/>
                    </a:moveTo>
                    <a:lnTo>
                      <a:pt x="84" y="0"/>
                    </a:lnTo>
                    <a:lnTo>
                      <a:pt x="76" y="2"/>
                    </a:lnTo>
                    <a:lnTo>
                      <a:pt x="67" y="2"/>
                    </a:lnTo>
                    <a:lnTo>
                      <a:pt x="59" y="4"/>
                    </a:lnTo>
                    <a:lnTo>
                      <a:pt x="51" y="7"/>
                    </a:lnTo>
                    <a:lnTo>
                      <a:pt x="37" y="15"/>
                    </a:lnTo>
                    <a:lnTo>
                      <a:pt x="24" y="25"/>
                    </a:lnTo>
                    <a:lnTo>
                      <a:pt x="14" y="38"/>
                    </a:lnTo>
                    <a:lnTo>
                      <a:pt x="6" y="52"/>
                    </a:lnTo>
                    <a:lnTo>
                      <a:pt x="3" y="60"/>
                    </a:lnTo>
                    <a:lnTo>
                      <a:pt x="2" y="67"/>
                    </a:lnTo>
                    <a:lnTo>
                      <a:pt x="0" y="75"/>
                    </a:lnTo>
                    <a:lnTo>
                      <a:pt x="0" y="85"/>
                    </a:lnTo>
                    <a:lnTo>
                      <a:pt x="17" y="85"/>
                    </a:lnTo>
                    <a:lnTo>
                      <a:pt x="17" y="78"/>
                    </a:lnTo>
                    <a:lnTo>
                      <a:pt x="19" y="71"/>
                    </a:lnTo>
                    <a:lnTo>
                      <a:pt x="20" y="64"/>
                    </a:lnTo>
                    <a:lnTo>
                      <a:pt x="21" y="59"/>
                    </a:lnTo>
                    <a:lnTo>
                      <a:pt x="28" y="48"/>
                    </a:lnTo>
                    <a:lnTo>
                      <a:pt x="37" y="38"/>
                    </a:lnTo>
                    <a:lnTo>
                      <a:pt x="46" y="29"/>
                    </a:lnTo>
                    <a:lnTo>
                      <a:pt x="58" y="22"/>
                    </a:lnTo>
                    <a:lnTo>
                      <a:pt x="65" y="21"/>
                    </a:lnTo>
                    <a:lnTo>
                      <a:pt x="70" y="18"/>
                    </a:lnTo>
                    <a:lnTo>
                      <a:pt x="77" y="18"/>
                    </a:lnTo>
                    <a:lnTo>
                      <a:pt x="84" y="17"/>
                    </a:lnTo>
                    <a:lnTo>
                      <a:pt x="8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3" name="Freeform 205"/>
              <p:cNvSpPr>
                <a:spLocks/>
              </p:cNvSpPr>
              <p:nvPr>
                <p:custDataLst>
                  <p:tags r:id="rId378"/>
                </p:custDataLst>
              </p:nvPr>
            </p:nvSpPr>
            <p:spPr bwMode="auto">
              <a:xfrm>
                <a:off x="2834" y="2811"/>
                <a:ext cx="31" cy="267"/>
              </a:xfrm>
              <a:custGeom>
                <a:avLst/>
                <a:gdLst>
                  <a:gd name="T0" fmla="*/ 27 w 31"/>
                  <a:gd name="T1" fmla="*/ 259 h 267"/>
                  <a:gd name="T2" fmla="*/ 27 w 31"/>
                  <a:gd name="T3" fmla="*/ 258 h 267"/>
                  <a:gd name="T4" fmla="*/ 24 w 31"/>
                  <a:gd name="T5" fmla="*/ 214 h 267"/>
                  <a:gd name="T6" fmla="*/ 21 w 31"/>
                  <a:gd name="T7" fmla="*/ 171 h 267"/>
                  <a:gd name="T8" fmla="*/ 20 w 31"/>
                  <a:gd name="T9" fmla="*/ 129 h 267"/>
                  <a:gd name="T10" fmla="*/ 18 w 31"/>
                  <a:gd name="T11" fmla="*/ 93 h 267"/>
                  <a:gd name="T12" fmla="*/ 18 w 31"/>
                  <a:gd name="T13" fmla="*/ 76 h 267"/>
                  <a:gd name="T14" fmla="*/ 18 w 31"/>
                  <a:gd name="T15" fmla="*/ 61 h 267"/>
                  <a:gd name="T16" fmla="*/ 20 w 31"/>
                  <a:gd name="T17" fmla="*/ 49 h 267"/>
                  <a:gd name="T18" fmla="*/ 21 w 31"/>
                  <a:gd name="T19" fmla="*/ 36 h 267"/>
                  <a:gd name="T20" fmla="*/ 24 w 31"/>
                  <a:gd name="T21" fmla="*/ 28 h 267"/>
                  <a:gd name="T22" fmla="*/ 27 w 31"/>
                  <a:gd name="T23" fmla="*/ 21 h 267"/>
                  <a:gd name="T24" fmla="*/ 30 w 31"/>
                  <a:gd name="T25" fmla="*/ 18 h 267"/>
                  <a:gd name="T26" fmla="*/ 31 w 31"/>
                  <a:gd name="T27" fmla="*/ 15 h 267"/>
                  <a:gd name="T28" fmla="*/ 27 w 31"/>
                  <a:gd name="T29" fmla="*/ 0 h 267"/>
                  <a:gd name="T30" fmla="*/ 17 w 31"/>
                  <a:gd name="T31" fmla="*/ 5 h 267"/>
                  <a:gd name="T32" fmla="*/ 11 w 31"/>
                  <a:gd name="T33" fmla="*/ 12 h 267"/>
                  <a:gd name="T34" fmla="*/ 7 w 31"/>
                  <a:gd name="T35" fmla="*/ 22 h 267"/>
                  <a:gd name="T36" fmla="*/ 4 w 31"/>
                  <a:gd name="T37" fmla="*/ 33 h 267"/>
                  <a:gd name="T38" fmla="*/ 3 w 31"/>
                  <a:gd name="T39" fmla="*/ 46 h 267"/>
                  <a:gd name="T40" fmla="*/ 2 w 31"/>
                  <a:gd name="T41" fmla="*/ 60 h 267"/>
                  <a:gd name="T42" fmla="*/ 0 w 31"/>
                  <a:gd name="T43" fmla="*/ 76 h 267"/>
                  <a:gd name="T44" fmla="*/ 0 w 31"/>
                  <a:gd name="T45" fmla="*/ 93 h 267"/>
                  <a:gd name="T46" fmla="*/ 2 w 31"/>
                  <a:gd name="T47" fmla="*/ 131 h 267"/>
                  <a:gd name="T48" fmla="*/ 4 w 31"/>
                  <a:gd name="T49" fmla="*/ 171 h 267"/>
                  <a:gd name="T50" fmla="*/ 7 w 31"/>
                  <a:gd name="T51" fmla="*/ 214 h 267"/>
                  <a:gd name="T52" fmla="*/ 10 w 31"/>
                  <a:gd name="T53" fmla="*/ 259 h 267"/>
                  <a:gd name="T54" fmla="*/ 10 w 31"/>
                  <a:gd name="T55" fmla="*/ 258 h 267"/>
                  <a:gd name="T56" fmla="*/ 10 w 31"/>
                  <a:gd name="T57" fmla="*/ 259 h 267"/>
                  <a:gd name="T58" fmla="*/ 11 w 31"/>
                  <a:gd name="T59" fmla="*/ 263 h 267"/>
                  <a:gd name="T60" fmla="*/ 13 w 31"/>
                  <a:gd name="T61" fmla="*/ 266 h 267"/>
                  <a:gd name="T62" fmla="*/ 16 w 31"/>
                  <a:gd name="T63" fmla="*/ 267 h 267"/>
                  <a:gd name="T64" fmla="*/ 18 w 31"/>
                  <a:gd name="T65" fmla="*/ 267 h 267"/>
                  <a:gd name="T66" fmla="*/ 23 w 31"/>
                  <a:gd name="T67" fmla="*/ 266 h 267"/>
                  <a:gd name="T68" fmla="*/ 24 w 31"/>
                  <a:gd name="T69" fmla="*/ 265 h 267"/>
                  <a:gd name="T70" fmla="*/ 27 w 31"/>
                  <a:gd name="T71" fmla="*/ 262 h 267"/>
                  <a:gd name="T72" fmla="*/ 27 w 31"/>
                  <a:gd name="T73" fmla="*/ 258 h 267"/>
                  <a:gd name="T74" fmla="*/ 27 w 31"/>
                  <a:gd name="T75" fmla="*/ 259 h 2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267"/>
                  <a:gd name="T116" fmla="*/ 31 w 31"/>
                  <a:gd name="T117" fmla="*/ 267 h 2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267">
                    <a:moveTo>
                      <a:pt x="27" y="259"/>
                    </a:moveTo>
                    <a:lnTo>
                      <a:pt x="27" y="258"/>
                    </a:lnTo>
                    <a:lnTo>
                      <a:pt x="24" y="214"/>
                    </a:lnTo>
                    <a:lnTo>
                      <a:pt x="21" y="171"/>
                    </a:lnTo>
                    <a:lnTo>
                      <a:pt x="20" y="129"/>
                    </a:lnTo>
                    <a:lnTo>
                      <a:pt x="18" y="93"/>
                    </a:lnTo>
                    <a:lnTo>
                      <a:pt x="18" y="76"/>
                    </a:lnTo>
                    <a:lnTo>
                      <a:pt x="18" y="61"/>
                    </a:lnTo>
                    <a:lnTo>
                      <a:pt x="20" y="49"/>
                    </a:lnTo>
                    <a:lnTo>
                      <a:pt x="21" y="36"/>
                    </a:lnTo>
                    <a:lnTo>
                      <a:pt x="24" y="28"/>
                    </a:lnTo>
                    <a:lnTo>
                      <a:pt x="27" y="21"/>
                    </a:lnTo>
                    <a:lnTo>
                      <a:pt x="30" y="18"/>
                    </a:lnTo>
                    <a:lnTo>
                      <a:pt x="31" y="15"/>
                    </a:lnTo>
                    <a:lnTo>
                      <a:pt x="27" y="0"/>
                    </a:lnTo>
                    <a:lnTo>
                      <a:pt x="17" y="5"/>
                    </a:lnTo>
                    <a:lnTo>
                      <a:pt x="11" y="12"/>
                    </a:lnTo>
                    <a:lnTo>
                      <a:pt x="7" y="22"/>
                    </a:lnTo>
                    <a:lnTo>
                      <a:pt x="4" y="33"/>
                    </a:lnTo>
                    <a:lnTo>
                      <a:pt x="3" y="46"/>
                    </a:lnTo>
                    <a:lnTo>
                      <a:pt x="2" y="60"/>
                    </a:lnTo>
                    <a:lnTo>
                      <a:pt x="0" y="76"/>
                    </a:lnTo>
                    <a:lnTo>
                      <a:pt x="0" y="93"/>
                    </a:lnTo>
                    <a:lnTo>
                      <a:pt x="2" y="131"/>
                    </a:lnTo>
                    <a:lnTo>
                      <a:pt x="4" y="171"/>
                    </a:lnTo>
                    <a:lnTo>
                      <a:pt x="7" y="214"/>
                    </a:lnTo>
                    <a:lnTo>
                      <a:pt x="10" y="259"/>
                    </a:lnTo>
                    <a:lnTo>
                      <a:pt x="10" y="258"/>
                    </a:lnTo>
                    <a:lnTo>
                      <a:pt x="10" y="259"/>
                    </a:lnTo>
                    <a:lnTo>
                      <a:pt x="11" y="263"/>
                    </a:lnTo>
                    <a:lnTo>
                      <a:pt x="13" y="266"/>
                    </a:lnTo>
                    <a:lnTo>
                      <a:pt x="16" y="267"/>
                    </a:lnTo>
                    <a:lnTo>
                      <a:pt x="18" y="267"/>
                    </a:lnTo>
                    <a:lnTo>
                      <a:pt x="23" y="266"/>
                    </a:lnTo>
                    <a:lnTo>
                      <a:pt x="24" y="265"/>
                    </a:lnTo>
                    <a:lnTo>
                      <a:pt x="27" y="262"/>
                    </a:lnTo>
                    <a:lnTo>
                      <a:pt x="27" y="258"/>
                    </a:lnTo>
                    <a:lnTo>
                      <a:pt x="27" y="2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 name="Freeform 206"/>
            <p:cNvSpPr>
              <a:spLocks/>
            </p:cNvSpPr>
            <p:nvPr>
              <p:custDataLst>
                <p:tags r:id="rId1"/>
              </p:custDataLst>
            </p:nvPr>
          </p:nvSpPr>
          <p:spPr bwMode="auto">
            <a:xfrm>
              <a:off x="2843" y="3069"/>
              <a:ext cx="53" cy="209"/>
            </a:xfrm>
            <a:custGeom>
              <a:avLst/>
              <a:gdLst>
                <a:gd name="T0" fmla="*/ 51 w 53"/>
                <a:gd name="T1" fmla="*/ 199 h 209"/>
                <a:gd name="T2" fmla="*/ 53 w 53"/>
                <a:gd name="T3" fmla="*/ 200 h 209"/>
                <a:gd name="T4" fmla="*/ 50 w 53"/>
                <a:gd name="T5" fmla="*/ 179 h 209"/>
                <a:gd name="T6" fmla="*/ 46 w 53"/>
                <a:gd name="T7" fmla="*/ 156 h 209"/>
                <a:gd name="T8" fmla="*/ 40 w 53"/>
                <a:gd name="T9" fmla="*/ 131 h 209"/>
                <a:gd name="T10" fmla="*/ 33 w 53"/>
                <a:gd name="T11" fmla="*/ 104 h 209"/>
                <a:gd name="T12" fmla="*/ 26 w 53"/>
                <a:gd name="T13" fmla="*/ 78 h 209"/>
                <a:gd name="T14" fmla="*/ 21 w 53"/>
                <a:gd name="T15" fmla="*/ 51 h 209"/>
                <a:gd name="T16" fmla="*/ 19 w 53"/>
                <a:gd name="T17" fmla="*/ 39 h 209"/>
                <a:gd name="T18" fmla="*/ 18 w 53"/>
                <a:gd name="T19" fmla="*/ 26 h 209"/>
                <a:gd name="T20" fmla="*/ 18 w 53"/>
                <a:gd name="T21" fmla="*/ 14 h 209"/>
                <a:gd name="T22" fmla="*/ 18 w 53"/>
                <a:gd name="T23" fmla="*/ 1 h 209"/>
                <a:gd name="T24" fmla="*/ 1 w 53"/>
                <a:gd name="T25" fmla="*/ 0 h 209"/>
                <a:gd name="T26" fmla="*/ 0 w 53"/>
                <a:gd name="T27" fmla="*/ 14 h 209"/>
                <a:gd name="T28" fmla="*/ 1 w 53"/>
                <a:gd name="T29" fmla="*/ 26 h 209"/>
                <a:gd name="T30" fmla="*/ 2 w 53"/>
                <a:gd name="T31" fmla="*/ 40 h 209"/>
                <a:gd name="T32" fmla="*/ 4 w 53"/>
                <a:gd name="T33" fmla="*/ 54 h 209"/>
                <a:gd name="T34" fmla="*/ 9 w 53"/>
                <a:gd name="T35" fmla="*/ 82 h 209"/>
                <a:gd name="T36" fmla="*/ 16 w 53"/>
                <a:gd name="T37" fmla="*/ 108 h 209"/>
                <a:gd name="T38" fmla="*/ 23 w 53"/>
                <a:gd name="T39" fmla="*/ 135 h 209"/>
                <a:gd name="T40" fmla="*/ 29 w 53"/>
                <a:gd name="T41" fmla="*/ 160 h 209"/>
                <a:gd name="T42" fmla="*/ 33 w 53"/>
                <a:gd name="T43" fmla="*/ 182 h 209"/>
                <a:gd name="T44" fmla="*/ 35 w 53"/>
                <a:gd name="T45" fmla="*/ 200 h 209"/>
                <a:gd name="T46" fmla="*/ 36 w 53"/>
                <a:gd name="T47" fmla="*/ 203 h 209"/>
                <a:gd name="T48" fmla="*/ 35 w 53"/>
                <a:gd name="T49" fmla="*/ 200 h 209"/>
                <a:gd name="T50" fmla="*/ 36 w 53"/>
                <a:gd name="T51" fmla="*/ 205 h 209"/>
                <a:gd name="T52" fmla="*/ 37 w 53"/>
                <a:gd name="T53" fmla="*/ 207 h 209"/>
                <a:gd name="T54" fmla="*/ 40 w 53"/>
                <a:gd name="T55" fmla="*/ 209 h 209"/>
                <a:gd name="T56" fmla="*/ 43 w 53"/>
                <a:gd name="T57" fmla="*/ 209 h 209"/>
                <a:gd name="T58" fmla="*/ 47 w 53"/>
                <a:gd name="T59" fmla="*/ 209 h 209"/>
                <a:gd name="T60" fmla="*/ 50 w 53"/>
                <a:gd name="T61" fmla="*/ 207 h 209"/>
                <a:gd name="T62" fmla="*/ 51 w 53"/>
                <a:gd name="T63" fmla="*/ 205 h 209"/>
                <a:gd name="T64" fmla="*/ 53 w 53"/>
                <a:gd name="T65" fmla="*/ 200 h 209"/>
                <a:gd name="T66" fmla="*/ 51 w 53"/>
                <a:gd name="T67" fmla="*/ 199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209"/>
                <a:gd name="T104" fmla="*/ 53 w 53"/>
                <a:gd name="T105" fmla="*/ 209 h 2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209">
                  <a:moveTo>
                    <a:pt x="51" y="199"/>
                  </a:moveTo>
                  <a:lnTo>
                    <a:pt x="53" y="200"/>
                  </a:lnTo>
                  <a:lnTo>
                    <a:pt x="50" y="179"/>
                  </a:lnTo>
                  <a:lnTo>
                    <a:pt x="46" y="156"/>
                  </a:lnTo>
                  <a:lnTo>
                    <a:pt x="40" y="131"/>
                  </a:lnTo>
                  <a:lnTo>
                    <a:pt x="33" y="104"/>
                  </a:lnTo>
                  <a:lnTo>
                    <a:pt x="26" y="78"/>
                  </a:lnTo>
                  <a:lnTo>
                    <a:pt x="21" y="51"/>
                  </a:lnTo>
                  <a:lnTo>
                    <a:pt x="19" y="39"/>
                  </a:lnTo>
                  <a:lnTo>
                    <a:pt x="18" y="26"/>
                  </a:lnTo>
                  <a:lnTo>
                    <a:pt x="18" y="14"/>
                  </a:lnTo>
                  <a:lnTo>
                    <a:pt x="18" y="1"/>
                  </a:lnTo>
                  <a:lnTo>
                    <a:pt x="1" y="0"/>
                  </a:lnTo>
                  <a:lnTo>
                    <a:pt x="0" y="14"/>
                  </a:lnTo>
                  <a:lnTo>
                    <a:pt x="1" y="26"/>
                  </a:lnTo>
                  <a:lnTo>
                    <a:pt x="2" y="40"/>
                  </a:lnTo>
                  <a:lnTo>
                    <a:pt x="4" y="54"/>
                  </a:lnTo>
                  <a:lnTo>
                    <a:pt x="9" y="82"/>
                  </a:lnTo>
                  <a:lnTo>
                    <a:pt x="16" y="108"/>
                  </a:lnTo>
                  <a:lnTo>
                    <a:pt x="23" y="135"/>
                  </a:lnTo>
                  <a:lnTo>
                    <a:pt x="29" y="160"/>
                  </a:lnTo>
                  <a:lnTo>
                    <a:pt x="33" y="182"/>
                  </a:lnTo>
                  <a:lnTo>
                    <a:pt x="35" y="200"/>
                  </a:lnTo>
                  <a:lnTo>
                    <a:pt x="36" y="203"/>
                  </a:lnTo>
                  <a:lnTo>
                    <a:pt x="35" y="200"/>
                  </a:lnTo>
                  <a:lnTo>
                    <a:pt x="36" y="205"/>
                  </a:lnTo>
                  <a:lnTo>
                    <a:pt x="37" y="207"/>
                  </a:lnTo>
                  <a:lnTo>
                    <a:pt x="40" y="209"/>
                  </a:lnTo>
                  <a:lnTo>
                    <a:pt x="43" y="209"/>
                  </a:lnTo>
                  <a:lnTo>
                    <a:pt x="47" y="209"/>
                  </a:lnTo>
                  <a:lnTo>
                    <a:pt x="50" y="207"/>
                  </a:lnTo>
                  <a:lnTo>
                    <a:pt x="51" y="205"/>
                  </a:lnTo>
                  <a:lnTo>
                    <a:pt x="53" y="200"/>
                  </a:lnTo>
                  <a:lnTo>
                    <a:pt x="51" y="1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207"/>
            <p:cNvSpPr>
              <a:spLocks/>
            </p:cNvSpPr>
            <p:nvPr>
              <p:custDataLst>
                <p:tags r:id="rId2"/>
              </p:custDataLst>
            </p:nvPr>
          </p:nvSpPr>
          <p:spPr bwMode="auto">
            <a:xfrm>
              <a:off x="2861" y="3268"/>
              <a:ext cx="37" cy="477"/>
            </a:xfrm>
            <a:custGeom>
              <a:avLst/>
              <a:gdLst>
                <a:gd name="T0" fmla="*/ 10 w 37"/>
                <a:gd name="T1" fmla="*/ 460 h 477"/>
                <a:gd name="T2" fmla="*/ 17 w 37"/>
                <a:gd name="T3" fmla="*/ 468 h 477"/>
                <a:gd name="T4" fmla="*/ 18 w 37"/>
                <a:gd name="T5" fmla="*/ 403 h 477"/>
                <a:gd name="T6" fmla="*/ 22 w 37"/>
                <a:gd name="T7" fmla="*/ 333 h 477"/>
                <a:gd name="T8" fmla="*/ 26 w 37"/>
                <a:gd name="T9" fmla="*/ 262 h 477"/>
                <a:gd name="T10" fmla="*/ 32 w 37"/>
                <a:gd name="T11" fmla="*/ 192 h 477"/>
                <a:gd name="T12" fmla="*/ 36 w 37"/>
                <a:gd name="T13" fmla="*/ 128 h 477"/>
                <a:gd name="T14" fmla="*/ 37 w 37"/>
                <a:gd name="T15" fmla="*/ 72 h 477"/>
                <a:gd name="T16" fmla="*/ 37 w 37"/>
                <a:gd name="T17" fmla="*/ 50 h 477"/>
                <a:gd name="T18" fmla="*/ 37 w 37"/>
                <a:gd name="T19" fmla="*/ 29 h 477"/>
                <a:gd name="T20" fmla="*/ 36 w 37"/>
                <a:gd name="T21" fmla="*/ 13 h 477"/>
                <a:gd name="T22" fmla="*/ 33 w 37"/>
                <a:gd name="T23" fmla="*/ 0 h 477"/>
                <a:gd name="T24" fmla="*/ 18 w 37"/>
                <a:gd name="T25" fmla="*/ 4 h 477"/>
                <a:gd name="T26" fmla="*/ 19 w 37"/>
                <a:gd name="T27" fmla="*/ 15 h 477"/>
                <a:gd name="T28" fmla="*/ 21 w 37"/>
                <a:gd name="T29" fmla="*/ 31 h 477"/>
                <a:gd name="T30" fmla="*/ 21 w 37"/>
                <a:gd name="T31" fmla="*/ 50 h 477"/>
                <a:gd name="T32" fmla="*/ 21 w 37"/>
                <a:gd name="T33" fmla="*/ 72 h 477"/>
                <a:gd name="T34" fmla="*/ 18 w 37"/>
                <a:gd name="T35" fmla="*/ 128 h 477"/>
                <a:gd name="T36" fmla="*/ 15 w 37"/>
                <a:gd name="T37" fmla="*/ 191 h 477"/>
                <a:gd name="T38" fmla="*/ 10 w 37"/>
                <a:gd name="T39" fmla="*/ 261 h 477"/>
                <a:gd name="T40" fmla="*/ 5 w 37"/>
                <a:gd name="T41" fmla="*/ 332 h 477"/>
                <a:gd name="T42" fmla="*/ 1 w 37"/>
                <a:gd name="T43" fmla="*/ 403 h 477"/>
                <a:gd name="T44" fmla="*/ 0 w 37"/>
                <a:gd name="T45" fmla="*/ 468 h 477"/>
                <a:gd name="T46" fmla="*/ 5 w 37"/>
                <a:gd name="T47" fmla="*/ 477 h 477"/>
                <a:gd name="T48" fmla="*/ 0 w 37"/>
                <a:gd name="T49" fmla="*/ 468 h 477"/>
                <a:gd name="T50" fmla="*/ 0 w 37"/>
                <a:gd name="T51" fmla="*/ 473 h 477"/>
                <a:gd name="T52" fmla="*/ 1 w 37"/>
                <a:gd name="T53" fmla="*/ 475 h 477"/>
                <a:gd name="T54" fmla="*/ 4 w 37"/>
                <a:gd name="T55" fmla="*/ 477 h 477"/>
                <a:gd name="T56" fmla="*/ 7 w 37"/>
                <a:gd name="T57" fmla="*/ 477 h 477"/>
                <a:gd name="T58" fmla="*/ 11 w 37"/>
                <a:gd name="T59" fmla="*/ 477 h 477"/>
                <a:gd name="T60" fmla="*/ 14 w 37"/>
                <a:gd name="T61" fmla="*/ 475 h 477"/>
                <a:gd name="T62" fmla="*/ 15 w 37"/>
                <a:gd name="T63" fmla="*/ 473 h 477"/>
                <a:gd name="T64" fmla="*/ 17 w 37"/>
                <a:gd name="T65" fmla="*/ 468 h 477"/>
                <a:gd name="T66" fmla="*/ 10 w 37"/>
                <a:gd name="T67" fmla="*/ 46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77"/>
                <a:gd name="T104" fmla="*/ 37 w 3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77">
                  <a:moveTo>
                    <a:pt x="10" y="460"/>
                  </a:moveTo>
                  <a:lnTo>
                    <a:pt x="17" y="468"/>
                  </a:lnTo>
                  <a:lnTo>
                    <a:pt x="18" y="403"/>
                  </a:lnTo>
                  <a:lnTo>
                    <a:pt x="22" y="333"/>
                  </a:lnTo>
                  <a:lnTo>
                    <a:pt x="26" y="262"/>
                  </a:lnTo>
                  <a:lnTo>
                    <a:pt x="32" y="192"/>
                  </a:lnTo>
                  <a:lnTo>
                    <a:pt x="36" y="128"/>
                  </a:lnTo>
                  <a:lnTo>
                    <a:pt x="37" y="72"/>
                  </a:lnTo>
                  <a:lnTo>
                    <a:pt x="37" y="50"/>
                  </a:lnTo>
                  <a:lnTo>
                    <a:pt x="37" y="29"/>
                  </a:lnTo>
                  <a:lnTo>
                    <a:pt x="36" y="13"/>
                  </a:lnTo>
                  <a:lnTo>
                    <a:pt x="33" y="0"/>
                  </a:lnTo>
                  <a:lnTo>
                    <a:pt x="18" y="4"/>
                  </a:lnTo>
                  <a:lnTo>
                    <a:pt x="19" y="15"/>
                  </a:lnTo>
                  <a:lnTo>
                    <a:pt x="21" y="31"/>
                  </a:lnTo>
                  <a:lnTo>
                    <a:pt x="21" y="50"/>
                  </a:lnTo>
                  <a:lnTo>
                    <a:pt x="21" y="72"/>
                  </a:lnTo>
                  <a:lnTo>
                    <a:pt x="18" y="128"/>
                  </a:lnTo>
                  <a:lnTo>
                    <a:pt x="15" y="191"/>
                  </a:lnTo>
                  <a:lnTo>
                    <a:pt x="10" y="261"/>
                  </a:lnTo>
                  <a:lnTo>
                    <a:pt x="5" y="332"/>
                  </a:lnTo>
                  <a:lnTo>
                    <a:pt x="1" y="403"/>
                  </a:lnTo>
                  <a:lnTo>
                    <a:pt x="0" y="468"/>
                  </a:lnTo>
                  <a:lnTo>
                    <a:pt x="5" y="477"/>
                  </a:lnTo>
                  <a:lnTo>
                    <a:pt x="0" y="468"/>
                  </a:lnTo>
                  <a:lnTo>
                    <a:pt x="0" y="473"/>
                  </a:lnTo>
                  <a:lnTo>
                    <a:pt x="1" y="475"/>
                  </a:lnTo>
                  <a:lnTo>
                    <a:pt x="4" y="477"/>
                  </a:lnTo>
                  <a:lnTo>
                    <a:pt x="7" y="477"/>
                  </a:lnTo>
                  <a:lnTo>
                    <a:pt x="11" y="477"/>
                  </a:lnTo>
                  <a:lnTo>
                    <a:pt x="14" y="475"/>
                  </a:lnTo>
                  <a:lnTo>
                    <a:pt x="15" y="473"/>
                  </a:lnTo>
                  <a:lnTo>
                    <a:pt x="17" y="468"/>
                  </a:lnTo>
                  <a:lnTo>
                    <a:pt x="10" y="4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208"/>
            <p:cNvSpPr>
              <a:spLocks/>
            </p:cNvSpPr>
            <p:nvPr>
              <p:custDataLst>
                <p:tags r:id="rId3"/>
              </p:custDataLst>
            </p:nvPr>
          </p:nvSpPr>
          <p:spPr bwMode="auto">
            <a:xfrm>
              <a:off x="2866" y="3728"/>
              <a:ext cx="134" cy="38"/>
            </a:xfrm>
            <a:custGeom>
              <a:avLst/>
              <a:gdLst>
                <a:gd name="T0" fmla="*/ 118 w 134"/>
                <a:gd name="T1" fmla="*/ 20 h 38"/>
                <a:gd name="T2" fmla="*/ 122 w 134"/>
                <a:gd name="T3" fmla="*/ 13 h 38"/>
                <a:gd name="T4" fmla="*/ 116 w 134"/>
                <a:gd name="T5" fmla="*/ 15 h 38"/>
                <a:gd name="T6" fmla="*/ 111 w 134"/>
                <a:gd name="T7" fmla="*/ 18 h 38"/>
                <a:gd name="T8" fmla="*/ 105 w 134"/>
                <a:gd name="T9" fmla="*/ 20 h 38"/>
                <a:gd name="T10" fmla="*/ 99 w 134"/>
                <a:gd name="T11" fmla="*/ 20 h 38"/>
                <a:gd name="T12" fmla="*/ 85 w 134"/>
                <a:gd name="T13" fmla="*/ 20 h 38"/>
                <a:gd name="T14" fmla="*/ 70 w 134"/>
                <a:gd name="T15" fmla="*/ 18 h 38"/>
                <a:gd name="T16" fmla="*/ 55 w 134"/>
                <a:gd name="T17" fmla="*/ 15 h 38"/>
                <a:gd name="T18" fmla="*/ 38 w 134"/>
                <a:gd name="T19" fmla="*/ 10 h 38"/>
                <a:gd name="T20" fmla="*/ 21 w 134"/>
                <a:gd name="T21" fmla="*/ 6 h 38"/>
                <a:gd name="T22" fmla="*/ 5 w 134"/>
                <a:gd name="T23" fmla="*/ 0 h 38"/>
                <a:gd name="T24" fmla="*/ 0 w 134"/>
                <a:gd name="T25" fmla="*/ 17 h 38"/>
                <a:gd name="T26" fmla="*/ 17 w 134"/>
                <a:gd name="T27" fmla="*/ 22 h 38"/>
                <a:gd name="T28" fmla="*/ 34 w 134"/>
                <a:gd name="T29" fmla="*/ 27 h 38"/>
                <a:gd name="T30" fmla="*/ 51 w 134"/>
                <a:gd name="T31" fmla="*/ 31 h 38"/>
                <a:gd name="T32" fmla="*/ 67 w 134"/>
                <a:gd name="T33" fmla="*/ 35 h 38"/>
                <a:gd name="T34" fmla="*/ 84 w 134"/>
                <a:gd name="T35" fmla="*/ 38 h 38"/>
                <a:gd name="T36" fmla="*/ 99 w 134"/>
                <a:gd name="T37" fmla="*/ 36 h 38"/>
                <a:gd name="T38" fmla="*/ 108 w 134"/>
                <a:gd name="T39" fmla="*/ 36 h 38"/>
                <a:gd name="T40" fmla="*/ 116 w 134"/>
                <a:gd name="T41" fmla="*/ 33 h 38"/>
                <a:gd name="T42" fmla="*/ 123 w 134"/>
                <a:gd name="T43" fmla="*/ 31 h 38"/>
                <a:gd name="T44" fmla="*/ 130 w 134"/>
                <a:gd name="T45" fmla="*/ 27 h 38"/>
                <a:gd name="T46" fmla="*/ 134 w 134"/>
                <a:gd name="T47" fmla="*/ 20 h 38"/>
                <a:gd name="T48" fmla="*/ 130 w 134"/>
                <a:gd name="T49" fmla="*/ 27 h 38"/>
                <a:gd name="T50" fmla="*/ 133 w 134"/>
                <a:gd name="T51" fmla="*/ 24 h 38"/>
                <a:gd name="T52" fmla="*/ 134 w 134"/>
                <a:gd name="T53" fmla="*/ 21 h 38"/>
                <a:gd name="T54" fmla="*/ 134 w 134"/>
                <a:gd name="T55" fmla="*/ 18 h 38"/>
                <a:gd name="T56" fmla="*/ 133 w 134"/>
                <a:gd name="T57" fmla="*/ 15 h 38"/>
                <a:gd name="T58" fmla="*/ 131 w 134"/>
                <a:gd name="T59" fmla="*/ 13 h 38"/>
                <a:gd name="T60" fmla="*/ 129 w 134"/>
                <a:gd name="T61" fmla="*/ 11 h 38"/>
                <a:gd name="T62" fmla="*/ 125 w 134"/>
                <a:gd name="T63" fmla="*/ 11 h 38"/>
                <a:gd name="T64" fmla="*/ 122 w 134"/>
                <a:gd name="T65" fmla="*/ 13 h 38"/>
                <a:gd name="T66" fmla="*/ 118 w 134"/>
                <a:gd name="T67" fmla="*/ 2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38"/>
                <a:gd name="T104" fmla="*/ 134 w 134"/>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38">
                  <a:moveTo>
                    <a:pt x="118" y="20"/>
                  </a:moveTo>
                  <a:lnTo>
                    <a:pt x="122" y="13"/>
                  </a:lnTo>
                  <a:lnTo>
                    <a:pt x="116" y="15"/>
                  </a:lnTo>
                  <a:lnTo>
                    <a:pt x="111" y="18"/>
                  </a:lnTo>
                  <a:lnTo>
                    <a:pt x="105" y="20"/>
                  </a:lnTo>
                  <a:lnTo>
                    <a:pt x="99" y="20"/>
                  </a:lnTo>
                  <a:lnTo>
                    <a:pt x="85" y="20"/>
                  </a:lnTo>
                  <a:lnTo>
                    <a:pt x="70" y="18"/>
                  </a:lnTo>
                  <a:lnTo>
                    <a:pt x="55" y="15"/>
                  </a:lnTo>
                  <a:lnTo>
                    <a:pt x="38" y="10"/>
                  </a:lnTo>
                  <a:lnTo>
                    <a:pt x="21" y="6"/>
                  </a:lnTo>
                  <a:lnTo>
                    <a:pt x="5" y="0"/>
                  </a:lnTo>
                  <a:lnTo>
                    <a:pt x="0" y="17"/>
                  </a:lnTo>
                  <a:lnTo>
                    <a:pt x="17" y="22"/>
                  </a:lnTo>
                  <a:lnTo>
                    <a:pt x="34" y="27"/>
                  </a:lnTo>
                  <a:lnTo>
                    <a:pt x="51" y="31"/>
                  </a:lnTo>
                  <a:lnTo>
                    <a:pt x="67" y="35"/>
                  </a:lnTo>
                  <a:lnTo>
                    <a:pt x="84" y="38"/>
                  </a:lnTo>
                  <a:lnTo>
                    <a:pt x="99" y="36"/>
                  </a:lnTo>
                  <a:lnTo>
                    <a:pt x="108" y="36"/>
                  </a:lnTo>
                  <a:lnTo>
                    <a:pt x="116" y="33"/>
                  </a:lnTo>
                  <a:lnTo>
                    <a:pt x="123" y="31"/>
                  </a:lnTo>
                  <a:lnTo>
                    <a:pt x="130" y="27"/>
                  </a:lnTo>
                  <a:lnTo>
                    <a:pt x="134" y="20"/>
                  </a:lnTo>
                  <a:lnTo>
                    <a:pt x="130" y="27"/>
                  </a:lnTo>
                  <a:lnTo>
                    <a:pt x="133" y="24"/>
                  </a:lnTo>
                  <a:lnTo>
                    <a:pt x="134" y="21"/>
                  </a:lnTo>
                  <a:lnTo>
                    <a:pt x="134" y="18"/>
                  </a:lnTo>
                  <a:lnTo>
                    <a:pt x="133" y="15"/>
                  </a:lnTo>
                  <a:lnTo>
                    <a:pt x="131" y="13"/>
                  </a:lnTo>
                  <a:lnTo>
                    <a:pt x="129" y="11"/>
                  </a:lnTo>
                  <a:lnTo>
                    <a:pt x="125" y="11"/>
                  </a:lnTo>
                  <a:lnTo>
                    <a:pt x="122" y="13"/>
                  </a:lnTo>
                  <a:lnTo>
                    <a:pt x="118"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09"/>
            <p:cNvSpPr>
              <a:spLocks/>
            </p:cNvSpPr>
            <p:nvPr>
              <p:custDataLst>
                <p:tags r:id="rId4"/>
              </p:custDataLst>
            </p:nvPr>
          </p:nvSpPr>
          <p:spPr bwMode="auto">
            <a:xfrm>
              <a:off x="2982" y="3473"/>
              <a:ext cx="63" cy="275"/>
            </a:xfrm>
            <a:custGeom>
              <a:avLst/>
              <a:gdLst>
                <a:gd name="T0" fmla="*/ 48 w 63"/>
                <a:gd name="T1" fmla="*/ 3 h 275"/>
                <a:gd name="T2" fmla="*/ 46 w 63"/>
                <a:gd name="T3" fmla="*/ 4 h 275"/>
                <a:gd name="T4" fmla="*/ 41 w 63"/>
                <a:gd name="T5" fmla="*/ 17 h 275"/>
                <a:gd name="T6" fmla="*/ 35 w 63"/>
                <a:gd name="T7" fmla="*/ 32 h 275"/>
                <a:gd name="T8" fmla="*/ 29 w 63"/>
                <a:gd name="T9" fmla="*/ 47 h 275"/>
                <a:gd name="T10" fmla="*/ 24 w 63"/>
                <a:gd name="T11" fmla="*/ 63 h 275"/>
                <a:gd name="T12" fmla="*/ 15 w 63"/>
                <a:gd name="T13" fmla="*/ 98 h 275"/>
                <a:gd name="T14" fmla="*/ 10 w 63"/>
                <a:gd name="T15" fmla="*/ 132 h 275"/>
                <a:gd name="T16" fmla="*/ 4 w 63"/>
                <a:gd name="T17" fmla="*/ 170 h 275"/>
                <a:gd name="T18" fmla="*/ 2 w 63"/>
                <a:gd name="T19" fmla="*/ 206 h 275"/>
                <a:gd name="T20" fmla="*/ 0 w 63"/>
                <a:gd name="T21" fmla="*/ 241 h 275"/>
                <a:gd name="T22" fmla="*/ 2 w 63"/>
                <a:gd name="T23" fmla="*/ 275 h 275"/>
                <a:gd name="T24" fmla="*/ 18 w 63"/>
                <a:gd name="T25" fmla="*/ 275 h 275"/>
                <a:gd name="T26" fmla="*/ 18 w 63"/>
                <a:gd name="T27" fmla="*/ 241 h 275"/>
                <a:gd name="T28" fmla="*/ 20 w 63"/>
                <a:gd name="T29" fmla="*/ 208 h 275"/>
                <a:gd name="T30" fmla="*/ 22 w 63"/>
                <a:gd name="T31" fmla="*/ 171 h 275"/>
                <a:gd name="T32" fmla="*/ 27 w 63"/>
                <a:gd name="T33" fmla="*/ 135 h 275"/>
                <a:gd name="T34" fmla="*/ 32 w 63"/>
                <a:gd name="T35" fmla="*/ 100 h 275"/>
                <a:gd name="T36" fmla="*/ 41 w 63"/>
                <a:gd name="T37" fmla="*/ 67 h 275"/>
                <a:gd name="T38" fmla="*/ 45 w 63"/>
                <a:gd name="T39" fmla="*/ 52 h 275"/>
                <a:gd name="T40" fmla="*/ 50 w 63"/>
                <a:gd name="T41" fmla="*/ 38 h 275"/>
                <a:gd name="T42" fmla="*/ 56 w 63"/>
                <a:gd name="T43" fmla="*/ 24 h 275"/>
                <a:gd name="T44" fmla="*/ 62 w 63"/>
                <a:gd name="T45" fmla="*/ 11 h 275"/>
                <a:gd name="T46" fmla="*/ 62 w 63"/>
                <a:gd name="T47" fmla="*/ 12 h 275"/>
                <a:gd name="T48" fmla="*/ 62 w 63"/>
                <a:gd name="T49" fmla="*/ 11 h 275"/>
                <a:gd name="T50" fmla="*/ 63 w 63"/>
                <a:gd name="T51" fmla="*/ 8 h 275"/>
                <a:gd name="T52" fmla="*/ 63 w 63"/>
                <a:gd name="T53" fmla="*/ 4 h 275"/>
                <a:gd name="T54" fmla="*/ 60 w 63"/>
                <a:gd name="T55" fmla="*/ 3 h 275"/>
                <a:gd name="T56" fmla="*/ 59 w 63"/>
                <a:gd name="T57" fmla="*/ 0 h 275"/>
                <a:gd name="T58" fmla="*/ 56 w 63"/>
                <a:gd name="T59" fmla="*/ 0 h 275"/>
                <a:gd name="T60" fmla="*/ 52 w 63"/>
                <a:gd name="T61" fmla="*/ 0 h 275"/>
                <a:gd name="T62" fmla="*/ 49 w 63"/>
                <a:gd name="T63" fmla="*/ 1 h 275"/>
                <a:gd name="T64" fmla="*/ 46 w 63"/>
                <a:gd name="T65" fmla="*/ 4 h 275"/>
                <a:gd name="T66" fmla="*/ 48 w 63"/>
                <a:gd name="T67" fmla="*/ 3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275"/>
                <a:gd name="T104" fmla="*/ 63 w 63"/>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275">
                  <a:moveTo>
                    <a:pt x="48" y="3"/>
                  </a:moveTo>
                  <a:lnTo>
                    <a:pt x="46" y="4"/>
                  </a:lnTo>
                  <a:lnTo>
                    <a:pt x="41" y="17"/>
                  </a:lnTo>
                  <a:lnTo>
                    <a:pt x="35" y="32"/>
                  </a:lnTo>
                  <a:lnTo>
                    <a:pt x="29" y="47"/>
                  </a:lnTo>
                  <a:lnTo>
                    <a:pt x="24" y="63"/>
                  </a:lnTo>
                  <a:lnTo>
                    <a:pt x="15" y="98"/>
                  </a:lnTo>
                  <a:lnTo>
                    <a:pt x="10" y="132"/>
                  </a:lnTo>
                  <a:lnTo>
                    <a:pt x="4" y="170"/>
                  </a:lnTo>
                  <a:lnTo>
                    <a:pt x="2" y="206"/>
                  </a:lnTo>
                  <a:lnTo>
                    <a:pt x="0" y="241"/>
                  </a:lnTo>
                  <a:lnTo>
                    <a:pt x="2" y="275"/>
                  </a:lnTo>
                  <a:lnTo>
                    <a:pt x="18" y="275"/>
                  </a:lnTo>
                  <a:lnTo>
                    <a:pt x="18" y="241"/>
                  </a:lnTo>
                  <a:lnTo>
                    <a:pt x="20" y="208"/>
                  </a:lnTo>
                  <a:lnTo>
                    <a:pt x="22" y="171"/>
                  </a:lnTo>
                  <a:lnTo>
                    <a:pt x="27" y="135"/>
                  </a:lnTo>
                  <a:lnTo>
                    <a:pt x="32" y="100"/>
                  </a:lnTo>
                  <a:lnTo>
                    <a:pt x="41" y="67"/>
                  </a:lnTo>
                  <a:lnTo>
                    <a:pt x="45" y="52"/>
                  </a:lnTo>
                  <a:lnTo>
                    <a:pt x="50" y="38"/>
                  </a:lnTo>
                  <a:lnTo>
                    <a:pt x="56" y="24"/>
                  </a:lnTo>
                  <a:lnTo>
                    <a:pt x="62" y="11"/>
                  </a:lnTo>
                  <a:lnTo>
                    <a:pt x="62" y="12"/>
                  </a:lnTo>
                  <a:lnTo>
                    <a:pt x="62" y="11"/>
                  </a:lnTo>
                  <a:lnTo>
                    <a:pt x="63" y="8"/>
                  </a:lnTo>
                  <a:lnTo>
                    <a:pt x="63" y="4"/>
                  </a:lnTo>
                  <a:lnTo>
                    <a:pt x="60" y="3"/>
                  </a:lnTo>
                  <a:lnTo>
                    <a:pt x="59" y="0"/>
                  </a:lnTo>
                  <a:lnTo>
                    <a:pt x="56" y="0"/>
                  </a:lnTo>
                  <a:lnTo>
                    <a:pt x="52" y="0"/>
                  </a:lnTo>
                  <a:lnTo>
                    <a:pt x="49" y="1"/>
                  </a:lnTo>
                  <a:lnTo>
                    <a:pt x="46" y="4"/>
                  </a:lnTo>
                  <a:lnTo>
                    <a:pt x="48" y="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210"/>
            <p:cNvSpPr>
              <a:spLocks/>
            </p:cNvSpPr>
            <p:nvPr>
              <p:custDataLst>
                <p:tags r:id="rId5"/>
              </p:custDataLst>
            </p:nvPr>
          </p:nvSpPr>
          <p:spPr bwMode="auto">
            <a:xfrm>
              <a:off x="3030" y="3207"/>
              <a:ext cx="90" cy="278"/>
            </a:xfrm>
            <a:custGeom>
              <a:avLst/>
              <a:gdLst>
                <a:gd name="T0" fmla="*/ 73 w 90"/>
                <a:gd name="T1" fmla="*/ 9 h 278"/>
                <a:gd name="T2" fmla="*/ 73 w 90"/>
                <a:gd name="T3" fmla="*/ 8 h 278"/>
                <a:gd name="T4" fmla="*/ 72 w 90"/>
                <a:gd name="T5" fmla="*/ 47 h 278"/>
                <a:gd name="T6" fmla="*/ 68 w 90"/>
                <a:gd name="T7" fmla="*/ 85 h 278"/>
                <a:gd name="T8" fmla="*/ 62 w 90"/>
                <a:gd name="T9" fmla="*/ 120 h 278"/>
                <a:gd name="T10" fmla="*/ 54 w 90"/>
                <a:gd name="T11" fmla="*/ 153 h 278"/>
                <a:gd name="T12" fmla="*/ 43 w 90"/>
                <a:gd name="T13" fmla="*/ 184 h 278"/>
                <a:gd name="T14" fmla="*/ 30 w 90"/>
                <a:gd name="T15" fmla="*/ 214 h 278"/>
                <a:gd name="T16" fmla="*/ 16 w 90"/>
                <a:gd name="T17" fmla="*/ 242 h 278"/>
                <a:gd name="T18" fmla="*/ 0 w 90"/>
                <a:gd name="T19" fmla="*/ 269 h 278"/>
                <a:gd name="T20" fmla="*/ 14 w 90"/>
                <a:gd name="T21" fmla="*/ 278 h 278"/>
                <a:gd name="T22" fmla="*/ 30 w 90"/>
                <a:gd name="T23" fmla="*/ 251 h 278"/>
                <a:gd name="T24" fmla="*/ 46 w 90"/>
                <a:gd name="T25" fmla="*/ 221 h 278"/>
                <a:gd name="T26" fmla="*/ 60 w 90"/>
                <a:gd name="T27" fmla="*/ 189 h 278"/>
                <a:gd name="T28" fmla="*/ 71 w 90"/>
                <a:gd name="T29" fmla="*/ 157 h 278"/>
                <a:gd name="T30" fmla="*/ 79 w 90"/>
                <a:gd name="T31" fmla="*/ 122 h 278"/>
                <a:gd name="T32" fmla="*/ 86 w 90"/>
                <a:gd name="T33" fmla="*/ 86 h 278"/>
                <a:gd name="T34" fmla="*/ 89 w 90"/>
                <a:gd name="T35" fmla="*/ 48 h 278"/>
                <a:gd name="T36" fmla="*/ 90 w 90"/>
                <a:gd name="T37" fmla="*/ 8 h 278"/>
                <a:gd name="T38" fmla="*/ 90 w 90"/>
                <a:gd name="T39" fmla="*/ 8 h 278"/>
                <a:gd name="T40" fmla="*/ 90 w 90"/>
                <a:gd name="T41" fmla="*/ 8 h 278"/>
                <a:gd name="T42" fmla="*/ 90 w 90"/>
                <a:gd name="T43" fmla="*/ 5 h 278"/>
                <a:gd name="T44" fmla="*/ 89 w 90"/>
                <a:gd name="T45" fmla="*/ 2 h 278"/>
                <a:gd name="T46" fmla="*/ 86 w 90"/>
                <a:gd name="T47" fmla="*/ 1 h 278"/>
                <a:gd name="T48" fmla="*/ 82 w 90"/>
                <a:gd name="T49" fmla="*/ 0 h 278"/>
                <a:gd name="T50" fmla="*/ 79 w 90"/>
                <a:gd name="T51" fmla="*/ 1 h 278"/>
                <a:gd name="T52" fmla="*/ 76 w 90"/>
                <a:gd name="T53" fmla="*/ 2 h 278"/>
                <a:gd name="T54" fmla="*/ 75 w 90"/>
                <a:gd name="T55" fmla="*/ 5 h 278"/>
                <a:gd name="T56" fmla="*/ 73 w 90"/>
                <a:gd name="T57" fmla="*/ 8 h 278"/>
                <a:gd name="T58" fmla="*/ 73 w 90"/>
                <a:gd name="T59" fmla="*/ 9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278"/>
                <a:gd name="T92" fmla="*/ 90 w 90"/>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278">
                  <a:moveTo>
                    <a:pt x="73" y="9"/>
                  </a:moveTo>
                  <a:lnTo>
                    <a:pt x="73" y="8"/>
                  </a:lnTo>
                  <a:lnTo>
                    <a:pt x="72" y="47"/>
                  </a:lnTo>
                  <a:lnTo>
                    <a:pt x="68" y="85"/>
                  </a:lnTo>
                  <a:lnTo>
                    <a:pt x="62" y="120"/>
                  </a:lnTo>
                  <a:lnTo>
                    <a:pt x="54" y="153"/>
                  </a:lnTo>
                  <a:lnTo>
                    <a:pt x="43" y="184"/>
                  </a:lnTo>
                  <a:lnTo>
                    <a:pt x="30" y="214"/>
                  </a:lnTo>
                  <a:lnTo>
                    <a:pt x="16" y="242"/>
                  </a:lnTo>
                  <a:lnTo>
                    <a:pt x="0" y="269"/>
                  </a:lnTo>
                  <a:lnTo>
                    <a:pt x="14" y="278"/>
                  </a:lnTo>
                  <a:lnTo>
                    <a:pt x="30" y="251"/>
                  </a:lnTo>
                  <a:lnTo>
                    <a:pt x="46" y="221"/>
                  </a:lnTo>
                  <a:lnTo>
                    <a:pt x="60" y="189"/>
                  </a:lnTo>
                  <a:lnTo>
                    <a:pt x="71" y="157"/>
                  </a:lnTo>
                  <a:lnTo>
                    <a:pt x="79" y="122"/>
                  </a:lnTo>
                  <a:lnTo>
                    <a:pt x="86" y="86"/>
                  </a:lnTo>
                  <a:lnTo>
                    <a:pt x="89" y="48"/>
                  </a:lnTo>
                  <a:lnTo>
                    <a:pt x="90" y="8"/>
                  </a:lnTo>
                  <a:lnTo>
                    <a:pt x="90" y="5"/>
                  </a:lnTo>
                  <a:lnTo>
                    <a:pt x="89" y="2"/>
                  </a:lnTo>
                  <a:lnTo>
                    <a:pt x="86" y="1"/>
                  </a:lnTo>
                  <a:lnTo>
                    <a:pt x="82" y="0"/>
                  </a:lnTo>
                  <a:lnTo>
                    <a:pt x="79" y="1"/>
                  </a:lnTo>
                  <a:lnTo>
                    <a:pt x="76" y="2"/>
                  </a:lnTo>
                  <a:lnTo>
                    <a:pt x="75" y="5"/>
                  </a:lnTo>
                  <a:lnTo>
                    <a:pt x="73" y="8"/>
                  </a:lnTo>
                  <a:lnTo>
                    <a:pt x="73" y="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211"/>
            <p:cNvSpPr>
              <a:spLocks/>
            </p:cNvSpPr>
            <p:nvPr>
              <p:custDataLst>
                <p:tags r:id="rId6"/>
              </p:custDataLst>
            </p:nvPr>
          </p:nvSpPr>
          <p:spPr bwMode="auto">
            <a:xfrm>
              <a:off x="3023" y="2991"/>
              <a:ext cx="97" cy="225"/>
            </a:xfrm>
            <a:custGeom>
              <a:avLst/>
              <a:gdLst>
                <a:gd name="T0" fmla="*/ 4 w 97"/>
                <a:gd name="T1" fmla="*/ 15 h 225"/>
                <a:gd name="T2" fmla="*/ 1 w 97"/>
                <a:gd name="T3" fmla="*/ 14 h 225"/>
                <a:gd name="T4" fmla="*/ 16 w 97"/>
                <a:gd name="T5" fmla="*/ 37 h 225"/>
                <a:gd name="T6" fmla="*/ 32 w 97"/>
                <a:gd name="T7" fmla="*/ 61 h 225"/>
                <a:gd name="T8" fmla="*/ 44 w 97"/>
                <a:gd name="T9" fmla="*/ 86 h 225"/>
                <a:gd name="T10" fmla="*/ 55 w 97"/>
                <a:gd name="T11" fmla="*/ 113 h 225"/>
                <a:gd name="T12" fmla="*/ 64 w 97"/>
                <a:gd name="T13" fmla="*/ 139 h 225"/>
                <a:gd name="T14" fmla="*/ 72 w 97"/>
                <a:gd name="T15" fmla="*/ 167 h 225"/>
                <a:gd name="T16" fmla="*/ 78 w 97"/>
                <a:gd name="T17" fmla="*/ 196 h 225"/>
                <a:gd name="T18" fmla="*/ 80 w 97"/>
                <a:gd name="T19" fmla="*/ 225 h 225"/>
                <a:gd name="T20" fmla="*/ 97 w 97"/>
                <a:gd name="T21" fmla="*/ 224 h 225"/>
                <a:gd name="T22" fmla="*/ 94 w 97"/>
                <a:gd name="T23" fmla="*/ 193 h 225"/>
                <a:gd name="T24" fmla="*/ 89 w 97"/>
                <a:gd name="T25" fmla="*/ 163 h 225"/>
                <a:gd name="T26" fmla="*/ 80 w 97"/>
                <a:gd name="T27" fmla="*/ 135 h 225"/>
                <a:gd name="T28" fmla="*/ 71 w 97"/>
                <a:gd name="T29" fmla="*/ 107 h 225"/>
                <a:gd name="T30" fmla="*/ 60 w 97"/>
                <a:gd name="T31" fmla="*/ 79 h 225"/>
                <a:gd name="T32" fmla="*/ 46 w 97"/>
                <a:gd name="T33" fmla="*/ 53 h 225"/>
                <a:gd name="T34" fmla="*/ 32 w 97"/>
                <a:gd name="T35" fmla="*/ 27 h 225"/>
                <a:gd name="T36" fmla="*/ 15 w 97"/>
                <a:gd name="T37" fmla="*/ 4 h 225"/>
                <a:gd name="T38" fmla="*/ 12 w 97"/>
                <a:gd name="T39" fmla="*/ 1 h 225"/>
                <a:gd name="T40" fmla="*/ 15 w 97"/>
                <a:gd name="T41" fmla="*/ 4 h 225"/>
                <a:gd name="T42" fmla="*/ 12 w 97"/>
                <a:gd name="T43" fmla="*/ 1 h 225"/>
                <a:gd name="T44" fmla="*/ 9 w 97"/>
                <a:gd name="T45" fmla="*/ 0 h 225"/>
                <a:gd name="T46" fmla="*/ 5 w 97"/>
                <a:gd name="T47" fmla="*/ 0 h 225"/>
                <a:gd name="T48" fmla="*/ 2 w 97"/>
                <a:gd name="T49" fmla="*/ 1 h 225"/>
                <a:gd name="T50" fmla="*/ 1 w 97"/>
                <a:gd name="T51" fmla="*/ 4 h 225"/>
                <a:gd name="T52" fmla="*/ 0 w 97"/>
                <a:gd name="T53" fmla="*/ 7 h 225"/>
                <a:gd name="T54" fmla="*/ 0 w 97"/>
                <a:gd name="T55" fmla="*/ 9 h 225"/>
                <a:gd name="T56" fmla="*/ 1 w 97"/>
                <a:gd name="T57" fmla="*/ 14 h 225"/>
                <a:gd name="T58" fmla="*/ 4 w 97"/>
                <a:gd name="T59" fmla="*/ 15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225"/>
                <a:gd name="T92" fmla="*/ 97 w 97"/>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225">
                  <a:moveTo>
                    <a:pt x="4" y="15"/>
                  </a:moveTo>
                  <a:lnTo>
                    <a:pt x="1" y="14"/>
                  </a:lnTo>
                  <a:lnTo>
                    <a:pt x="16" y="37"/>
                  </a:lnTo>
                  <a:lnTo>
                    <a:pt x="32" y="61"/>
                  </a:lnTo>
                  <a:lnTo>
                    <a:pt x="44" y="86"/>
                  </a:lnTo>
                  <a:lnTo>
                    <a:pt x="55" y="113"/>
                  </a:lnTo>
                  <a:lnTo>
                    <a:pt x="64" y="139"/>
                  </a:lnTo>
                  <a:lnTo>
                    <a:pt x="72" y="167"/>
                  </a:lnTo>
                  <a:lnTo>
                    <a:pt x="78" y="196"/>
                  </a:lnTo>
                  <a:lnTo>
                    <a:pt x="80" y="225"/>
                  </a:lnTo>
                  <a:lnTo>
                    <a:pt x="97" y="224"/>
                  </a:lnTo>
                  <a:lnTo>
                    <a:pt x="94" y="193"/>
                  </a:lnTo>
                  <a:lnTo>
                    <a:pt x="89" y="163"/>
                  </a:lnTo>
                  <a:lnTo>
                    <a:pt x="80" y="135"/>
                  </a:lnTo>
                  <a:lnTo>
                    <a:pt x="71" y="107"/>
                  </a:lnTo>
                  <a:lnTo>
                    <a:pt x="60" y="79"/>
                  </a:lnTo>
                  <a:lnTo>
                    <a:pt x="46" y="53"/>
                  </a:lnTo>
                  <a:lnTo>
                    <a:pt x="32" y="27"/>
                  </a:lnTo>
                  <a:lnTo>
                    <a:pt x="15" y="4"/>
                  </a:lnTo>
                  <a:lnTo>
                    <a:pt x="12" y="1"/>
                  </a:lnTo>
                  <a:lnTo>
                    <a:pt x="15" y="4"/>
                  </a:lnTo>
                  <a:lnTo>
                    <a:pt x="12" y="1"/>
                  </a:lnTo>
                  <a:lnTo>
                    <a:pt x="9" y="0"/>
                  </a:lnTo>
                  <a:lnTo>
                    <a:pt x="5" y="0"/>
                  </a:lnTo>
                  <a:lnTo>
                    <a:pt x="2" y="1"/>
                  </a:lnTo>
                  <a:lnTo>
                    <a:pt x="1" y="4"/>
                  </a:lnTo>
                  <a:lnTo>
                    <a:pt x="0" y="7"/>
                  </a:lnTo>
                  <a:lnTo>
                    <a:pt x="0" y="9"/>
                  </a:lnTo>
                  <a:lnTo>
                    <a:pt x="1" y="14"/>
                  </a:lnTo>
                  <a:lnTo>
                    <a:pt x="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212"/>
            <p:cNvSpPr>
              <a:spLocks/>
            </p:cNvSpPr>
            <p:nvPr>
              <p:custDataLst>
                <p:tags r:id="rId7"/>
              </p:custDataLst>
            </p:nvPr>
          </p:nvSpPr>
          <p:spPr bwMode="auto">
            <a:xfrm>
              <a:off x="2954" y="2921"/>
              <a:ext cx="81" cy="85"/>
            </a:xfrm>
            <a:custGeom>
              <a:avLst/>
              <a:gdLst>
                <a:gd name="T0" fmla="*/ 0 w 81"/>
                <a:gd name="T1" fmla="*/ 11 h 85"/>
                <a:gd name="T2" fmla="*/ 2 w 81"/>
                <a:gd name="T3" fmla="*/ 12 h 85"/>
                <a:gd name="T4" fmla="*/ 7 w 81"/>
                <a:gd name="T5" fmla="*/ 22 h 85"/>
                <a:gd name="T6" fmla="*/ 14 w 81"/>
                <a:gd name="T7" fmla="*/ 32 h 85"/>
                <a:gd name="T8" fmla="*/ 21 w 81"/>
                <a:gd name="T9" fmla="*/ 42 h 85"/>
                <a:gd name="T10" fmla="*/ 30 w 81"/>
                <a:gd name="T11" fmla="*/ 50 h 85"/>
                <a:gd name="T12" fmla="*/ 39 w 81"/>
                <a:gd name="T13" fmla="*/ 60 h 85"/>
                <a:gd name="T14" fmla="*/ 49 w 81"/>
                <a:gd name="T15" fmla="*/ 68 h 85"/>
                <a:gd name="T16" fmla="*/ 60 w 81"/>
                <a:gd name="T17" fmla="*/ 77 h 85"/>
                <a:gd name="T18" fmla="*/ 73 w 81"/>
                <a:gd name="T19" fmla="*/ 85 h 85"/>
                <a:gd name="T20" fmla="*/ 81 w 81"/>
                <a:gd name="T21" fmla="*/ 71 h 85"/>
                <a:gd name="T22" fmla="*/ 70 w 81"/>
                <a:gd name="T23" fmla="*/ 63 h 85"/>
                <a:gd name="T24" fmla="*/ 59 w 81"/>
                <a:gd name="T25" fmla="*/ 56 h 85"/>
                <a:gd name="T26" fmla="*/ 50 w 81"/>
                <a:gd name="T27" fmla="*/ 47 h 85"/>
                <a:gd name="T28" fmla="*/ 42 w 81"/>
                <a:gd name="T29" fmla="*/ 39 h 85"/>
                <a:gd name="T30" fmla="*/ 35 w 81"/>
                <a:gd name="T31" fmla="*/ 31 h 85"/>
                <a:gd name="T32" fmla="*/ 28 w 81"/>
                <a:gd name="T33" fmla="*/ 22 h 85"/>
                <a:gd name="T34" fmla="*/ 21 w 81"/>
                <a:gd name="T35" fmla="*/ 12 h 85"/>
                <a:gd name="T36" fmla="*/ 16 w 81"/>
                <a:gd name="T37" fmla="*/ 4 h 85"/>
                <a:gd name="T38" fmla="*/ 17 w 81"/>
                <a:gd name="T39" fmla="*/ 5 h 85"/>
                <a:gd name="T40" fmla="*/ 16 w 81"/>
                <a:gd name="T41" fmla="*/ 4 h 85"/>
                <a:gd name="T42" fmla="*/ 13 w 81"/>
                <a:gd name="T43" fmla="*/ 1 h 85"/>
                <a:gd name="T44" fmla="*/ 10 w 81"/>
                <a:gd name="T45" fmla="*/ 0 h 85"/>
                <a:gd name="T46" fmla="*/ 7 w 81"/>
                <a:gd name="T47" fmla="*/ 0 h 85"/>
                <a:gd name="T48" fmla="*/ 4 w 81"/>
                <a:gd name="T49" fmla="*/ 1 h 85"/>
                <a:gd name="T50" fmla="*/ 2 w 81"/>
                <a:gd name="T51" fmla="*/ 3 h 85"/>
                <a:gd name="T52" fmla="*/ 0 w 81"/>
                <a:gd name="T53" fmla="*/ 5 h 85"/>
                <a:gd name="T54" fmla="*/ 0 w 81"/>
                <a:gd name="T55" fmla="*/ 10 h 85"/>
                <a:gd name="T56" fmla="*/ 2 w 81"/>
                <a:gd name="T57" fmla="*/ 12 h 85"/>
                <a:gd name="T58" fmla="*/ 0 w 81"/>
                <a:gd name="T59" fmla="*/ 11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85"/>
                <a:gd name="T92" fmla="*/ 81 w 81"/>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85">
                  <a:moveTo>
                    <a:pt x="0" y="11"/>
                  </a:moveTo>
                  <a:lnTo>
                    <a:pt x="2" y="12"/>
                  </a:lnTo>
                  <a:lnTo>
                    <a:pt x="7" y="22"/>
                  </a:lnTo>
                  <a:lnTo>
                    <a:pt x="14" y="32"/>
                  </a:lnTo>
                  <a:lnTo>
                    <a:pt x="21" y="42"/>
                  </a:lnTo>
                  <a:lnTo>
                    <a:pt x="30" y="50"/>
                  </a:lnTo>
                  <a:lnTo>
                    <a:pt x="39" y="60"/>
                  </a:lnTo>
                  <a:lnTo>
                    <a:pt x="49" y="68"/>
                  </a:lnTo>
                  <a:lnTo>
                    <a:pt x="60" y="77"/>
                  </a:lnTo>
                  <a:lnTo>
                    <a:pt x="73" y="85"/>
                  </a:lnTo>
                  <a:lnTo>
                    <a:pt x="81" y="71"/>
                  </a:lnTo>
                  <a:lnTo>
                    <a:pt x="70" y="63"/>
                  </a:lnTo>
                  <a:lnTo>
                    <a:pt x="59" y="56"/>
                  </a:lnTo>
                  <a:lnTo>
                    <a:pt x="50" y="47"/>
                  </a:lnTo>
                  <a:lnTo>
                    <a:pt x="42" y="39"/>
                  </a:lnTo>
                  <a:lnTo>
                    <a:pt x="35" y="31"/>
                  </a:lnTo>
                  <a:lnTo>
                    <a:pt x="28" y="22"/>
                  </a:lnTo>
                  <a:lnTo>
                    <a:pt x="21" y="12"/>
                  </a:lnTo>
                  <a:lnTo>
                    <a:pt x="16" y="4"/>
                  </a:lnTo>
                  <a:lnTo>
                    <a:pt x="17" y="5"/>
                  </a:lnTo>
                  <a:lnTo>
                    <a:pt x="16" y="4"/>
                  </a:lnTo>
                  <a:lnTo>
                    <a:pt x="13" y="1"/>
                  </a:lnTo>
                  <a:lnTo>
                    <a:pt x="10" y="0"/>
                  </a:lnTo>
                  <a:lnTo>
                    <a:pt x="7" y="0"/>
                  </a:lnTo>
                  <a:lnTo>
                    <a:pt x="4" y="1"/>
                  </a:lnTo>
                  <a:lnTo>
                    <a:pt x="2" y="3"/>
                  </a:lnTo>
                  <a:lnTo>
                    <a:pt x="0" y="5"/>
                  </a:lnTo>
                  <a:lnTo>
                    <a:pt x="0" y="10"/>
                  </a:lnTo>
                  <a:lnTo>
                    <a:pt x="2" y="12"/>
                  </a:lnTo>
                  <a:lnTo>
                    <a:pt x="0" y="1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213"/>
            <p:cNvSpPr>
              <a:spLocks/>
            </p:cNvSpPr>
            <p:nvPr>
              <p:custDataLst>
                <p:tags r:id="rId8"/>
              </p:custDataLst>
            </p:nvPr>
          </p:nvSpPr>
          <p:spPr bwMode="auto">
            <a:xfrm>
              <a:off x="2854" y="2811"/>
              <a:ext cx="117" cy="121"/>
            </a:xfrm>
            <a:custGeom>
              <a:avLst/>
              <a:gdLst>
                <a:gd name="T0" fmla="*/ 11 w 117"/>
                <a:gd name="T1" fmla="*/ 15 h 121"/>
                <a:gd name="T2" fmla="*/ 8 w 117"/>
                <a:gd name="T3" fmla="*/ 16 h 121"/>
                <a:gd name="T4" fmla="*/ 15 w 117"/>
                <a:gd name="T5" fmla="*/ 18 h 121"/>
                <a:gd name="T6" fmla="*/ 22 w 117"/>
                <a:gd name="T7" fmla="*/ 19 h 121"/>
                <a:gd name="T8" fmla="*/ 29 w 117"/>
                <a:gd name="T9" fmla="*/ 22 h 121"/>
                <a:gd name="T10" fmla="*/ 35 w 117"/>
                <a:gd name="T11" fmla="*/ 25 h 121"/>
                <a:gd name="T12" fmla="*/ 42 w 117"/>
                <a:gd name="T13" fmla="*/ 29 h 121"/>
                <a:gd name="T14" fmla="*/ 47 w 117"/>
                <a:gd name="T15" fmla="*/ 35 h 121"/>
                <a:gd name="T16" fmla="*/ 54 w 117"/>
                <a:gd name="T17" fmla="*/ 39 h 121"/>
                <a:gd name="T18" fmla="*/ 60 w 117"/>
                <a:gd name="T19" fmla="*/ 46 h 121"/>
                <a:gd name="T20" fmla="*/ 71 w 117"/>
                <a:gd name="T21" fmla="*/ 60 h 121"/>
                <a:gd name="T22" fmla="*/ 82 w 117"/>
                <a:gd name="T23" fmla="*/ 78 h 121"/>
                <a:gd name="T24" fmla="*/ 92 w 117"/>
                <a:gd name="T25" fmla="*/ 97 h 121"/>
                <a:gd name="T26" fmla="*/ 100 w 117"/>
                <a:gd name="T27" fmla="*/ 121 h 121"/>
                <a:gd name="T28" fmla="*/ 117 w 117"/>
                <a:gd name="T29" fmla="*/ 115 h 121"/>
                <a:gd name="T30" fmla="*/ 107 w 117"/>
                <a:gd name="T31" fmla="*/ 90 h 121"/>
                <a:gd name="T32" fmla="*/ 96 w 117"/>
                <a:gd name="T33" fmla="*/ 69 h 121"/>
                <a:gd name="T34" fmla="*/ 85 w 117"/>
                <a:gd name="T35" fmla="*/ 50 h 121"/>
                <a:gd name="T36" fmla="*/ 72 w 117"/>
                <a:gd name="T37" fmla="*/ 35 h 121"/>
                <a:gd name="T38" fmla="*/ 65 w 117"/>
                <a:gd name="T39" fmla="*/ 28 h 121"/>
                <a:gd name="T40" fmla="*/ 58 w 117"/>
                <a:gd name="T41" fmla="*/ 21 h 121"/>
                <a:gd name="T42" fmla="*/ 51 w 117"/>
                <a:gd name="T43" fmla="*/ 15 h 121"/>
                <a:gd name="T44" fmla="*/ 43 w 117"/>
                <a:gd name="T45" fmla="*/ 11 h 121"/>
                <a:gd name="T46" fmla="*/ 36 w 117"/>
                <a:gd name="T47" fmla="*/ 7 h 121"/>
                <a:gd name="T48" fmla="*/ 28 w 117"/>
                <a:gd name="T49" fmla="*/ 4 h 121"/>
                <a:gd name="T50" fmla="*/ 19 w 117"/>
                <a:gd name="T51" fmla="*/ 1 h 121"/>
                <a:gd name="T52" fmla="*/ 10 w 117"/>
                <a:gd name="T53" fmla="*/ 0 h 121"/>
                <a:gd name="T54" fmla="*/ 7 w 117"/>
                <a:gd name="T55" fmla="*/ 0 h 121"/>
                <a:gd name="T56" fmla="*/ 10 w 117"/>
                <a:gd name="T57" fmla="*/ 0 h 121"/>
                <a:gd name="T58" fmla="*/ 7 w 117"/>
                <a:gd name="T59" fmla="*/ 0 h 121"/>
                <a:gd name="T60" fmla="*/ 4 w 117"/>
                <a:gd name="T61" fmla="*/ 1 h 121"/>
                <a:gd name="T62" fmla="*/ 1 w 117"/>
                <a:gd name="T63" fmla="*/ 4 h 121"/>
                <a:gd name="T64" fmla="*/ 0 w 117"/>
                <a:gd name="T65" fmla="*/ 7 h 121"/>
                <a:gd name="T66" fmla="*/ 1 w 117"/>
                <a:gd name="T67" fmla="*/ 10 h 121"/>
                <a:gd name="T68" fmla="*/ 1 w 117"/>
                <a:gd name="T69" fmla="*/ 12 h 121"/>
                <a:gd name="T70" fmla="*/ 4 w 117"/>
                <a:gd name="T71" fmla="*/ 15 h 121"/>
                <a:gd name="T72" fmla="*/ 8 w 117"/>
                <a:gd name="T73" fmla="*/ 16 h 121"/>
                <a:gd name="T74" fmla="*/ 11 w 117"/>
                <a:gd name="T75" fmla="*/ 15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21"/>
                <a:gd name="T116" fmla="*/ 117 w 117"/>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21">
                  <a:moveTo>
                    <a:pt x="11" y="15"/>
                  </a:moveTo>
                  <a:lnTo>
                    <a:pt x="8" y="16"/>
                  </a:lnTo>
                  <a:lnTo>
                    <a:pt x="15" y="18"/>
                  </a:lnTo>
                  <a:lnTo>
                    <a:pt x="22" y="19"/>
                  </a:lnTo>
                  <a:lnTo>
                    <a:pt x="29" y="22"/>
                  </a:lnTo>
                  <a:lnTo>
                    <a:pt x="35" y="25"/>
                  </a:lnTo>
                  <a:lnTo>
                    <a:pt x="42" y="29"/>
                  </a:lnTo>
                  <a:lnTo>
                    <a:pt x="47" y="35"/>
                  </a:lnTo>
                  <a:lnTo>
                    <a:pt x="54" y="39"/>
                  </a:lnTo>
                  <a:lnTo>
                    <a:pt x="60" y="46"/>
                  </a:lnTo>
                  <a:lnTo>
                    <a:pt x="71" y="60"/>
                  </a:lnTo>
                  <a:lnTo>
                    <a:pt x="82" y="78"/>
                  </a:lnTo>
                  <a:lnTo>
                    <a:pt x="92" y="97"/>
                  </a:lnTo>
                  <a:lnTo>
                    <a:pt x="100" y="121"/>
                  </a:lnTo>
                  <a:lnTo>
                    <a:pt x="117" y="115"/>
                  </a:lnTo>
                  <a:lnTo>
                    <a:pt x="107" y="90"/>
                  </a:lnTo>
                  <a:lnTo>
                    <a:pt x="96" y="69"/>
                  </a:lnTo>
                  <a:lnTo>
                    <a:pt x="85" y="50"/>
                  </a:lnTo>
                  <a:lnTo>
                    <a:pt x="72" y="35"/>
                  </a:lnTo>
                  <a:lnTo>
                    <a:pt x="65" y="28"/>
                  </a:lnTo>
                  <a:lnTo>
                    <a:pt x="58" y="21"/>
                  </a:lnTo>
                  <a:lnTo>
                    <a:pt x="51" y="15"/>
                  </a:lnTo>
                  <a:lnTo>
                    <a:pt x="43" y="11"/>
                  </a:lnTo>
                  <a:lnTo>
                    <a:pt x="36" y="7"/>
                  </a:lnTo>
                  <a:lnTo>
                    <a:pt x="28" y="4"/>
                  </a:lnTo>
                  <a:lnTo>
                    <a:pt x="19" y="1"/>
                  </a:lnTo>
                  <a:lnTo>
                    <a:pt x="10" y="0"/>
                  </a:lnTo>
                  <a:lnTo>
                    <a:pt x="7" y="0"/>
                  </a:lnTo>
                  <a:lnTo>
                    <a:pt x="10" y="0"/>
                  </a:lnTo>
                  <a:lnTo>
                    <a:pt x="7" y="0"/>
                  </a:lnTo>
                  <a:lnTo>
                    <a:pt x="4" y="1"/>
                  </a:lnTo>
                  <a:lnTo>
                    <a:pt x="1" y="4"/>
                  </a:lnTo>
                  <a:lnTo>
                    <a:pt x="0" y="7"/>
                  </a:lnTo>
                  <a:lnTo>
                    <a:pt x="1" y="10"/>
                  </a:lnTo>
                  <a:lnTo>
                    <a:pt x="1" y="12"/>
                  </a:lnTo>
                  <a:lnTo>
                    <a:pt x="4" y="15"/>
                  </a:lnTo>
                  <a:lnTo>
                    <a:pt x="8" y="16"/>
                  </a:lnTo>
                  <a:lnTo>
                    <a:pt x="11"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214"/>
            <p:cNvSpPr>
              <a:spLocks/>
            </p:cNvSpPr>
            <p:nvPr>
              <p:custDataLst>
                <p:tags r:id="rId9"/>
              </p:custDataLst>
            </p:nvPr>
          </p:nvSpPr>
          <p:spPr bwMode="auto">
            <a:xfrm>
              <a:off x="2898" y="3721"/>
              <a:ext cx="83" cy="42"/>
            </a:xfrm>
            <a:custGeom>
              <a:avLst/>
              <a:gdLst>
                <a:gd name="T0" fmla="*/ 83 w 83"/>
                <a:gd name="T1" fmla="*/ 39 h 42"/>
                <a:gd name="T2" fmla="*/ 83 w 83"/>
                <a:gd name="T3" fmla="*/ 39 h 42"/>
                <a:gd name="T4" fmla="*/ 80 w 83"/>
                <a:gd name="T5" fmla="*/ 28 h 42"/>
                <a:gd name="T6" fmla="*/ 73 w 83"/>
                <a:gd name="T7" fmla="*/ 20 h 42"/>
                <a:gd name="T8" fmla="*/ 63 w 83"/>
                <a:gd name="T9" fmla="*/ 11 h 42"/>
                <a:gd name="T10" fmla="*/ 52 w 83"/>
                <a:gd name="T11" fmla="*/ 6 h 42"/>
                <a:gd name="T12" fmla="*/ 40 w 83"/>
                <a:gd name="T13" fmla="*/ 3 h 42"/>
                <a:gd name="T14" fmla="*/ 27 w 83"/>
                <a:gd name="T15" fmla="*/ 0 h 42"/>
                <a:gd name="T16" fmla="*/ 14 w 83"/>
                <a:gd name="T17" fmla="*/ 0 h 42"/>
                <a:gd name="T18" fmla="*/ 0 w 83"/>
                <a:gd name="T19" fmla="*/ 3 h 42"/>
                <a:gd name="T20" fmla="*/ 6 w 83"/>
                <a:gd name="T21" fmla="*/ 20 h 42"/>
                <a:gd name="T22" fmla="*/ 16 w 83"/>
                <a:gd name="T23" fmla="*/ 18 h 42"/>
                <a:gd name="T24" fmla="*/ 26 w 83"/>
                <a:gd name="T25" fmla="*/ 17 h 42"/>
                <a:gd name="T26" fmla="*/ 37 w 83"/>
                <a:gd name="T27" fmla="*/ 20 h 42"/>
                <a:gd name="T28" fmla="*/ 46 w 83"/>
                <a:gd name="T29" fmla="*/ 22 h 42"/>
                <a:gd name="T30" fmla="*/ 55 w 83"/>
                <a:gd name="T31" fmla="*/ 27 h 42"/>
                <a:gd name="T32" fmla="*/ 60 w 83"/>
                <a:gd name="T33" fmla="*/ 31 h 42"/>
                <a:gd name="T34" fmla="*/ 65 w 83"/>
                <a:gd name="T35" fmla="*/ 36 h 42"/>
                <a:gd name="T36" fmla="*/ 66 w 83"/>
                <a:gd name="T37" fmla="*/ 42 h 42"/>
                <a:gd name="T38" fmla="*/ 66 w 83"/>
                <a:gd name="T39" fmla="*/ 42 h 42"/>
                <a:gd name="T40" fmla="*/ 83 w 83"/>
                <a:gd name="T41" fmla="*/ 39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2"/>
                <a:gd name="T65" fmla="*/ 83 w 8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2">
                  <a:moveTo>
                    <a:pt x="83" y="39"/>
                  </a:moveTo>
                  <a:lnTo>
                    <a:pt x="83" y="39"/>
                  </a:lnTo>
                  <a:lnTo>
                    <a:pt x="80" y="28"/>
                  </a:lnTo>
                  <a:lnTo>
                    <a:pt x="73" y="20"/>
                  </a:lnTo>
                  <a:lnTo>
                    <a:pt x="63" y="11"/>
                  </a:lnTo>
                  <a:lnTo>
                    <a:pt x="52" y="6"/>
                  </a:lnTo>
                  <a:lnTo>
                    <a:pt x="40" y="3"/>
                  </a:lnTo>
                  <a:lnTo>
                    <a:pt x="27" y="0"/>
                  </a:lnTo>
                  <a:lnTo>
                    <a:pt x="14" y="0"/>
                  </a:lnTo>
                  <a:lnTo>
                    <a:pt x="0" y="3"/>
                  </a:lnTo>
                  <a:lnTo>
                    <a:pt x="6" y="20"/>
                  </a:lnTo>
                  <a:lnTo>
                    <a:pt x="16" y="18"/>
                  </a:lnTo>
                  <a:lnTo>
                    <a:pt x="26" y="17"/>
                  </a:lnTo>
                  <a:lnTo>
                    <a:pt x="37" y="20"/>
                  </a:lnTo>
                  <a:lnTo>
                    <a:pt x="46" y="22"/>
                  </a:lnTo>
                  <a:lnTo>
                    <a:pt x="55" y="27"/>
                  </a:lnTo>
                  <a:lnTo>
                    <a:pt x="60" y="31"/>
                  </a:lnTo>
                  <a:lnTo>
                    <a:pt x="65" y="36"/>
                  </a:lnTo>
                  <a:lnTo>
                    <a:pt x="66" y="42"/>
                  </a:lnTo>
                  <a:lnTo>
                    <a:pt x="83" y="3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215"/>
            <p:cNvSpPr>
              <a:spLocks/>
            </p:cNvSpPr>
            <p:nvPr>
              <p:custDataLst>
                <p:tags r:id="rId10"/>
              </p:custDataLst>
            </p:nvPr>
          </p:nvSpPr>
          <p:spPr bwMode="auto">
            <a:xfrm>
              <a:off x="2942" y="3760"/>
              <a:ext cx="40" cy="70"/>
            </a:xfrm>
            <a:custGeom>
              <a:avLst/>
              <a:gdLst>
                <a:gd name="T0" fmla="*/ 7 w 40"/>
                <a:gd name="T1" fmla="*/ 70 h 70"/>
                <a:gd name="T2" fmla="*/ 7 w 40"/>
                <a:gd name="T3" fmla="*/ 70 h 70"/>
                <a:gd name="T4" fmla="*/ 18 w 40"/>
                <a:gd name="T5" fmla="*/ 64 h 70"/>
                <a:gd name="T6" fmla="*/ 26 w 40"/>
                <a:gd name="T7" fmla="*/ 56 h 70"/>
                <a:gd name="T8" fmla="*/ 33 w 40"/>
                <a:gd name="T9" fmla="*/ 47 h 70"/>
                <a:gd name="T10" fmla="*/ 37 w 40"/>
                <a:gd name="T11" fmla="*/ 38 h 70"/>
                <a:gd name="T12" fmla="*/ 40 w 40"/>
                <a:gd name="T13" fmla="*/ 28 h 70"/>
                <a:gd name="T14" fmla="*/ 40 w 40"/>
                <a:gd name="T15" fmla="*/ 18 h 70"/>
                <a:gd name="T16" fmla="*/ 40 w 40"/>
                <a:gd name="T17" fmla="*/ 8 h 70"/>
                <a:gd name="T18" fmla="*/ 39 w 40"/>
                <a:gd name="T19" fmla="*/ 0 h 70"/>
                <a:gd name="T20" fmla="*/ 22 w 40"/>
                <a:gd name="T21" fmla="*/ 3 h 70"/>
                <a:gd name="T22" fmla="*/ 23 w 40"/>
                <a:gd name="T23" fmla="*/ 10 h 70"/>
                <a:gd name="T24" fmla="*/ 23 w 40"/>
                <a:gd name="T25" fmla="*/ 18 h 70"/>
                <a:gd name="T26" fmla="*/ 23 w 40"/>
                <a:gd name="T27" fmla="*/ 25 h 70"/>
                <a:gd name="T28" fmla="*/ 21 w 40"/>
                <a:gd name="T29" fmla="*/ 32 h 70"/>
                <a:gd name="T30" fmla="*/ 18 w 40"/>
                <a:gd name="T31" fmla="*/ 39 h 70"/>
                <a:gd name="T32" fmla="*/ 14 w 40"/>
                <a:gd name="T33" fmla="*/ 45 h 70"/>
                <a:gd name="T34" fmla="*/ 8 w 40"/>
                <a:gd name="T35" fmla="*/ 50 h 70"/>
                <a:gd name="T36" fmla="*/ 0 w 40"/>
                <a:gd name="T37" fmla="*/ 54 h 70"/>
                <a:gd name="T38" fmla="*/ 0 w 40"/>
                <a:gd name="T39" fmla="*/ 54 h 70"/>
                <a:gd name="T40" fmla="*/ 7 w 40"/>
                <a:gd name="T41" fmla="*/ 7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70"/>
                <a:gd name="T65" fmla="*/ 40 w 4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70">
                  <a:moveTo>
                    <a:pt x="7" y="70"/>
                  </a:moveTo>
                  <a:lnTo>
                    <a:pt x="7" y="70"/>
                  </a:lnTo>
                  <a:lnTo>
                    <a:pt x="18" y="64"/>
                  </a:lnTo>
                  <a:lnTo>
                    <a:pt x="26" y="56"/>
                  </a:lnTo>
                  <a:lnTo>
                    <a:pt x="33" y="47"/>
                  </a:lnTo>
                  <a:lnTo>
                    <a:pt x="37" y="38"/>
                  </a:lnTo>
                  <a:lnTo>
                    <a:pt x="40" y="28"/>
                  </a:lnTo>
                  <a:lnTo>
                    <a:pt x="40" y="18"/>
                  </a:lnTo>
                  <a:lnTo>
                    <a:pt x="40" y="8"/>
                  </a:lnTo>
                  <a:lnTo>
                    <a:pt x="39" y="0"/>
                  </a:lnTo>
                  <a:lnTo>
                    <a:pt x="22" y="3"/>
                  </a:lnTo>
                  <a:lnTo>
                    <a:pt x="23" y="10"/>
                  </a:lnTo>
                  <a:lnTo>
                    <a:pt x="23" y="18"/>
                  </a:lnTo>
                  <a:lnTo>
                    <a:pt x="23" y="25"/>
                  </a:lnTo>
                  <a:lnTo>
                    <a:pt x="21" y="32"/>
                  </a:lnTo>
                  <a:lnTo>
                    <a:pt x="18" y="39"/>
                  </a:lnTo>
                  <a:lnTo>
                    <a:pt x="14" y="45"/>
                  </a:lnTo>
                  <a:lnTo>
                    <a:pt x="8" y="50"/>
                  </a:lnTo>
                  <a:lnTo>
                    <a:pt x="0" y="54"/>
                  </a:lnTo>
                  <a:lnTo>
                    <a:pt x="7" y="7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216"/>
            <p:cNvSpPr>
              <a:spLocks/>
            </p:cNvSpPr>
            <p:nvPr>
              <p:custDataLst>
                <p:tags r:id="rId11"/>
              </p:custDataLst>
            </p:nvPr>
          </p:nvSpPr>
          <p:spPr bwMode="auto">
            <a:xfrm>
              <a:off x="2869" y="3796"/>
              <a:ext cx="80" cy="39"/>
            </a:xfrm>
            <a:custGeom>
              <a:avLst/>
              <a:gdLst>
                <a:gd name="T0" fmla="*/ 0 w 80"/>
                <a:gd name="T1" fmla="*/ 5 h 39"/>
                <a:gd name="T2" fmla="*/ 0 w 80"/>
                <a:gd name="T3" fmla="*/ 5 h 39"/>
                <a:gd name="T4" fmla="*/ 2 w 80"/>
                <a:gd name="T5" fmla="*/ 11 h 39"/>
                <a:gd name="T6" fmla="*/ 4 w 80"/>
                <a:gd name="T7" fmla="*/ 17 h 39"/>
                <a:gd name="T8" fmla="*/ 7 w 80"/>
                <a:gd name="T9" fmla="*/ 21 h 39"/>
                <a:gd name="T10" fmla="*/ 13 w 80"/>
                <a:gd name="T11" fmla="*/ 27 h 39"/>
                <a:gd name="T12" fmla="*/ 21 w 80"/>
                <a:gd name="T13" fmla="*/ 32 h 39"/>
                <a:gd name="T14" fmla="*/ 32 w 80"/>
                <a:gd name="T15" fmla="*/ 38 h 39"/>
                <a:gd name="T16" fmla="*/ 43 w 80"/>
                <a:gd name="T17" fmla="*/ 39 h 39"/>
                <a:gd name="T18" fmla="*/ 56 w 80"/>
                <a:gd name="T19" fmla="*/ 39 h 39"/>
                <a:gd name="T20" fmla="*/ 69 w 80"/>
                <a:gd name="T21" fmla="*/ 38 h 39"/>
                <a:gd name="T22" fmla="*/ 80 w 80"/>
                <a:gd name="T23" fmla="*/ 34 h 39"/>
                <a:gd name="T24" fmla="*/ 73 w 80"/>
                <a:gd name="T25" fmla="*/ 18 h 39"/>
                <a:gd name="T26" fmla="*/ 64 w 80"/>
                <a:gd name="T27" fmla="*/ 21 h 39"/>
                <a:gd name="T28" fmla="*/ 55 w 80"/>
                <a:gd name="T29" fmla="*/ 23 h 39"/>
                <a:gd name="T30" fmla="*/ 45 w 80"/>
                <a:gd name="T31" fmla="*/ 23 h 39"/>
                <a:gd name="T32" fmla="*/ 36 w 80"/>
                <a:gd name="T33" fmla="*/ 21 h 39"/>
                <a:gd name="T34" fmla="*/ 29 w 80"/>
                <a:gd name="T35" fmla="*/ 18 h 39"/>
                <a:gd name="T36" fmla="*/ 22 w 80"/>
                <a:gd name="T37" fmla="*/ 13 h 39"/>
                <a:gd name="T38" fmla="*/ 21 w 80"/>
                <a:gd name="T39" fmla="*/ 11 h 39"/>
                <a:gd name="T40" fmla="*/ 20 w 80"/>
                <a:gd name="T41" fmla="*/ 9 h 39"/>
                <a:gd name="T42" fmla="*/ 17 w 80"/>
                <a:gd name="T43" fmla="*/ 5 h 39"/>
                <a:gd name="T44" fmla="*/ 16 w 80"/>
                <a:gd name="T45" fmla="*/ 0 h 39"/>
                <a:gd name="T46" fmla="*/ 16 w 80"/>
                <a:gd name="T47" fmla="*/ 0 h 39"/>
                <a:gd name="T48" fmla="*/ 0 w 80"/>
                <a:gd name="T49" fmla="*/ 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39"/>
                <a:gd name="T77" fmla="*/ 80 w 80"/>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39">
                  <a:moveTo>
                    <a:pt x="0" y="5"/>
                  </a:moveTo>
                  <a:lnTo>
                    <a:pt x="0" y="5"/>
                  </a:lnTo>
                  <a:lnTo>
                    <a:pt x="2" y="11"/>
                  </a:lnTo>
                  <a:lnTo>
                    <a:pt x="4" y="17"/>
                  </a:lnTo>
                  <a:lnTo>
                    <a:pt x="7" y="21"/>
                  </a:lnTo>
                  <a:lnTo>
                    <a:pt x="13" y="27"/>
                  </a:lnTo>
                  <a:lnTo>
                    <a:pt x="21" y="32"/>
                  </a:lnTo>
                  <a:lnTo>
                    <a:pt x="32" y="38"/>
                  </a:lnTo>
                  <a:lnTo>
                    <a:pt x="43" y="39"/>
                  </a:lnTo>
                  <a:lnTo>
                    <a:pt x="56" y="39"/>
                  </a:lnTo>
                  <a:lnTo>
                    <a:pt x="69" y="38"/>
                  </a:lnTo>
                  <a:lnTo>
                    <a:pt x="80" y="34"/>
                  </a:lnTo>
                  <a:lnTo>
                    <a:pt x="73" y="18"/>
                  </a:lnTo>
                  <a:lnTo>
                    <a:pt x="64" y="21"/>
                  </a:lnTo>
                  <a:lnTo>
                    <a:pt x="55" y="23"/>
                  </a:lnTo>
                  <a:lnTo>
                    <a:pt x="45" y="23"/>
                  </a:lnTo>
                  <a:lnTo>
                    <a:pt x="36" y="21"/>
                  </a:lnTo>
                  <a:lnTo>
                    <a:pt x="29" y="18"/>
                  </a:lnTo>
                  <a:lnTo>
                    <a:pt x="22" y="13"/>
                  </a:lnTo>
                  <a:lnTo>
                    <a:pt x="21" y="11"/>
                  </a:lnTo>
                  <a:lnTo>
                    <a:pt x="20" y="9"/>
                  </a:lnTo>
                  <a:lnTo>
                    <a:pt x="17" y="5"/>
                  </a:lnTo>
                  <a:lnTo>
                    <a:pt x="16" y="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217"/>
            <p:cNvSpPr>
              <a:spLocks/>
            </p:cNvSpPr>
            <p:nvPr>
              <p:custDataLst>
                <p:tags r:id="rId12"/>
              </p:custDataLst>
            </p:nvPr>
          </p:nvSpPr>
          <p:spPr bwMode="auto">
            <a:xfrm>
              <a:off x="2865" y="3724"/>
              <a:ext cx="39" cy="77"/>
            </a:xfrm>
            <a:custGeom>
              <a:avLst/>
              <a:gdLst>
                <a:gd name="T0" fmla="*/ 33 w 39"/>
                <a:gd name="T1" fmla="*/ 0 h 77"/>
                <a:gd name="T2" fmla="*/ 33 w 39"/>
                <a:gd name="T3" fmla="*/ 0 h 77"/>
                <a:gd name="T4" fmla="*/ 21 w 39"/>
                <a:gd name="T5" fmla="*/ 5 h 77"/>
                <a:gd name="T6" fmla="*/ 13 w 39"/>
                <a:gd name="T7" fmla="*/ 14 h 77"/>
                <a:gd name="T8" fmla="*/ 6 w 39"/>
                <a:gd name="T9" fmla="*/ 22 h 77"/>
                <a:gd name="T10" fmla="*/ 1 w 39"/>
                <a:gd name="T11" fmla="*/ 33 h 77"/>
                <a:gd name="T12" fmla="*/ 0 w 39"/>
                <a:gd name="T13" fmla="*/ 43 h 77"/>
                <a:gd name="T14" fmla="*/ 0 w 39"/>
                <a:gd name="T15" fmla="*/ 54 h 77"/>
                <a:gd name="T16" fmla="*/ 1 w 39"/>
                <a:gd name="T17" fmla="*/ 65 h 77"/>
                <a:gd name="T18" fmla="*/ 4 w 39"/>
                <a:gd name="T19" fmla="*/ 77 h 77"/>
                <a:gd name="T20" fmla="*/ 20 w 39"/>
                <a:gd name="T21" fmla="*/ 72 h 77"/>
                <a:gd name="T22" fmla="*/ 18 w 39"/>
                <a:gd name="T23" fmla="*/ 63 h 77"/>
                <a:gd name="T24" fmla="*/ 17 w 39"/>
                <a:gd name="T25" fmla="*/ 54 h 77"/>
                <a:gd name="T26" fmla="*/ 17 w 39"/>
                <a:gd name="T27" fmla="*/ 44 h 77"/>
                <a:gd name="T28" fmla="*/ 18 w 39"/>
                <a:gd name="T29" fmla="*/ 37 h 77"/>
                <a:gd name="T30" fmla="*/ 21 w 39"/>
                <a:gd name="T31" fmla="*/ 31 h 77"/>
                <a:gd name="T32" fmla="*/ 25 w 39"/>
                <a:gd name="T33" fmla="*/ 25 h 77"/>
                <a:gd name="T34" fmla="*/ 31 w 39"/>
                <a:gd name="T35" fmla="*/ 21 h 77"/>
                <a:gd name="T36" fmla="*/ 39 w 39"/>
                <a:gd name="T37" fmla="*/ 17 h 77"/>
                <a:gd name="T38" fmla="*/ 39 w 39"/>
                <a:gd name="T39" fmla="*/ 17 h 77"/>
                <a:gd name="T40" fmla="*/ 33 w 3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77"/>
                <a:gd name="T65" fmla="*/ 39 w 39"/>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77">
                  <a:moveTo>
                    <a:pt x="33" y="0"/>
                  </a:moveTo>
                  <a:lnTo>
                    <a:pt x="33" y="0"/>
                  </a:lnTo>
                  <a:lnTo>
                    <a:pt x="21" y="5"/>
                  </a:lnTo>
                  <a:lnTo>
                    <a:pt x="13" y="14"/>
                  </a:lnTo>
                  <a:lnTo>
                    <a:pt x="6" y="22"/>
                  </a:lnTo>
                  <a:lnTo>
                    <a:pt x="1" y="33"/>
                  </a:lnTo>
                  <a:lnTo>
                    <a:pt x="0" y="43"/>
                  </a:lnTo>
                  <a:lnTo>
                    <a:pt x="0" y="54"/>
                  </a:lnTo>
                  <a:lnTo>
                    <a:pt x="1" y="65"/>
                  </a:lnTo>
                  <a:lnTo>
                    <a:pt x="4" y="77"/>
                  </a:lnTo>
                  <a:lnTo>
                    <a:pt x="20" y="72"/>
                  </a:lnTo>
                  <a:lnTo>
                    <a:pt x="18" y="63"/>
                  </a:lnTo>
                  <a:lnTo>
                    <a:pt x="17" y="54"/>
                  </a:lnTo>
                  <a:lnTo>
                    <a:pt x="17" y="44"/>
                  </a:lnTo>
                  <a:lnTo>
                    <a:pt x="18" y="37"/>
                  </a:lnTo>
                  <a:lnTo>
                    <a:pt x="21" y="31"/>
                  </a:lnTo>
                  <a:lnTo>
                    <a:pt x="25" y="25"/>
                  </a:lnTo>
                  <a:lnTo>
                    <a:pt x="31" y="21"/>
                  </a:lnTo>
                  <a:lnTo>
                    <a:pt x="39" y="17"/>
                  </a:lnTo>
                  <a:lnTo>
                    <a:pt x="3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18"/>
            <p:cNvSpPr>
              <a:spLocks/>
            </p:cNvSpPr>
            <p:nvPr>
              <p:custDataLst>
                <p:tags r:id="rId13"/>
              </p:custDataLst>
            </p:nvPr>
          </p:nvSpPr>
          <p:spPr bwMode="auto">
            <a:xfrm>
              <a:off x="2461" y="4022"/>
              <a:ext cx="119" cy="68"/>
            </a:xfrm>
            <a:custGeom>
              <a:avLst/>
              <a:gdLst>
                <a:gd name="T0" fmla="*/ 111 w 119"/>
                <a:gd name="T1" fmla="*/ 52 h 68"/>
                <a:gd name="T2" fmla="*/ 114 w 119"/>
                <a:gd name="T3" fmla="*/ 52 h 68"/>
                <a:gd name="T4" fmla="*/ 92 w 119"/>
                <a:gd name="T5" fmla="*/ 48 h 68"/>
                <a:gd name="T6" fmla="*/ 72 w 119"/>
                <a:gd name="T7" fmla="*/ 41 h 68"/>
                <a:gd name="T8" fmla="*/ 54 w 119"/>
                <a:gd name="T9" fmla="*/ 34 h 68"/>
                <a:gd name="T10" fmla="*/ 40 w 119"/>
                <a:gd name="T11" fmla="*/ 27 h 68"/>
                <a:gd name="T12" fmla="*/ 30 w 119"/>
                <a:gd name="T13" fmla="*/ 20 h 68"/>
                <a:gd name="T14" fmla="*/ 22 w 119"/>
                <a:gd name="T15" fmla="*/ 11 h 68"/>
                <a:gd name="T16" fmla="*/ 19 w 119"/>
                <a:gd name="T17" fmla="*/ 9 h 68"/>
                <a:gd name="T18" fmla="*/ 18 w 119"/>
                <a:gd name="T19" fmla="*/ 6 h 68"/>
                <a:gd name="T20" fmla="*/ 18 w 119"/>
                <a:gd name="T21" fmla="*/ 3 h 68"/>
                <a:gd name="T22" fmla="*/ 16 w 119"/>
                <a:gd name="T23" fmla="*/ 0 h 68"/>
                <a:gd name="T24" fmla="*/ 0 w 119"/>
                <a:gd name="T25" fmla="*/ 0 h 68"/>
                <a:gd name="T26" fmla="*/ 1 w 119"/>
                <a:gd name="T27" fmla="*/ 6 h 68"/>
                <a:gd name="T28" fmla="*/ 2 w 119"/>
                <a:gd name="T29" fmla="*/ 13 h 68"/>
                <a:gd name="T30" fmla="*/ 5 w 119"/>
                <a:gd name="T31" fmla="*/ 18 h 68"/>
                <a:gd name="T32" fmla="*/ 9 w 119"/>
                <a:gd name="T33" fmla="*/ 24 h 68"/>
                <a:gd name="T34" fmla="*/ 19 w 119"/>
                <a:gd name="T35" fmla="*/ 32 h 68"/>
                <a:gd name="T36" fmla="*/ 32 w 119"/>
                <a:gd name="T37" fmla="*/ 42 h 68"/>
                <a:gd name="T38" fmla="*/ 47 w 119"/>
                <a:gd name="T39" fmla="*/ 49 h 68"/>
                <a:gd name="T40" fmla="*/ 66 w 119"/>
                <a:gd name="T41" fmla="*/ 57 h 68"/>
                <a:gd name="T42" fmla="*/ 86 w 119"/>
                <a:gd name="T43" fmla="*/ 63 h 68"/>
                <a:gd name="T44" fmla="*/ 110 w 119"/>
                <a:gd name="T45" fmla="*/ 68 h 68"/>
                <a:gd name="T46" fmla="*/ 112 w 119"/>
                <a:gd name="T47" fmla="*/ 68 h 68"/>
                <a:gd name="T48" fmla="*/ 110 w 119"/>
                <a:gd name="T49" fmla="*/ 68 h 68"/>
                <a:gd name="T50" fmla="*/ 114 w 119"/>
                <a:gd name="T51" fmla="*/ 68 h 68"/>
                <a:gd name="T52" fmla="*/ 117 w 119"/>
                <a:gd name="T53" fmla="*/ 67 h 68"/>
                <a:gd name="T54" fmla="*/ 118 w 119"/>
                <a:gd name="T55" fmla="*/ 66 h 68"/>
                <a:gd name="T56" fmla="*/ 119 w 119"/>
                <a:gd name="T57" fmla="*/ 63 h 68"/>
                <a:gd name="T58" fmla="*/ 119 w 119"/>
                <a:gd name="T59" fmla="*/ 59 h 68"/>
                <a:gd name="T60" fmla="*/ 119 w 119"/>
                <a:gd name="T61" fmla="*/ 56 h 68"/>
                <a:gd name="T62" fmla="*/ 117 w 119"/>
                <a:gd name="T63" fmla="*/ 55 h 68"/>
                <a:gd name="T64" fmla="*/ 114 w 119"/>
                <a:gd name="T65" fmla="*/ 52 h 68"/>
                <a:gd name="T66" fmla="*/ 111 w 119"/>
                <a:gd name="T67" fmla="*/ 52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68"/>
                <a:gd name="T104" fmla="*/ 119 w 119"/>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68">
                  <a:moveTo>
                    <a:pt x="111" y="52"/>
                  </a:moveTo>
                  <a:lnTo>
                    <a:pt x="114" y="52"/>
                  </a:lnTo>
                  <a:lnTo>
                    <a:pt x="92" y="48"/>
                  </a:lnTo>
                  <a:lnTo>
                    <a:pt x="72" y="41"/>
                  </a:lnTo>
                  <a:lnTo>
                    <a:pt x="54" y="34"/>
                  </a:lnTo>
                  <a:lnTo>
                    <a:pt x="40" y="27"/>
                  </a:lnTo>
                  <a:lnTo>
                    <a:pt x="30" y="20"/>
                  </a:lnTo>
                  <a:lnTo>
                    <a:pt x="22" y="11"/>
                  </a:lnTo>
                  <a:lnTo>
                    <a:pt x="19" y="9"/>
                  </a:lnTo>
                  <a:lnTo>
                    <a:pt x="18" y="6"/>
                  </a:lnTo>
                  <a:lnTo>
                    <a:pt x="18" y="3"/>
                  </a:lnTo>
                  <a:lnTo>
                    <a:pt x="16" y="0"/>
                  </a:lnTo>
                  <a:lnTo>
                    <a:pt x="0" y="0"/>
                  </a:lnTo>
                  <a:lnTo>
                    <a:pt x="1" y="6"/>
                  </a:lnTo>
                  <a:lnTo>
                    <a:pt x="2" y="13"/>
                  </a:lnTo>
                  <a:lnTo>
                    <a:pt x="5" y="18"/>
                  </a:lnTo>
                  <a:lnTo>
                    <a:pt x="9" y="24"/>
                  </a:lnTo>
                  <a:lnTo>
                    <a:pt x="19" y="32"/>
                  </a:lnTo>
                  <a:lnTo>
                    <a:pt x="32" y="42"/>
                  </a:lnTo>
                  <a:lnTo>
                    <a:pt x="47" y="49"/>
                  </a:lnTo>
                  <a:lnTo>
                    <a:pt x="66" y="57"/>
                  </a:lnTo>
                  <a:lnTo>
                    <a:pt x="86" y="63"/>
                  </a:lnTo>
                  <a:lnTo>
                    <a:pt x="110" y="68"/>
                  </a:lnTo>
                  <a:lnTo>
                    <a:pt x="112" y="68"/>
                  </a:lnTo>
                  <a:lnTo>
                    <a:pt x="110" y="68"/>
                  </a:lnTo>
                  <a:lnTo>
                    <a:pt x="114" y="68"/>
                  </a:lnTo>
                  <a:lnTo>
                    <a:pt x="117" y="67"/>
                  </a:lnTo>
                  <a:lnTo>
                    <a:pt x="118" y="66"/>
                  </a:lnTo>
                  <a:lnTo>
                    <a:pt x="119" y="63"/>
                  </a:lnTo>
                  <a:lnTo>
                    <a:pt x="119" y="59"/>
                  </a:lnTo>
                  <a:lnTo>
                    <a:pt x="119" y="56"/>
                  </a:lnTo>
                  <a:lnTo>
                    <a:pt x="117" y="55"/>
                  </a:lnTo>
                  <a:lnTo>
                    <a:pt x="114" y="52"/>
                  </a:lnTo>
                  <a:lnTo>
                    <a:pt x="111" y="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219"/>
            <p:cNvSpPr>
              <a:spLocks/>
            </p:cNvSpPr>
            <p:nvPr>
              <p:custDataLst>
                <p:tags r:id="rId14"/>
              </p:custDataLst>
            </p:nvPr>
          </p:nvSpPr>
          <p:spPr bwMode="auto">
            <a:xfrm>
              <a:off x="2572" y="4050"/>
              <a:ext cx="167" cy="40"/>
            </a:xfrm>
            <a:custGeom>
              <a:avLst/>
              <a:gdLst>
                <a:gd name="T0" fmla="*/ 159 w 167"/>
                <a:gd name="T1" fmla="*/ 0 h 40"/>
                <a:gd name="T2" fmla="*/ 159 w 167"/>
                <a:gd name="T3" fmla="*/ 0 h 40"/>
                <a:gd name="T4" fmla="*/ 137 w 167"/>
                <a:gd name="T5" fmla="*/ 0 h 40"/>
                <a:gd name="T6" fmla="*/ 114 w 167"/>
                <a:gd name="T7" fmla="*/ 3 h 40"/>
                <a:gd name="T8" fmla="*/ 91 w 167"/>
                <a:gd name="T9" fmla="*/ 7 h 40"/>
                <a:gd name="T10" fmla="*/ 68 w 167"/>
                <a:gd name="T11" fmla="*/ 11 h 40"/>
                <a:gd name="T12" fmla="*/ 48 w 167"/>
                <a:gd name="T13" fmla="*/ 15 h 40"/>
                <a:gd name="T14" fmla="*/ 29 w 167"/>
                <a:gd name="T15" fmla="*/ 20 h 40"/>
                <a:gd name="T16" fmla="*/ 13 w 167"/>
                <a:gd name="T17" fmla="*/ 22 h 40"/>
                <a:gd name="T18" fmla="*/ 0 w 167"/>
                <a:gd name="T19" fmla="*/ 24 h 40"/>
                <a:gd name="T20" fmla="*/ 1 w 167"/>
                <a:gd name="T21" fmla="*/ 40 h 40"/>
                <a:gd name="T22" fmla="*/ 15 w 167"/>
                <a:gd name="T23" fmla="*/ 39 h 40"/>
                <a:gd name="T24" fmla="*/ 32 w 167"/>
                <a:gd name="T25" fmla="*/ 36 h 40"/>
                <a:gd name="T26" fmla="*/ 52 w 167"/>
                <a:gd name="T27" fmla="*/ 32 h 40"/>
                <a:gd name="T28" fmla="*/ 71 w 167"/>
                <a:gd name="T29" fmla="*/ 28 h 40"/>
                <a:gd name="T30" fmla="*/ 94 w 167"/>
                <a:gd name="T31" fmla="*/ 24 h 40"/>
                <a:gd name="T32" fmla="*/ 116 w 167"/>
                <a:gd name="T33" fmla="*/ 20 h 40"/>
                <a:gd name="T34" fmla="*/ 138 w 167"/>
                <a:gd name="T35" fmla="*/ 18 h 40"/>
                <a:gd name="T36" fmla="*/ 159 w 167"/>
                <a:gd name="T37" fmla="*/ 17 h 40"/>
                <a:gd name="T38" fmla="*/ 160 w 167"/>
                <a:gd name="T39" fmla="*/ 17 h 40"/>
                <a:gd name="T40" fmla="*/ 159 w 167"/>
                <a:gd name="T41" fmla="*/ 17 h 40"/>
                <a:gd name="T42" fmla="*/ 163 w 167"/>
                <a:gd name="T43" fmla="*/ 15 h 40"/>
                <a:gd name="T44" fmla="*/ 166 w 167"/>
                <a:gd name="T45" fmla="*/ 14 h 40"/>
                <a:gd name="T46" fmla="*/ 167 w 167"/>
                <a:gd name="T47" fmla="*/ 11 h 40"/>
                <a:gd name="T48" fmla="*/ 167 w 167"/>
                <a:gd name="T49" fmla="*/ 8 h 40"/>
                <a:gd name="T50" fmla="*/ 167 w 167"/>
                <a:gd name="T51" fmla="*/ 4 h 40"/>
                <a:gd name="T52" fmla="*/ 166 w 167"/>
                <a:gd name="T53" fmla="*/ 1 h 40"/>
                <a:gd name="T54" fmla="*/ 163 w 167"/>
                <a:gd name="T55" fmla="*/ 0 h 40"/>
                <a:gd name="T56" fmla="*/ 159 w 167"/>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40"/>
                <a:gd name="T89" fmla="*/ 167 w 167"/>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40">
                  <a:moveTo>
                    <a:pt x="159" y="0"/>
                  </a:moveTo>
                  <a:lnTo>
                    <a:pt x="159" y="0"/>
                  </a:lnTo>
                  <a:lnTo>
                    <a:pt x="137" y="0"/>
                  </a:lnTo>
                  <a:lnTo>
                    <a:pt x="114" y="3"/>
                  </a:lnTo>
                  <a:lnTo>
                    <a:pt x="91" y="7"/>
                  </a:lnTo>
                  <a:lnTo>
                    <a:pt x="68" y="11"/>
                  </a:lnTo>
                  <a:lnTo>
                    <a:pt x="48" y="15"/>
                  </a:lnTo>
                  <a:lnTo>
                    <a:pt x="29" y="20"/>
                  </a:lnTo>
                  <a:lnTo>
                    <a:pt x="13" y="22"/>
                  </a:lnTo>
                  <a:lnTo>
                    <a:pt x="0" y="24"/>
                  </a:lnTo>
                  <a:lnTo>
                    <a:pt x="1" y="40"/>
                  </a:lnTo>
                  <a:lnTo>
                    <a:pt x="15" y="39"/>
                  </a:lnTo>
                  <a:lnTo>
                    <a:pt x="32" y="36"/>
                  </a:lnTo>
                  <a:lnTo>
                    <a:pt x="52" y="32"/>
                  </a:lnTo>
                  <a:lnTo>
                    <a:pt x="71" y="28"/>
                  </a:lnTo>
                  <a:lnTo>
                    <a:pt x="94" y="24"/>
                  </a:lnTo>
                  <a:lnTo>
                    <a:pt x="116" y="20"/>
                  </a:lnTo>
                  <a:lnTo>
                    <a:pt x="138" y="18"/>
                  </a:lnTo>
                  <a:lnTo>
                    <a:pt x="159" y="17"/>
                  </a:lnTo>
                  <a:lnTo>
                    <a:pt x="160" y="17"/>
                  </a:lnTo>
                  <a:lnTo>
                    <a:pt x="159" y="17"/>
                  </a:lnTo>
                  <a:lnTo>
                    <a:pt x="163" y="15"/>
                  </a:lnTo>
                  <a:lnTo>
                    <a:pt x="166" y="14"/>
                  </a:lnTo>
                  <a:lnTo>
                    <a:pt x="167" y="11"/>
                  </a:lnTo>
                  <a:lnTo>
                    <a:pt x="167" y="8"/>
                  </a:lnTo>
                  <a:lnTo>
                    <a:pt x="167" y="4"/>
                  </a:lnTo>
                  <a:lnTo>
                    <a:pt x="166" y="1"/>
                  </a:lnTo>
                  <a:lnTo>
                    <a:pt x="163" y="0"/>
                  </a:lnTo>
                  <a:lnTo>
                    <a:pt x="15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220"/>
            <p:cNvSpPr>
              <a:spLocks/>
            </p:cNvSpPr>
            <p:nvPr>
              <p:custDataLst>
                <p:tags r:id="rId15"/>
              </p:custDataLst>
            </p:nvPr>
          </p:nvSpPr>
          <p:spPr bwMode="auto">
            <a:xfrm>
              <a:off x="2731" y="4049"/>
              <a:ext cx="218" cy="47"/>
            </a:xfrm>
            <a:custGeom>
              <a:avLst/>
              <a:gdLst>
                <a:gd name="T0" fmla="*/ 216 w 218"/>
                <a:gd name="T1" fmla="*/ 30 h 47"/>
                <a:gd name="T2" fmla="*/ 216 w 218"/>
                <a:gd name="T3" fmla="*/ 30 h 47"/>
                <a:gd name="T4" fmla="*/ 204 w 218"/>
                <a:gd name="T5" fmla="*/ 30 h 47"/>
                <a:gd name="T6" fmla="*/ 193 w 218"/>
                <a:gd name="T7" fmla="*/ 30 h 47"/>
                <a:gd name="T8" fmla="*/ 181 w 218"/>
                <a:gd name="T9" fmla="*/ 28 h 47"/>
                <a:gd name="T10" fmla="*/ 170 w 218"/>
                <a:gd name="T11" fmla="*/ 26 h 47"/>
                <a:gd name="T12" fmla="*/ 147 w 218"/>
                <a:gd name="T13" fmla="*/ 21 h 47"/>
                <a:gd name="T14" fmla="*/ 121 w 218"/>
                <a:gd name="T15" fmla="*/ 14 h 47"/>
                <a:gd name="T16" fmla="*/ 96 w 218"/>
                <a:gd name="T17" fmla="*/ 7 h 47"/>
                <a:gd name="T18" fmla="*/ 67 w 218"/>
                <a:gd name="T19" fmla="*/ 2 h 47"/>
                <a:gd name="T20" fmla="*/ 52 w 218"/>
                <a:gd name="T21" fmla="*/ 0 h 47"/>
                <a:gd name="T22" fmla="*/ 35 w 218"/>
                <a:gd name="T23" fmla="*/ 0 h 47"/>
                <a:gd name="T24" fmla="*/ 18 w 218"/>
                <a:gd name="T25" fmla="*/ 0 h 47"/>
                <a:gd name="T26" fmla="*/ 0 w 218"/>
                <a:gd name="T27" fmla="*/ 1 h 47"/>
                <a:gd name="T28" fmla="*/ 1 w 218"/>
                <a:gd name="T29" fmla="*/ 18 h 47"/>
                <a:gd name="T30" fmla="*/ 18 w 218"/>
                <a:gd name="T31" fmla="*/ 16 h 47"/>
                <a:gd name="T32" fmla="*/ 35 w 218"/>
                <a:gd name="T33" fmla="*/ 16 h 47"/>
                <a:gd name="T34" fmla="*/ 50 w 218"/>
                <a:gd name="T35" fmla="*/ 18 h 47"/>
                <a:gd name="T36" fmla="*/ 64 w 218"/>
                <a:gd name="T37" fmla="*/ 19 h 47"/>
                <a:gd name="T38" fmla="*/ 92 w 218"/>
                <a:gd name="T39" fmla="*/ 23 h 47"/>
                <a:gd name="T40" fmla="*/ 117 w 218"/>
                <a:gd name="T41" fmla="*/ 30 h 47"/>
                <a:gd name="T42" fmla="*/ 142 w 218"/>
                <a:gd name="T43" fmla="*/ 36 h 47"/>
                <a:gd name="T44" fmla="*/ 166 w 218"/>
                <a:gd name="T45" fmla="*/ 43 h 47"/>
                <a:gd name="T46" fmla="*/ 179 w 218"/>
                <a:gd name="T47" fmla="*/ 44 h 47"/>
                <a:gd name="T48" fmla="*/ 191 w 218"/>
                <a:gd name="T49" fmla="*/ 47 h 47"/>
                <a:gd name="T50" fmla="*/ 204 w 218"/>
                <a:gd name="T51" fmla="*/ 47 h 47"/>
                <a:gd name="T52" fmla="*/ 218 w 218"/>
                <a:gd name="T53" fmla="*/ 47 h 47"/>
                <a:gd name="T54" fmla="*/ 218 w 218"/>
                <a:gd name="T55" fmla="*/ 47 h 47"/>
                <a:gd name="T56" fmla="*/ 216 w 218"/>
                <a:gd name="T57" fmla="*/ 30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8"/>
                <a:gd name="T88" fmla="*/ 0 h 47"/>
                <a:gd name="T89" fmla="*/ 218 w 218"/>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8" h="47">
                  <a:moveTo>
                    <a:pt x="216" y="30"/>
                  </a:moveTo>
                  <a:lnTo>
                    <a:pt x="216" y="30"/>
                  </a:lnTo>
                  <a:lnTo>
                    <a:pt x="204" y="30"/>
                  </a:lnTo>
                  <a:lnTo>
                    <a:pt x="193" y="30"/>
                  </a:lnTo>
                  <a:lnTo>
                    <a:pt x="181" y="28"/>
                  </a:lnTo>
                  <a:lnTo>
                    <a:pt x="170" y="26"/>
                  </a:lnTo>
                  <a:lnTo>
                    <a:pt x="147" y="21"/>
                  </a:lnTo>
                  <a:lnTo>
                    <a:pt x="121" y="14"/>
                  </a:lnTo>
                  <a:lnTo>
                    <a:pt x="96" y="7"/>
                  </a:lnTo>
                  <a:lnTo>
                    <a:pt x="67" y="2"/>
                  </a:lnTo>
                  <a:lnTo>
                    <a:pt x="52" y="0"/>
                  </a:lnTo>
                  <a:lnTo>
                    <a:pt x="35" y="0"/>
                  </a:lnTo>
                  <a:lnTo>
                    <a:pt x="18" y="0"/>
                  </a:lnTo>
                  <a:lnTo>
                    <a:pt x="0" y="1"/>
                  </a:lnTo>
                  <a:lnTo>
                    <a:pt x="1" y="18"/>
                  </a:lnTo>
                  <a:lnTo>
                    <a:pt x="18" y="16"/>
                  </a:lnTo>
                  <a:lnTo>
                    <a:pt x="35" y="16"/>
                  </a:lnTo>
                  <a:lnTo>
                    <a:pt x="50" y="18"/>
                  </a:lnTo>
                  <a:lnTo>
                    <a:pt x="64" y="19"/>
                  </a:lnTo>
                  <a:lnTo>
                    <a:pt x="92" y="23"/>
                  </a:lnTo>
                  <a:lnTo>
                    <a:pt x="117" y="30"/>
                  </a:lnTo>
                  <a:lnTo>
                    <a:pt x="142" y="36"/>
                  </a:lnTo>
                  <a:lnTo>
                    <a:pt x="166" y="43"/>
                  </a:lnTo>
                  <a:lnTo>
                    <a:pt x="179" y="44"/>
                  </a:lnTo>
                  <a:lnTo>
                    <a:pt x="191" y="47"/>
                  </a:lnTo>
                  <a:lnTo>
                    <a:pt x="204" y="47"/>
                  </a:lnTo>
                  <a:lnTo>
                    <a:pt x="218" y="47"/>
                  </a:lnTo>
                  <a:lnTo>
                    <a:pt x="216"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221"/>
            <p:cNvSpPr>
              <a:spLocks/>
            </p:cNvSpPr>
            <p:nvPr>
              <p:custDataLst>
                <p:tags r:id="rId16"/>
              </p:custDataLst>
            </p:nvPr>
          </p:nvSpPr>
          <p:spPr bwMode="auto">
            <a:xfrm>
              <a:off x="2947" y="4017"/>
              <a:ext cx="94" cy="79"/>
            </a:xfrm>
            <a:custGeom>
              <a:avLst/>
              <a:gdLst>
                <a:gd name="T0" fmla="*/ 77 w 94"/>
                <a:gd name="T1" fmla="*/ 0 h 79"/>
                <a:gd name="T2" fmla="*/ 77 w 94"/>
                <a:gd name="T3" fmla="*/ 0 h 79"/>
                <a:gd name="T4" fmla="*/ 76 w 94"/>
                <a:gd name="T5" fmla="*/ 14 h 79"/>
                <a:gd name="T6" fmla="*/ 74 w 94"/>
                <a:gd name="T7" fmla="*/ 26 h 79"/>
                <a:gd name="T8" fmla="*/ 71 w 94"/>
                <a:gd name="T9" fmla="*/ 30 h 79"/>
                <a:gd name="T10" fmla="*/ 70 w 94"/>
                <a:gd name="T11" fmla="*/ 36 h 79"/>
                <a:gd name="T12" fmla="*/ 66 w 94"/>
                <a:gd name="T13" fmla="*/ 40 h 79"/>
                <a:gd name="T14" fmla="*/ 63 w 94"/>
                <a:gd name="T15" fmla="*/ 44 h 79"/>
                <a:gd name="T16" fmla="*/ 59 w 94"/>
                <a:gd name="T17" fmla="*/ 47 h 79"/>
                <a:gd name="T18" fmla="*/ 53 w 94"/>
                <a:gd name="T19" fmla="*/ 51 h 79"/>
                <a:gd name="T20" fmla="*/ 48 w 94"/>
                <a:gd name="T21" fmla="*/ 54 h 79"/>
                <a:gd name="T22" fmla="*/ 41 w 94"/>
                <a:gd name="T23" fmla="*/ 57 h 79"/>
                <a:gd name="T24" fmla="*/ 32 w 94"/>
                <a:gd name="T25" fmla="*/ 58 h 79"/>
                <a:gd name="T26" fmla="*/ 23 w 94"/>
                <a:gd name="T27" fmla="*/ 61 h 79"/>
                <a:gd name="T28" fmla="*/ 13 w 94"/>
                <a:gd name="T29" fmla="*/ 62 h 79"/>
                <a:gd name="T30" fmla="*/ 0 w 94"/>
                <a:gd name="T31" fmla="*/ 62 h 79"/>
                <a:gd name="T32" fmla="*/ 2 w 94"/>
                <a:gd name="T33" fmla="*/ 79 h 79"/>
                <a:gd name="T34" fmla="*/ 14 w 94"/>
                <a:gd name="T35" fmla="*/ 79 h 79"/>
                <a:gd name="T36" fmla="*/ 25 w 94"/>
                <a:gd name="T37" fmla="*/ 78 h 79"/>
                <a:gd name="T38" fmla="*/ 37 w 94"/>
                <a:gd name="T39" fmla="*/ 75 h 79"/>
                <a:gd name="T40" fmla="*/ 45 w 94"/>
                <a:gd name="T41" fmla="*/ 72 h 79"/>
                <a:gd name="T42" fmla="*/ 55 w 94"/>
                <a:gd name="T43" fmla="*/ 69 h 79"/>
                <a:gd name="T44" fmla="*/ 62 w 94"/>
                <a:gd name="T45" fmla="*/ 65 h 79"/>
                <a:gd name="T46" fmla="*/ 69 w 94"/>
                <a:gd name="T47" fmla="*/ 61 h 79"/>
                <a:gd name="T48" fmla="*/ 74 w 94"/>
                <a:gd name="T49" fmla="*/ 55 h 79"/>
                <a:gd name="T50" fmla="*/ 80 w 94"/>
                <a:gd name="T51" fmla="*/ 50 h 79"/>
                <a:gd name="T52" fmla="*/ 84 w 94"/>
                <a:gd name="T53" fmla="*/ 44 h 79"/>
                <a:gd name="T54" fmla="*/ 87 w 94"/>
                <a:gd name="T55" fmla="*/ 37 h 79"/>
                <a:gd name="T56" fmla="*/ 90 w 94"/>
                <a:gd name="T57" fmla="*/ 30 h 79"/>
                <a:gd name="T58" fmla="*/ 94 w 94"/>
                <a:gd name="T59" fmla="*/ 16 h 79"/>
                <a:gd name="T60" fmla="*/ 94 w 94"/>
                <a:gd name="T61" fmla="*/ 0 h 79"/>
                <a:gd name="T62" fmla="*/ 94 w 94"/>
                <a:gd name="T63" fmla="*/ 0 h 79"/>
                <a:gd name="T64" fmla="*/ 77 w 94"/>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79"/>
                <a:gd name="T101" fmla="*/ 94 w 9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79">
                  <a:moveTo>
                    <a:pt x="77" y="0"/>
                  </a:moveTo>
                  <a:lnTo>
                    <a:pt x="77" y="0"/>
                  </a:lnTo>
                  <a:lnTo>
                    <a:pt x="76" y="14"/>
                  </a:lnTo>
                  <a:lnTo>
                    <a:pt x="74" y="26"/>
                  </a:lnTo>
                  <a:lnTo>
                    <a:pt x="71" y="30"/>
                  </a:lnTo>
                  <a:lnTo>
                    <a:pt x="70" y="36"/>
                  </a:lnTo>
                  <a:lnTo>
                    <a:pt x="66" y="40"/>
                  </a:lnTo>
                  <a:lnTo>
                    <a:pt x="63" y="44"/>
                  </a:lnTo>
                  <a:lnTo>
                    <a:pt x="59" y="47"/>
                  </a:lnTo>
                  <a:lnTo>
                    <a:pt x="53" y="51"/>
                  </a:lnTo>
                  <a:lnTo>
                    <a:pt x="48" y="54"/>
                  </a:lnTo>
                  <a:lnTo>
                    <a:pt x="41" y="57"/>
                  </a:lnTo>
                  <a:lnTo>
                    <a:pt x="32" y="58"/>
                  </a:lnTo>
                  <a:lnTo>
                    <a:pt x="23" y="61"/>
                  </a:lnTo>
                  <a:lnTo>
                    <a:pt x="13" y="62"/>
                  </a:lnTo>
                  <a:lnTo>
                    <a:pt x="0" y="62"/>
                  </a:lnTo>
                  <a:lnTo>
                    <a:pt x="2" y="79"/>
                  </a:lnTo>
                  <a:lnTo>
                    <a:pt x="14" y="79"/>
                  </a:lnTo>
                  <a:lnTo>
                    <a:pt x="25" y="78"/>
                  </a:lnTo>
                  <a:lnTo>
                    <a:pt x="37" y="75"/>
                  </a:lnTo>
                  <a:lnTo>
                    <a:pt x="45" y="72"/>
                  </a:lnTo>
                  <a:lnTo>
                    <a:pt x="55" y="69"/>
                  </a:lnTo>
                  <a:lnTo>
                    <a:pt x="62" y="65"/>
                  </a:lnTo>
                  <a:lnTo>
                    <a:pt x="69" y="61"/>
                  </a:lnTo>
                  <a:lnTo>
                    <a:pt x="74" y="55"/>
                  </a:lnTo>
                  <a:lnTo>
                    <a:pt x="80" y="50"/>
                  </a:lnTo>
                  <a:lnTo>
                    <a:pt x="84" y="44"/>
                  </a:lnTo>
                  <a:lnTo>
                    <a:pt x="87" y="37"/>
                  </a:lnTo>
                  <a:lnTo>
                    <a:pt x="90" y="30"/>
                  </a:lnTo>
                  <a:lnTo>
                    <a:pt x="94" y="16"/>
                  </a:lnTo>
                  <a:lnTo>
                    <a:pt x="94" y="0"/>
                  </a:lnTo>
                  <a:lnTo>
                    <a:pt x="7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22"/>
            <p:cNvSpPr>
              <a:spLocks/>
            </p:cNvSpPr>
            <p:nvPr>
              <p:custDataLst>
                <p:tags r:id="rId17"/>
              </p:custDataLst>
            </p:nvPr>
          </p:nvSpPr>
          <p:spPr bwMode="auto">
            <a:xfrm>
              <a:off x="2964" y="3844"/>
              <a:ext cx="77" cy="173"/>
            </a:xfrm>
            <a:custGeom>
              <a:avLst/>
              <a:gdLst>
                <a:gd name="T0" fmla="*/ 0 w 77"/>
                <a:gd name="T1" fmla="*/ 7 h 173"/>
                <a:gd name="T2" fmla="*/ 0 w 77"/>
                <a:gd name="T3" fmla="*/ 9 h 173"/>
                <a:gd name="T4" fmla="*/ 6 w 77"/>
                <a:gd name="T5" fmla="*/ 32 h 173"/>
                <a:gd name="T6" fmla="*/ 14 w 77"/>
                <a:gd name="T7" fmla="*/ 56 h 173"/>
                <a:gd name="T8" fmla="*/ 24 w 77"/>
                <a:gd name="T9" fmla="*/ 78 h 173"/>
                <a:gd name="T10" fmla="*/ 35 w 77"/>
                <a:gd name="T11" fmla="*/ 100 h 173"/>
                <a:gd name="T12" fmla="*/ 45 w 77"/>
                <a:gd name="T13" fmla="*/ 121 h 173"/>
                <a:gd name="T14" fmla="*/ 53 w 77"/>
                <a:gd name="T15" fmla="*/ 141 h 173"/>
                <a:gd name="T16" fmla="*/ 56 w 77"/>
                <a:gd name="T17" fmla="*/ 150 h 173"/>
                <a:gd name="T18" fmla="*/ 59 w 77"/>
                <a:gd name="T19" fmla="*/ 159 h 173"/>
                <a:gd name="T20" fmla="*/ 60 w 77"/>
                <a:gd name="T21" fmla="*/ 166 h 173"/>
                <a:gd name="T22" fmla="*/ 60 w 77"/>
                <a:gd name="T23" fmla="*/ 173 h 173"/>
                <a:gd name="T24" fmla="*/ 77 w 77"/>
                <a:gd name="T25" fmla="*/ 173 h 173"/>
                <a:gd name="T26" fmla="*/ 77 w 77"/>
                <a:gd name="T27" fmla="*/ 164 h 173"/>
                <a:gd name="T28" fmla="*/ 74 w 77"/>
                <a:gd name="T29" fmla="*/ 154 h 173"/>
                <a:gd name="T30" fmla="*/ 73 w 77"/>
                <a:gd name="T31" fmla="*/ 145 h 173"/>
                <a:gd name="T32" fmla="*/ 68 w 77"/>
                <a:gd name="T33" fmla="*/ 135 h 173"/>
                <a:gd name="T34" fmla="*/ 60 w 77"/>
                <a:gd name="T35" fmla="*/ 114 h 173"/>
                <a:gd name="T36" fmla="*/ 50 w 77"/>
                <a:gd name="T37" fmla="*/ 93 h 173"/>
                <a:gd name="T38" fmla="*/ 39 w 77"/>
                <a:gd name="T39" fmla="*/ 71 h 173"/>
                <a:gd name="T40" fmla="*/ 31 w 77"/>
                <a:gd name="T41" fmla="*/ 50 h 173"/>
                <a:gd name="T42" fmla="*/ 22 w 77"/>
                <a:gd name="T43" fmla="*/ 28 h 173"/>
                <a:gd name="T44" fmla="*/ 18 w 77"/>
                <a:gd name="T45" fmla="*/ 7 h 173"/>
                <a:gd name="T46" fmla="*/ 18 w 77"/>
                <a:gd name="T47" fmla="*/ 8 h 173"/>
                <a:gd name="T48" fmla="*/ 17 w 77"/>
                <a:gd name="T49" fmla="*/ 7 h 173"/>
                <a:gd name="T50" fmla="*/ 17 w 77"/>
                <a:gd name="T51" fmla="*/ 3 h 173"/>
                <a:gd name="T52" fmla="*/ 14 w 77"/>
                <a:gd name="T53" fmla="*/ 0 h 173"/>
                <a:gd name="T54" fmla="*/ 11 w 77"/>
                <a:gd name="T55" fmla="*/ 0 h 173"/>
                <a:gd name="T56" fmla="*/ 8 w 77"/>
                <a:gd name="T57" fmla="*/ 0 h 173"/>
                <a:gd name="T58" fmla="*/ 4 w 77"/>
                <a:gd name="T59" fmla="*/ 0 h 173"/>
                <a:gd name="T60" fmla="*/ 3 w 77"/>
                <a:gd name="T61" fmla="*/ 3 h 173"/>
                <a:gd name="T62" fmla="*/ 1 w 77"/>
                <a:gd name="T63" fmla="*/ 5 h 173"/>
                <a:gd name="T64" fmla="*/ 0 w 77"/>
                <a:gd name="T65" fmla="*/ 9 h 173"/>
                <a:gd name="T66" fmla="*/ 0 w 77"/>
                <a:gd name="T67" fmla="*/ 7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73"/>
                <a:gd name="T104" fmla="*/ 77 w 77"/>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73">
                  <a:moveTo>
                    <a:pt x="0" y="7"/>
                  </a:moveTo>
                  <a:lnTo>
                    <a:pt x="0" y="9"/>
                  </a:lnTo>
                  <a:lnTo>
                    <a:pt x="6" y="32"/>
                  </a:lnTo>
                  <a:lnTo>
                    <a:pt x="14" y="56"/>
                  </a:lnTo>
                  <a:lnTo>
                    <a:pt x="24" y="78"/>
                  </a:lnTo>
                  <a:lnTo>
                    <a:pt x="35" y="100"/>
                  </a:lnTo>
                  <a:lnTo>
                    <a:pt x="45" y="121"/>
                  </a:lnTo>
                  <a:lnTo>
                    <a:pt x="53" y="141"/>
                  </a:lnTo>
                  <a:lnTo>
                    <a:pt x="56" y="150"/>
                  </a:lnTo>
                  <a:lnTo>
                    <a:pt x="59" y="159"/>
                  </a:lnTo>
                  <a:lnTo>
                    <a:pt x="60" y="166"/>
                  </a:lnTo>
                  <a:lnTo>
                    <a:pt x="60" y="173"/>
                  </a:lnTo>
                  <a:lnTo>
                    <a:pt x="77" y="173"/>
                  </a:lnTo>
                  <a:lnTo>
                    <a:pt x="77" y="164"/>
                  </a:lnTo>
                  <a:lnTo>
                    <a:pt x="74" y="154"/>
                  </a:lnTo>
                  <a:lnTo>
                    <a:pt x="73" y="145"/>
                  </a:lnTo>
                  <a:lnTo>
                    <a:pt x="68" y="135"/>
                  </a:lnTo>
                  <a:lnTo>
                    <a:pt x="60" y="114"/>
                  </a:lnTo>
                  <a:lnTo>
                    <a:pt x="50" y="93"/>
                  </a:lnTo>
                  <a:lnTo>
                    <a:pt x="39" y="71"/>
                  </a:lnTo>
                  <a:lnTo>
                    <a:pt x="31" y="50"/>
                  </a:lnTo>
                  <a:lnTo>
                    <a:pt x="22" y="28"/>
                  </a:lnTo>
                  <a:lnTo>
                    <a:pt x="18" y="7"/>
                  </a:lnTo>
                  <a:lnTo>
                    <a:pt x="18" y="8"/>
                  </a:lnTo>
                  <a:lnTo>
                    <a:pt x="17" y="7"/>
                  </a:lnTo>
                  <a:lnTo>
                    <a:pt x="17" y="3"/>
                  </a:lnTo>
                  <a:lnTo>
                    <a:pt x="14" y="0"/>
                  </a:lnTo>
                  <a:lnTo>
                    <a:pt x="11" y="0"/>
                  </a:lnTo>
                  <a:lnTo>
                    <a:pt x="8" y="0"/>
                  </a:lnTo>
                  <a:lnTo>
                    <a:pt x="4" y="0"/>
                  </a:lnTo>
                  <a:lnTo>
                    <a:pt x="3" y="3"/>
                  </a:lnTo>
                  <a:lnTo>
                    <a:pt x="1" y="5"/>
                  </a:lnTo>
                  <a:lnTo>
                    <a:pt x="0" y="9"/>
                  </a:lnTo>
                  <a:lnTo>
                    <a:pt x="0" y="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23"/>
            <p:cNvSpPr>
              <a:spLocks/>
            </p:cNvSpPr>
            <p:nvPr>
              <p:custDataLst>
                <p:tags r:id="rId18"/>
              </p:custDataLst>
            </p:nvPr>
          </p:nvSpPr>
          <p:spPr bwMode="auto">
            <a:xfrm>
              <a:off x="2964" y="3802"/>
              <a:ext cx="27" cy="50"/>
            </a:xfrm>
            <a:custGeom>
              <a:avLst/>
              <a:gdLst>
                <a:gd name="T0" fmla="*/ 20 w 27"/>
                <a:gd name="T1" fmla="*/ 17 h 50"/>
                <a:gd name="T2" fmla="*/ 11 w 27"/>
                <a:gd name="T3" fmla="*/ 3 h 50"/>
                <a:gd name="T4" fmla="*/ 8 w 27"/>
                <a:gd name="T5" fmla="*/ 8 h 50"/>
                <a:gd name="T6" fmla="*/ 6 w 27"/>
                <a:gd name="T7" fmla="*/ 12 h 50"/>
                <a:gd name="T8" fmla="*/ 4 w 27"/>
                <a:gd name="T9" fmla="*/ 18 h 50"/>
                <a:gd name="T10" fmla="*/ 3 w 27"/>
                <a:gd name="T11" fmla="*/ 24 h 50"/>
                <a:gd name="T12" fmla="*/ 3 w 27"/>
                <a:gd name="T13" fmla="*/ 31 h 50"/>
                <a:gd name="T14" fmla="*/ 1 w 27"/>
                <a:gd name="T15" fmla="*/ 36 h 50"/>
                <a:gd name="T16" fmla="*/ 1 w 27"/>
                <a:gd name="T17" fmla="*/ 43 h 50"/>
                <a:gd name="T18" fmla="*/ 0 w 27"/>
                <a:gd name="T19" fmla="*/ 49 h 50"/>
                <a:gd name="T20" fmla="*/ 18 w 27"/>
                <a:gd name="T21" fmla="*/ 50 h 50"/>
                <a:gd name="T22" fmla="*/ 18 w 27"/>
                <a:gd name="T23" fmla="*/ 45 h 50"/>
                <a:gd name="T24" fmla="*/ 18 w 27"/>
                <a:gd name="T25" fmla="*/ 38 h 50"/>
                <a:gd name="T26" fmla="*/ 20 w 27"/>
                <a:gd name="T27" fmla="*/ 32 h 50"/>
                <a:gd name="T28" fmla="*/ 20 w 27"/>
                <a:gd name="T29" fmla="*/ 28 h 50"/>
                <a:gd name="T30" fmla="*/ 21 w 27"/>
                <a:gd name="T31" fmla="*/ 22 h 50"/>
                <a:gd name="T32" fmla="*/ 22 w 27"/>
                <a:gd name="T33" fmla="*/ 18 h 50"/>
                <a:gd name="T34" fmla="*/ 24 w 27"/>
                <a:gd name="T35" fmla="*/ 15 h 50"/>
                <a:gd name="T36" fmla="*/ 24 w 27"/>
                <a:gd name="T37" fmla="*/ 14 h 50"/>
                <a:gd name="T38" fmla="*/ 15 w 27"/>
                <a:gd name="T39" fmla="*/ 0 h 50"/>
                <a:gd name="T40" fmla="*/ 24 w 27"/>
                <a:gd name="T41" fmla="*/ 14 h 50"/>
                <a:gd name="T42" fmla="*/ 27 w 27"/>
                <a:gd name="T43" fmla="*/ 11 h 50"/>
                <a:gd name="T44" fmla="*/ 27 w 27"/>
                <a:gd name="T45" fmla="*/ 7 h 50"/>
                <a:gd name="T46" fmla="*/ 25 w 27"/>
                <a:gd name="T47" fmla="*/ 4 h 50"/>
                <a:gd name="T48" fmla="*/ 24 w 27"/>
                <a:gd name="T49" fmla="*/ 1 h 50"/>
                <a:gd name="T50" fmla="*/ 21 w 27"/>
                <a:gd name="T51" fmla="*/ 0 h 50"/>
                <a:gd name="T52" fmla="*/ 17 w 27"/>
                <a:gd name="T53" fmla="*/ 0 h 50"/>
                <a:gd name="T54" fmla="*/ 14 w 27"/>
                <a:gd name="T55" fmla="*/ 1 h 50"/>
                <a:gd name="T56" fmla="*/ 11 w 27"/>
                <a:gd name="T57" fmla="*/ 3 h 50"/>
                <a:gd name="T58" fmla="*/ 20 w 27"/>
                <a:gd name="T59" fmla="*/ 17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50"/>
                <a:gd name="T92" fmla="*/ 27 w 27"/>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50">
                  <a:moveTo>
                    <a:pt x="20" y="17"/>
                  </a:moveTo>
                  <a:lnTo>
                    <a:pt x="11" y="3"/>
                  </a:lnTo>
                  <a:lnTo>
                    <a:pt x="8" y="8"/>
                  </a:lnTo>
                  <a:lnTo>
                    <a:pt x="6" y="12"/>
                  </a:lnTo>
                  <a:lnTo>
                    <a:pt x="4" y="18"/>
                  </a:lnTo>
                  <a:lnTo>
                    <a:pt x="3" y="24"/>
                  </a:lnTo>
                  <a:lnTo>
                    <a:pt x="3" y="31"/>
                  </a:lnTo>
                  <a:lnTo>
                    <a:pt x="1" y="36"/>
                  </a:lnTo>
                  <a:lnTo>
                    <a:pt x="1" y="43"/>
                  </a:lnTo>
                  <a:lnTo>
                    <a:pt x="0" y="49"/>
                  </a:lnTo>
                  <a:lnTo>
                    <a:pt x="18" y="50"/>
                  </a:lnTo>
                  <a:lnTo>
                    <a:pt x="18" y="45"/>
                  </a:lnTo>
                  <a:lnTo>
                    <a:pt x="18" y="38"/>
                  </a:lnTo>
                  <a:lnTo>
                    <a:pt x="20" y="32"/>
                  </a:lnTo>
                  <a:lnTo>
                    <a:pt x="20" y="28"/>
                  </a:lnTo>
                  <a:lnTo>
                    <a:pt x="21" y="22"/>
                  </a:lnTo>
                  <a:lnTo>
                    <a:pt x="22" y="18"/>
                  </a:lnTo>
                  <a:lnTo>
                    <a:pt x="24" y="15"/>
                  </a:lnTo>
                  <a:lnTo>
                    <a:pt x="24" y="14"/>
                  </a:lnTo>
                  <a:lnTo>
                    <a:pt x="15" y="0"/>
                  </a:lnTo>
                  <a:lnTo>
                    <a:pt x="24" y="14"/>
                  </a:lnTo>
                  <a:lnTo>
                    <a:pt x="27" y="11"/>
                  </a:lnTo>
                  <a:lnTo>
                    <a:pt x="27" y="7"/>
                  </a:lnTo>
                  <a:lnTo>
                    <a:pt x="25" y="4"/>
                  </a:lnTo>
                  <a:lnTo>
                    <a:pt x="24" y="1"/>
                  </a:lnTo>
                  <a:lnTo>
                    <a:pt x="21" y="0"/>
                  </a:lnTo>
                  <a:lnTo>
                    <a:pt x="17" y="0"/>
                  </a:lnTo>
                  <a:lnTo>
                    <a:pt x="14" y="1"/>
                  </a:lnTo>
                  <a:lnTo>
                    <a:pt x="11" y="3"/>
                  </a:lnTo>
                  <a:lnTo>
                    <a:pt x="20"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24"/>
            <p:cNvSpPr>
              <a:spLocks/>
            </p:cNvSpPr>
            <p:nvPr>
              <p:custDataLst>
                <p:tags r:id="rId19"/>
              </p:custDataLst>
            </p:nvPr>
          </p:nvSpPr>
          <p:spPr bwMode="auto">
            <a:xfrm>
              <a:off x="2866" y="3775"/>
              <a:ext cx="118" cy="49"/>
            </a:xfrm>
            <a:custGeom>
              <a:avLst/>
              <a:gdLst>
                <a:gd name="T0" fmla="*/ 17 w 118"/>
                <a:gd name="T1" fmla="*/ 13 h 49"/>
                <a:gd name="T2" fmla="*/ 3 w 118"/>
                <a:gd name="T3" fmla="*/ 14 h 49"/>
                <a:gd name="T4" fmla="*/ 16 w 118"/>
                <a:gd name="T5" fmla="*/ 26 h 49"/>
                <a:gd name="T6" fmla="*/ 30 w 118"/>
                <a:gd name="T7" fmla="*/ 34 h 49"/>
                <a:gd name="T8" fmla="*/ 42 w 118"/>
                <a:gd name="T9" fmla="*/ 41 h 49"/>
                <a:gd name="T10" fmla="*/ 56 w 118"/>
                <a:gd name="T11" fmla="*/ 45 h 49"/>
                <a:gd name="T12" fmla="*/ 72 w 118"/>
                <a:gd name="T13" fmla="*/ 48 h 49"/>
                <a:gd name="T14" fmla="*/ 87 w 118"/>
                <a:gd name="T15" fmla="*/ 49 h 49"/>
                <a:gd name="T16" fmla="*/ 102 w 118"/>
                <a:gd name="T17" fmla="*/ 48 h 49"/>
                <a:gd name="T18" fmla="*/ 118 w 118"/>
                <a:gd name="T19" fmla="*/ 44 h 49"/>
                <a:gd name="T20" fmla="*/ 113 w 118"/>
                <a:gd name="T21" fmla="*/ 27 h 49"/>
                <a:gd name="T22" fmla="*/ 99 w 118"/>
                <a:gd name="T23" fmla="*/ 30 h 49"/>
                <a:gd name="T24" fmla="*/ 85 w 118"/>
                <a:gd name="T25" fmla="*/ 31 h 49"/>
                <a:gd name="T26" fmla="*/ 73 w 118"/>
                <a:gd name="T27" fmla="*/ 31 h 49"/>
                <a:gd name="T28" fmla="*/ 60 w 118"/>
                <a:gd name="T29" fmla="*/ 28 h 49"/>
                <a:gd name="T30" fmla="*/ 49 w 118"/>
                <a:gd name="T31" fmla="*/ 24 h 49"/>
                <a:gd name="T32" fmla="*/ 38 w 118"/>
                <a:gd name="T33" fmla="*/ 19 h 49"/>
                <a:gd name="T34" fmla="*/ 27 w 118"/>
                <a:gd name="T35" fmla="*/ 12 h 49"/>
                <a:gd name="T36" fmla="*/ 16 w 118"/>
                <a:gd name="T37" fmla="*/ 2 h 49"/>
                <a:gd name="T38" fmla="*/ 2 w 118"/>
                <a:gd name="T39" fmla="*/ 5 h 49"/>
                <a:gd name="T40" fmla="*/ 16 w 118"/>
                <a:gd name="T41" fmla="*/ 2 h 49"/>
                <a:gd name="T42" fmla="*/ 12 w 118"/>
                <a:gd name="T43" fmla="*/ 0 h 49"/>
                <a:gd name="T44" fmla="*/ 9 w 118"/>
                <a:gd name="T45" fmla="*/ 0 h 49"/>
                <a:gd name="T46" fmla="*/ 6 w 118"/>
                <a:gd name="T47" fmla="*/ 0 h 49"/>
                <a:gd name="T48" fmla="*/ 3 w 118"/>
                <a:gd name="T49" fmla="*/ 3 h 49"/>
                <a:gd name="T50" fmla="*/ 2 w 118"/>
                <a:gd name="T51" fmla="*/ 5 h 49"/>
                <a:gd name="T52" fmla="*/ 0 w 118"/>
                <a:gd name="T53" fmla="*/ 9 h 49"/>
                <a:gd name="T54" fmla="*/ 2 w 118"/>
                <a:gd name="T55" fmla="*/ 12 h 49"/>
                <a:gd name="T56" fmla="*/ 3 w 118"/>
                <a:gd name="T57" fmla="*/ 14 h 49"/>
                <a:gd name="T58" fmla="*/ 17 w 118"/>
                <a:gd name="T59" fmla="*/ 13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8"/>
                <a:gd name="T91" fmla="*/ 0 h 49"/>
                <a:gd name="T92" fmla="*/ 118 w 118"/>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8" h="49">
                  <a:moveTo>
                    <a:pt x="17" y="13"/>
                  </a:moveTo>
                  <a:lnTo>
                    <a:pt x="3" y="14"/>
                  </a:lnTo>
                  <a:lnTo>
                    <a:pt x="16" y="26"/>
                  </a:lnTo>
                  <a:lnTo>
                    <a:pt x="30" y="34"/>
                  </a:lnTo>
                  <a:lnTo>
                    <a:pt x="42" y="41"/>
                  </a:lnTo>
                  <a:lnTo>
                    <a:pt x="56" y="45"/>
                  </a:lnTo>
                  <a:lnTo>
                    <a:pt x="72" y="48"/>
                  </a:lnTo>
                  <a:lnTo>
                    <a:pt x="87" y="49"/>
                  </a:lnTo>
                  <a:lnTo>
                    <a:pt x="102" y="48"/>
                  </a:lnTo>
                  <a:lnTo>
                    <a:pt x="118" y="44"/>
                  </a:lnTo>
                  <a:lnTo>
                    <a:pt x="113" y="27"/>
                  </a:lnTo>
                  <a:lnTo>
                    <a:pt x="99" y="30"/>
                  </a:lnTo>
                  <a:lnTo>
                    <a:pt x="85" y="31"/>
                  </a:lnTo>
                  <a:lnTo>
                    <a:pt x="73" y="31"/>
                  </a:lnTo>
                  <a:lnTo>
                    <a:pt x="60" y="28"/>
                  </a:lnTo>
                  <a:lnTo>
                    <a:pt x="49" y="24"/>
                  </a:lnTo>
                  <a:lnTo>
                    <a:pt x="38" y="19"/>
                  </a:lnTo>
                  <a:lnTo>
                    <a:pt x="27" y="12"/>
                  </a:lnTo>
                  <a:lnTo>
                    <a:pt x="16" y="2"/>
                  </a:lnTo>
                  <a:lnTo>
                    <a:pt x="2" y="5"/>
                  </a:lnTo>
                  <a:lnTo>
                    <a:pt x="16" y="2"/>
                  </a:lnTo>
                  <a:lnTo>
                    <a:pt x="12" y="0"/>
                  </a:lnTo>
                  <a:lnTo>
                    <a:pt x="9" y="0"/>
                  </a:lnTo>
                  <a:lnTo>
                    <a:pt x="6" y="0"/>
                  </a:lnTo>
                  <a:lnTo>
                    <a:pt x="3" y="3"/>
                  </a:lnTo>
                  <a:lnTo>
                    <a:pt x="2" y="5"/>
                  </a:lnTo>
                  <a:lnTo>
                    <a:pt x="0" y="9"/>
                  </a:lnTo>
                  <a:lnTo>
                    <a:pt x="2" y="12"/>
                  </a:lnTo>
                  <a:lnTo>
                    <a:pt x="3" y="14"/>
                  </a:lnTo>
                  <a:lnTo>
                    <a:pt x="17" y="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225"/>
            <p:cNvSpPr>
              <a:spLocks/>
            </p:cNvSpPr>
            <p:nvPr>
              <p:custDataLst>
                <p:tags r:id="rId20"/>
              </p:custDataLst>
            </p:nvPr>
          </p:nvSpPr>
          <p:spPr bwMode="auto">
            <a:xfrm>
              <a:off x="2858" y="3780"/>
              <a:ext cx="25" cy="58"/>
            </a:xfrm>
            <a:custGeom>
              <a:avLst/>
              <a:gdLst>
                <a:gd name="T0" fmla="*/ 15 w 25"/>
                <a:gd name="T1" fmla="*/ 54 h 58"/>
                <a:gd name="T2" fmla="*/ 17 w 25"/>
                <a:gd name="T3" fmla="*/ 50 h 58"/>
                <a:gd name="T4" fmla="*/ 18 w 25"/>
                <a:gd name="T5" fmla="*/ 44 h 58"/>
                <a:gd name="T6" fmla="*/ 18 w 25"/>
                <a:gd name="T7" fmla="*/ 39 h 58"/>
                <a:gd name="T8" fmla="*/ 18 w 25"/>
                <a:gd name="T9" fmla="*/ 34 h 58"/>
                <a:gd name="T10" fmla="*/ 18 w 25"/>
                <a:gd name="T11" fmla="*/ 29 h 58"/>
                <a:gd name="T12" fmla="*/ 20 w 25"/>
                <a:gd name="T13" fmla="*/ 23 h 58"/>
                <a:gd name="T14" fmla="*/ 21 w 25"/>
                <a:gd name="T15" fmla="*/ 18 h 58"/>
                <a:gd name="T16" fmla="*/ 22 w 25"/>
                <a:gd name="T17" fmla="*/ 12 h 58"/>
                <a:gd name="T18" fmla="*/ 25 w 25"/>
                <a:gd name="T19" fmla="*/ 8 h 58"/>
                <a:gd name="T20" fmla="*/ 10 w 25"/>
                <a:gd name="T21" fmla="*/ 0 h 58"/>
                <a:gd name="T22" fmla="*/ 7 w 25"/>
                <a:gd name="T23" fmla="*/ 7 h 58"/>
                <a:gd name="T24" fmla="*/ 4 w 25"/>
                <a:gd name="T25" fmla="*/ 14 h 58"/>
                <a:gd name="T26" fmla="*/ 3 w 25"/>
                <a:gd name="T27" fmla="*/ 21 h 58"/>
                <a:gd name="T28" fmla="*/ 1 w 25"/>
                <a:gd name="T29" fmla="*/ 26 h 58"/>
                <a:gd name="T30" fmla="*/ 1 w 25"/>
                <a:gd name="T31" fmla="*/ 33 h 58"/>
                <a:gd name="T32" fmla="*/ 1 w 25"/>
                <a:gd name="T33" fmla="*/ 39 h 58"/>
                <a:gd name="T34" fmla="*/ 0 w 25"/>
                <a:gd name="T35" fmla="*/ 44 h 58"/>
                <a:gd name="T36" fmla="*/ 0 w 25"/>
                <a:gd name="T37" fmla="*/ 50 h 58"/>
                <a:gd name="T38" fmla="*/ 1 w 25"/>
                <a:gd name="T39" fmla="*/ 44 h 58"/>
                <a:gd name="T40" fmla="*/ 0 w 25"/>
                <a:gd name="T41" fmla="*/ 50 h 58"/>
                <a:gd name="T42" fmla="*/ 1 w 25"/>
                <a:gd name="T43" fmla="*/ 53 h 58"/>
                <a:gd name="T44" fmla="*/ 3 w 25"/>
                <a:gd name="T45" fmla="*/ 55 h 58"/>
                <a:gd name="T46" fmla="*/ 6 w 25"/>
                <a:gd name="T47" fmla="*/ 57 h 58"/>
                <a:gd name="T48" fmla="*/ 8 w 25"/>
                <a:gd name="T49" fmla="*/ 58 h 58"/>
                <a:gd name="T50" fmla="*/ 11 w 25"/>
                <a:gd name="T51" fmla="*/ 58 h 58"/>
                <a:gd name="T52" fmla="*/ 14 w 25"/>
                <a:gd name="T53" fmla="*/ 55 h 58"/>
                <a:gd name="T54" fmla="*/ 17 w 25"/>
                <a:gd name="T55" fmla="*/ 54 h 58"/>
                <a:gd name="T56" fmla="*/ 17 w 25"/>
                <a:gd name="T57" fmla="*/ 50 h 58"/>
                <a:gd name="T58" fmla="*/ 15 w 25"/>
                <a:gd name="T59" fmla="*/ 54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58"/>
                <a:gd name="T92" fmla="*/ 25 w 25"/>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58">
                  <a:moveTo>
                    <a:pt x="15" y="54"/>
                  </a:moveTo>
                  <a:lnTo>
                    <a:pt x="17" y="50"/>
                  </a:lnTo>
                  <a:lnTo>
                    <a:pt x="18" y="44"/>
                  </a:lnTo>
                  <a:lnTo>
                    <a:pt x="18" y="39"/>
                  </a:lnTo>
                  <a:lnTo>
                    <a:pt x="18" y="34"/>
                  </a:lnTo>
                  <a:lnTo>
                    <a:pt x="18" y="29"/>
                  </a:lnTo>
                  <a:lnTo>
                    <a:pt x="20" y="23"/>
                  </a:lnTo>
                  <a:lnTo>
                    <a:pt x="21" y="18"/>
                  </a:lnTo>
                  <a:lnTo>
                    <a:pt x="22" y="12"/>
                  </a:lnTo>
                  <a:lnTo>
                    <a:pt x="25" y="8"/>
                  </a:lnTo>
                  <a:lnTo>
                    <a:pt x="10" y="0"/>
                  </a:lnTo>
                  <a:lnTo>
                    <a:pt x="7" y="7"/>
                  </a:lnTo>
                  <a:lnTo>
                    <a:pt x="4" y="14"/>
                  </a:lnTo>
                  <a:lnTo>
                    <a:pt x="3" y="21"/>
                  </a:lnTo>
                  <a:lnTo>
                    <a:pt x="1" y="26"/>
                  </a:lnTo>
                  <a:lnTo>
                    <a:pt x="1" y="33"/>
                  </a:lnTo>
                  <a:lnTo>
                    <a:pt x="1" y="39"/>
                  </a:lnTo>
                  <a:lnTo>
                    <a:pt x="0" y="44"/>
                  </a:lnTo>
                  <a:lnTo>
                    <a:pt x="0" y="50"/>
                  </a:lnTo>
                  <a:lnTo>
                    <a:pt x="1" y="44"/>
                  </a:lnTo>
                  <a:lnTo>
                    <a:pt x="0" y="50"/>
                  </a:lnTo>
                  <a:lnTo>
                    <a:pt x="1" y="53"/>
                  </a:lnTo>
                  <a:lnTo>
                    <a:pt x="3" y="55"/>
                  </a:lnTo>
                  <a:lnTo>
                    <a:pt x="6" y="57"/>
                  </a:lnTo>
                  <a:lnTo>
                    <a:pt x="8" y="58"/>
                  </a:lnTo>
                  <a:lnTo>
                    <a:pt x="11" y="58"/>
                  </a:lnTo>
                  <a:lnTo>
                    <a:pt x="14" y="55"/>
                  </a:lnTo>
                  <a:lnTo>
                    <a:pt x="17" y="54"/>
                  </a:lnTo>
                  <a:lnTo>
                    <a:pt x="17" y="50"/>
                  </a:lnTo>
                  <a:lnTo>
                    <a:pt x="15" y="5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226"/>
            <p:cNvSpPr>
              <a:spLocks/>
            </p:cNvSpPr>
            <p:nvPr>
              <p:custDataLst>
                <p:tags r:id="rId21"/>
              </p:custDataLst>
            </p:nvPr>
          </p:nvSpPr>
          <p:spPr bwMode="auto">
            <a:xfrm>
              <a:off x="2748" y="3824"/>
              <a:ext cx="125" cy="112"/>
            </a:xfrm>
            <a:custGeom>
              <a:avLst/>
              <a:gdLst>
                <a:gd name="T0" fmla="*/ 12 w 125"/>
                <a:gd name="T1" fmla="*/ 110 h 112"/>
                <a:gd name="T2" fmla="*/ 11 w 125"/>
                <a:gd name="T3" fmla="*/ 110 h 112"/>
                <a:gd name="T4" fmla="*/ 31 w 125"/>
                <a:gd name="T5" fmla="*/ 102 h 112"/>
                <a:gd name="T6" fmla="*/ 47 w 125"/>
                <a:gd name="T7" fmla="*/ 92 h 112"/>
                <a:gd name="T8" fmla="*/ 63 w 125"/>
                <a:gd name="T9" fmla="*/ 81 h 112"/>
                <a:gd name="T10" fmla="*/ 77 w 125"/>
                <a:gd name="T11" fmla="*/ 69 h 112"/>
                <a:gd name="T12" fmla="*/ 90 w 125"/>
                <a:gd name="T13" fmla="*/ 55 h 112"/>
                <a:gd name="T14" fmla="*/ 103 w 125"/>
                <a:gd name="T15" fmla="*/ 41 h 112"/>
                <a:gd name="T16" fmla="*/ 116 w 125"/>
                <a:gd name="T17" fmla="*/ 25 h 112"/>
                <a:gd name="T18" fmla="*/ 125 w 125"/>
                <a:gd name="T19" fmla="*/ 10 h 112"/>
                <a:gd name="T20" fmla="*/ 111 w 125"/>
                <a:gd name="T21" fmla="*/ 0 h 112"/>
                <a:gd name="T22" fmla="*/ 102 w 125"/>
                <a:gd name="T23" fmla="*/ 16 h 112"/>
                <a:gd name="T24" fmla="*/ 90 w 125"/>
                <a:gd name="T25" fmla="*/ 29 h 112"/>
                <a:gd name="T26" fmla="*/ 78 w 125"/>
                <a:gd name="T27" fmla="*/ 43 h 112"/>
                <a:gd name="T28" fmla="*/ 65 w 125"/>
                <a:gd name="T29" fmla="*/ 56 h 112"/>
                <a:gd name="T30" fmla="*/ 53 w 125"/>
                <a:gd name="T31" fmla="*/ 67 h 112"/>
                <a:gd name="T32" fmla="*/ 37 w 125"/>
                <a:gd name="T33" fmla="*/ 78 h 112"/>
                <a:gd name="T34" fmla="*/ 22 w 125"/>
                <a:gd name="T35" fmla="*/ 87 h 112"/>
                <a:gd name="T36" fmla="*/ 5 w 125"/>
                <a:gd name="T37" fmla="*/ 95 h 112"/>
                <a:gd name="T38" fmla="*/ 5 w 125"/>
                <a:gd name="T39" fmla="*/ 95 h 112"/>
                <a:gd name="T40" fmla="*/ 5 w 125"/>
                <a:gd name="T41" fmla="*/ 95 h 112"/>
                <a:gd name="T42" fmla="*/ 1 w 125"/>
                <a:gd name="T43" fmla="*/ 98 h 112"/>
                <a:gd name="T44" fmla="*/ 0 w 125"/>
                <a:gd name="T45" fmla="*/ 101 h 112"/>
                <a:gd name="T46" fmla="*/ 0 w 125"/>
                <a:gd name="T47" fmla="*/ 103 h 112"/>
                <a:gd name="T48" fmla="*/ 1 w 125"/>
                <a:gd name="T49" fmla="*/ 106 h 112"/>
                <a:gd name="T50" fmla="*/ 3 w 125"/>
                <a:gd name="T51" fmla="*/ 109 h 112"/>
                <a:gd name="T52" fmla="*/ 5 w 125"/>
                <a:gd name="T53" fmla="*/ 110 h 112"/>
                <a:gd name="T54" fmla="*/ 8 w 125"/>
                <a:gd name="T55" fmla="*/ 112 h 112"/>
                <a:gd name="T56" fmla="*/ 11 w 125"/>
                <a:gd name="T57" fmla="*/ 110 h 112"/>
                <a:gd name="T58" fmla="*/ 12 w 125"/>
                <a:gd name="T59" fmla="*/ 110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5"/>
                <a:gd name="T91" fmla="*/ 0 h 112"/>
                <a:gd name="T92" fmla="*/ 125 w 125"/>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5" h="112">
                  <a:moveTo>
                    <a:pt x="12" y="110"/>
                  </a:moveTo>
                  <a:lnTo>
                    <a:pt x="11" y="110"/>
                  </a:lnTo>
                  <a:lnTo>
                    <a:pt x="31" y="102"/>
                  </a:lnTo>
                  <a:lnTo>
                    <a:pt x="47" y="92"/>
                  </a:lnTo>
                  <a:lnTo>
                    <a:pt x="63" y="81"/>
                  </a:lnTo>
                  <a:lnTo>
                    <a:pt x="77" y="69"/>
                  </a:lnTo>
                  <a:lnTo>
                    <a:pt x="90" y="55"/>
                  </a:lnTo>
                  <a:lnTo>
                    <a:pt x="103" y="41"/>
                  </a:lnTo>
                  <a:lnTo>
                    <a:pt x="116" y="25"/>
                  </a:lnTo>
                  <a:lnTo>
                    <a:pt x="125" y="10"/>
                  </a:lnTo>
                  <a:lnTo>
                    <a:pt x="111" y="0"/>
                  </a:lnTo>
                  <a:lnTo>
                    <a:pt x="102" y="16"/>
                  </a:lnTo>
                  <a:lnTo>
                    <a:pt x="90" y="29"/>
                  </a:lnTo>
                  <a:lnTo>
                    <a:pt x="78" y="43"/>
                  </a:lnTo>
                  <a:lnTo>
                    <a:pt x="65" y="56"/>
                  </a:lnTo>
                  <a:lnTo>
                    <a:pt x="53" y="67"/>
                  </a:lnTo>
                  <a:lnTo>
                    <a:pt x="37" y="78"/>
                  </a:lnTo>
                  <a:lnTo>
                    <a:pt x="22" y="87"/>
                  </a:lnTo>
                  <a:lnTo>
                    <a:pt x="5" y="95"/>
                  </a:lnTo>
                  <a:lnTo>
                    <a:pt x="1" y="98"/>
                  </a:lnTo>
                  <a:lnTo>
                    <a:pt x="0" y="101"/>
                  </a:lnTo>
                  <a:lnTo>
                    <a:pt x="0" y="103"/>
                  </a:lnTo>
                  <a:lnTo>
                    <a:pt x="1" y="106"/>
                  </a:lnTo>
                  <a:lnTo>
                    <a:pt x="3" y="109"/>
                  </a:lnTo>
                  <a:lnTo>
                    <a:pt x="5" y="110"/>
                  </a:lnTo>
                  <a:lnTo>
                    <a:pt x="8" y="112"/>
                  </a:lnTo>
                  <a:lnTo>
                    <a:pt x="11" y="110"/>
                  </a:lnTo>
                  <a:lnTo>
                    <a:pt x="12" y="1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 name="Freeform 227"/>
            <p:cNvSpPr>
              <a:spLocks/>
            </p:cNvSpPr>
            <p:nvPr>
              <p:custDataLst>
                <p:tags r:id="rId22"/>
              </p:custDataLst>
            </p:nvPr>
          </p:nvSpPr>
          <p:spPr bwMode="auto">
            <a:xfrm>
              <a:off x="2685" y="3919"/>
              <a:ext cx="75" cy="32"/>
            </a:xfrm>
            <a:custGeom>
              <a:avLst/>
              <a:gdLst>
                <a:gd name="T0" fmla="*/ 4 w 75"/>
                <a:gd name="T1" fmla="*/ 32 h 32"/>
                <a:gd name="T2" fmla="*/ 4 w 75"/>
                <a:gd name="T3" fmla="*/ 32 h 32"/>
                <a:gd name="T4" fmla="*/ 11 w 75"/>
                <a:gd name="T5" fmla="*/ 29 h 32"/>
                <a:gd name="T6" fmla="*/ 20 w 75"/>
                <a:gd name="T7" fmla="*/ 28 h 32"/>
                <a:gd name="T8" fmla="*/ 29 w 75"/>
                <a:gd name="T9" fmla="*/ 27 h 32"/>
                <a:gd name="T10" fmla="*/ 39 w 75"/>
                <a:gd name="T11" fmla="*/ 25 h 32"/>
                <a:gd name="T12" fmla="*/ 49 w 75"/>
                <a:gd name="T13" fmla="*/ 24 h 32"/>
                <a:gd name="T14" fmla="*/ 59 w 75"/>
                <a:gd name="T15" fmla="*/ 21 h 32"/>
                <a:gd name="T16" fmla="*/ 67 w 75"/>
                <a:gd name="T17" fmla="*/ 18 h 32"/>
                <a:gd name="T18" fmla="*/ 75 w 75"/>
                <a:gd name="T19" fmla="*/ 15 h 32"/>
                <a:gd name="T20" fmla="*/ 68 w 75"/>
                <a:gd name="T21" fmla="*/ 0 h 32"/>
                <a:gd name="T22" fmla="*/ 61 w 75"/>
                <a:gd name="T23" fmla="*/ 3 h 32"/>
                <a:gd name="T24" fmla="*/ 54 w 75"/>
                <a:gd name="T25" fmla="*/ 4 h 32"/>
                <a:gd name="T26" fmla="*/ 46 w 75"/>
                <a:gd name="T27" fmla="*/ 7 h 32"/>
                <a:gd name="T28" fmla="*/ 36 w 75"/>
                <a:gd name="T29" fmla="*/ 8 h 32"/>
                <a:gd name="T30" fmla="*/ 27 w 75"/>
                <a:gd name="T31" fmla="*/ 10 h 32"/>
                <a:gd name="T32" fmla="*/ 17 w 75"/>
                <a:gd name="T33" fmla="*/ 11 h 32"/>
                <a:gd name="T34" fmla="*/ 8 w 75"/>
                <a:gd name="T35" fmla="*/ 13 h 32"/>
                <a:gd name="T36" fmla="*/ 0 w 75"/>
                <a:gd name="T37" fmla="*/ 15 h 32"/>
                <a:gd name="T38" fmla="*/ 0 w 75"/>
                <a:gd name="T39" fmla="*/ 15 h 32"/>
                <a:gd name="T40" fmla="*/ 4 w 75"/>
                <a:gd name="T41" fmla="*/ 3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2"/>
                <a:gd name="T65" fmla="*/ 75 w 75"/>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2">
                  <a:moveTo>
                    <a:pt x="4" y="32"/>
                  </a:moveTo>
                  <a:lnTo>
                    <a:pt x="4" y="32"/>
                  </a:lnTo>
                  <a:lnTo>
                    <a:pt x="11" y="29"/>
                  </a:lnTo>
                  <a:lnTo>
                    <a:pt x="20" y="28"/>
                  </a:lnTo>
                  <a:lnTo>
                    <a:pt x="29" y="27"/>
                  </a:lnTo>
                  <a:lnTo>
                    <a:pt x="39" y="25"/>
                  </a:lnTo>
                  <a:lnTo>
                    <a:pt x="49" y="24"/>
                  </a:lnTo>
                  <a:lnTo>
                    <a:pt x="59" y="21"/>
                  </a:lnTo>
                  <a:lnTo>
                    <a:pt x="67" y="18"/>
                  </a:lnTo>
                  <a:lnTo>
                    <a:pt x="75" y="15"/>
                  </a:lnTo>
                  <a:lnTo>
                    <a:pt x="68" y="0"/>
                  </a:lnTo>
                  <a:lnTo>
                    <a:pt x="61" y="3"/>
                  </a:lnTo>
                  <a:lnTo>
                    <a:pt x="54" y="4"/>
                  </a:lnTo>
                  <a:lnTo>
                    <a:pt x="46" y="7"/>
                  </a:lnTo>
                  <a:lnTo>
                    <a:pt x="36" y="8"/>
                  </a:lnTo>
                  <a:lnTo>
                    <a:pt x="27" y="10"/>
                  </a:lnTo>
                  <a:lnTo>
                    <a:pt x="17" y="11"/>
                  </a:lnTo>
                  <a:lnTo>
                    <a:pt x="8" y="13"/>
                  </a:lnTo>
                  <a:lnTo>
                    <a:pt x="0" y="15"/>
                  </a:lnTo>
                  <a:lnTo>
                    <a:pt x="4" y="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228"/>
            <p:cNvSpPr>
              <a:spLocks/>
            </p:cNvSpPr>
            <p:nvPr>
              <p:custDataLst>
                <p:tags r:id="rId23"/>
              </p:custDataLst>
            </p:nvPr>
          </p:nvSpPr>
          <p:spPr bwMode="auto">
            <a:xfrm>
              <a:off x="2572" y="3934"/>
              <a:ext cx="117" cy="58"/>
            </a:xfrm>
            <a:custGeom>
              <a:avLst/>
              <a:gdLst>
                <a:gd name="T0" fmla="*/ 13 w 117"/>
                <a:gd name="T1" fmla="*/ 56 h 58"/>
                <a:gd name="T2" fmla="*/ 13 w 117"/>
                <a:gd name="T3" fmla="*/ 56 h 58"/>
                <a:gd name="T4" fmla="*/ 28 w 117"/>
                <a:gd name="T5" fmla="*/ 49 h 58"/>
                <a:gd name="T6" fmla="*/ 43 w 117"/>
                <a:gd name="T7" fmla="*/ 42 h 58"/>
                <a:gd name="T8" fmla="*/ 59 w 117"/>
                <a:gd name="T9" fmla="*/ 37 h 58"/>
                <a:gd name="T10" fmla="*/ 74 w 117"/>
                <a:gd name="T11" fmla="*/ 31 h 58"/>
                <a:gd name="T12" fmla="*/ 87 w 117"/>
                <a:gd name="T13" fmla="*/ 25 h 58"/>
                <a:gd name="T14" fmla="*/ 99 w 117"/>
                <a:gd name="T15" fmla="*/ 21 h 58"/>
                <a:gd name="T16" fmla="*/ 109 w 117"/>
                <a:gd name="T17" fmla="*/ 18 h 58"/>
                <a:gd name="T18" fmla="*/ 117 w 117"/>
                <a:gd name="T19" fmla="*/ 17 h 58"/>
                <a:gd name="T20" fmla="*/ 113 w 117"/>
                <a:gd name="T21" fmla="*/ 0 h 58"/>
                <a:gd name="T22" fmla="*/ 105 w 117"/>
                <a:gd name="T23" fmla="*/ 2 h 58"/>
                <a:gd name="T24" fmla="*/ 94 w 117"/>
                <a:gd name="T25" fmla="*/ 6 h 58"/>
                <a:gd name="T26" fmla="*/ 81 w 117"/>
                <a:gd name="T27" fmla="*/ 10 h 58"/>
                <a:gd name="T28" fmla="*/ 67 w 117"/>
                <a:gd name="T29" fmla="*/ 14 h 58"/>
                <a:gd name="T30" fmla="*/ 53 w 117"/>
                <a:gd name="T31" fmla="*/ 21 h 58"/>
                <a:gd name="T32" fmla="*/ 38 w 117"/>
                <a:gd name="T33" fmla="*/ 27 h 58"/>
                <a:gd name="T34" fmla="*/ 21 w 117"/>
                <a:gd name="T35" fmla="*/ 34 h 58"/>
                <a:gd name="T36" fmla="*/ 6 w 117"/>
                <a:gd name="T37" fmla="*/ 41 h 58"/>
                <a:gd name="T38" fmla="*/ 4 w 117"/>
                <a:gd name="T39" fmla="*/ 42 h 58"/>
                <a:gd name="T40" fmla="*/ 6 w 117"/>
                <a:gd name="T41" fmla="*/ 41 h 58"/>
                <a:gd name="T42" fmla="*/ 1 w 117"/>
                <a:gd name="T43" fmla="*/ 44 h 58"/>
                <a:gd name="T44" fmla="*/ 0 w 117"/>
                <a:gd name="T45" fmla="*/ 46 h 58"/>
                <a:gd name="T46" fmla="*/ 0 w 117"/>
                <a:gd name="T47" fmla="*/ 49 h 58"/>
                <a:gd name="T48" fmla="*/ 1 w 117"/>
                <a:gd name="T49" fmla="*/ 52 h 58"/>
                <a:gd name="T50" fmla="*/ 3 w 117"/>
                <a:gd name="T51" fmla="*/ 55 h 58"/>
                <a:gd name="T52" fmla="*/ 6 w 117"/>
                <a:gd name="T53" fmla="*/ 56 h 58"/>
                <a:gd name="T54" fmla="*/ 8 w 117"/>
                <a:gd name="T55" fmla="*/ 58 h 58"/>
                <a:gd name="T56" fmla="*/ 13 w 117"/>
                <a:gd name="T57" fmla="*/ 5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58"/>
                <a:gd name="T89" fmla="*/ 117 w 117"/>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58">
                  <a:moveTo>
                    <a:pt x="13" y="56"/>
                  </a:moveTo>
                  <a:lnTo>
                    <a:pt x="13" y="56"/>
                  </a:lnTo>
                  <a:lnTo>
                    <a:pt x="28" y="49"/>
                  </a:lnTo>
                  <a:lnTo>
                    <a:pt x="43" y="42"/>
                  </a:lnTo>
                  <a:lnTo>
                    <a:pt x="59" y="37"/>
                  </a:lnTo>
                  <a:lnTo>
                    <a:pt x="74" y="31"/>
                  </a:lnTo>
                  <a:lnTo>
                    <a:pt x="87" y="25"/>
                  </a:lnTo>
                  <a:lnTo>
                    <a:pt x="99" y="21"/>
                  </a:lnTo>
                  <a:lnTo>
                    <a:pt x="109" y="18"/>
                  </a:lnTo>
                  <a:lnTo>
                    <a:pt x="117" y="17"/>
                  </a:lnTo>
                  <a:lnTo>
                    <a:pt x="113" y="0"/>
                  </a:lnTo>
                  <a:lnTo>
                    <a:pt x="105" y="2"/>
                  </a:lnTo>
                  <a:lnTo>
                    <a:pt x="94" y="6"/>
                  </a:lnTo>
                  <a:lnTo>
                    <a:pt x="81" y="10"/>
                  </a:lnTo>
                  <a:lnTo>
                    <a:pt x="67" y="14"/>
                  </a:lnTo>
                  <a:lnTo>
                    <a:pt x="53" y="21"/>
                  </a:lnTo>
                  <a:lnTo>
                    <a:pt x="38" y="27"/>
                  </a:lnTo>
                  <a:lnTo>
                    <a:pt x="21" y="34"/>
                  </a:lnTo>
                  <a:lnTo>
                    <a:pt x="6" y="41"/>
                  </a:lnTo>
                  <a:lnTo>
                    <a:pt x="4" y="42"/>
                  </a:lnTo>
                  <a:lnTo>
                    <a:pt x="6" y="41"/>
                  </a:lnTo>
                  <a:lnTo>
                    <a:pt x="1" y="44"/>
                  </a:lnTo>
                  <a:lnTo>
                    <a:pt x="0" y="46"/>
                  </a:lnTo>
                  <a:lnTo>
                    <a:pt x="0" y="49"/>
                  </a:lnTo>
                  <a:lnTo>
                    <a:pt x="1" y="52"/>
                  </a:lnTo>
                  <a:lnTo>
                    <a:pt x="3" y="55"/>
                  </a:lnTo>
                  <a:lnTo>
                    <a:pt x="6" y="56"/>
                  </a:lnTo>
                  <a:lnTo>
                    <a:pt x="8" y="58"/>
                  </a:lnTo>
                  <a:lnTo>
                    <a:pt x="13" y="5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229"/>
            <p:cNvSpPr>
              <a:spLocks/>
            </p:cNvSpPr>
            <p:nvPr>
              <p:custDataLst>
                <p:tags r:id="rId24"/>
              </p:custDataLst>
            </p:nvPr>
          </p:nvSpPr>
          <p:spPr bwMode="auto">
            <a:xfrm>
              <a:off x="2511" y="3976"/>
              <a:ext cx="74" cy="34"/>
            </a:xfrm>
            <a:custGeom>
              <a:avLst/>
              <a:gdLst>
                <a:gd name="T0" fmla="*/ 5 w 74"/>
                <a:gd name="T1" fmla="*/ 31 h 34"/>
                <a:gd name="T2" fmla="*/ 5 w 74"/>
                <a:gd name="T3" fmla="*/ 31 h 34"/>
                <a:gd name="T4" fmla="*/ 18 w 74"/>
                <a:gd name="T5" fmla="*/ 34 h 34"/>
                <a:gd name="T6" fmla="*/ 28 w 74"/>
                <a:gd name="T7" fmla="*/ 34 h 34"/>
                <a:gd name="T8" fmla="*/ 37 w 74"/>
                <a:gd name="T9" fmla="*/ 32 h 34"/>
                <a:gd name="T10" fmla="*/ 47 w 74"/>
                <a:gd name="T11" fmla="*/ 29 h 34"/>
                <a:gd name="T12" fmla="*/ 54 w 74"/>
                <a:gd name="T13" fmla="*/ 27 h 34"/>
                <a:gd name="T14" fmla="*/ 61 w 74"/>
                <a:gd name="T15" fmla="*/ 22 h 34"/>
                <a:gd name="T16" fmla="*/ 68 w 74"/>
                <a:gd name="T17" fmla="*/ 18 h 34"/>
                <a:gd name="T18" fmla="*/ 74 w 74"/>
                <a:gd name="T19" fmla="*/ 14 h 34"/>
                <a:gd name="T20" fmla="*/ 65 w 74"/>
                <a:gd name="T21" fmla="*/ 0 h 34"/>
                <a:gd name="T22" fmla="*/ 58 w 74"/>
                <a:gd name="T23" fmla="*/ 3 h 34"/>
                <a:gd name="T24" fmla="*/ 53 w 74"/>
                <a:gd name="T25" fmla="*/ 7 h 34"/>
                <a:gd name="T26" fmla="*/ 47 w 74"/>
                <a:gd name="T27" fmla="*/ 11 h 34"/>
                <a:gd name="T28" fmla="*/ 40 w 74"/>
                <a:gd name="T29" fmla="*/ 14 h 34"/>
                <a:gd name="T30" fmla="*/ 35 w 74"/>
                <a:gd name="T31" fmla="*/ 16 h 34"/>
                <a:gd name="T32" fmla="*/ 28 w 74"/>
                <a:gd name="T33" fmla="*/ 17 h 34"/>
                <a:gd name="T34" fmla="*/ 21 w 74"/>
                <a:gd name="T35" fmla="*/ 17 h 34"/>
                <a:gd name="T36" fmla="*/ 11 w 74"/>
                <a:gd name="T37" fmla="*/ 14 h 34"/>
                <a:gd name="T38" fmla="*/ 11 w 74"/>
                <a:gd name="T39" fmla="*/ 14 h 34"/>
                <a:gd name="T40" fmla="*/ 11 w 74"/>
                <a:gd name="T41" fmla="*/ 14 h 34"/>
                <a:gd name="T42" fmla="*/ 7 w 74"/>
                <a:gd name="T43" fmla="*/ 14 h 34"/>
                <a:gd name="T44" fmla="*/ 4 w 74"/>
                <a:gd name="T45" fmla="*/ 14 h 34"/>
                <a:gd name="T46" fmla="*/ 1 w 74"/>
                <a:gd name="T47" fmla="*/ 17 h 34"/>
                <a:gd name="T48" fmla="*/ 0 w 74"/>
                <a:gd name="T49" fmla="*/ 20 h 34"/>
                <a:gd name="T50" fmla="*/ 0 w 74"/>
                <a:gd name="T51" fmla="*/ 22 h 34"/>
                <a:gd name="T52" fmla="*/ 0 w 74"/>
                <a:gd name="T53" fmla="*/ 25 h 34"/>
                <a:gd name="T54" fmla="*/ 3 w 74"/>
                <a:gd name="T55" fmla="*/ 28 h 34"/>
                <a:gd name="T56" fmla="*/ 5 w 74"/>
                <a:gd name="T57" fmla="*/ 31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4"/>
                <a:gd name="T89" fmla="*/ 74 w 7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4">
                  <a:moveTo>
                    <a:pt x="5" y="31"/>
                  </a:moveTo>
                  <a:lnTo>
                    <a:pt x="5" y="31"/>
                  </a:lnTo>
                  <a:lnTo>
                    <a:pt x="18" y="34"/>
                  </a:lnTo>
                  <a:lnTo>
                    <a:pt x="28" y="34"/>
                  </a:lnTo>
                  <a:lnTo>
                    <a:pt x="37" y="32"/>
                  </a:lnTo>
                  <a:lnTo>
                    <a:pt x="47" y="29"/>
                  </a:lnTo>
                  <a:lnTo>
                    <a:pt x="54" y="27"/>
                  </a:lnTo>
                  <a:lnTo>
                    <a:pt x="61" y="22"/>
                  </a:lnTo>
                  <a:lnTo>
                    <a:pt x="68" y="18"/>
                  </a:lnTo>
                  <a:lnTo>
                    <a:pt x="74" y="14"/>
                  </a:lnTo>
                  <a:lnTo>
                    <a:pt x="65" y="0"/>
                  </a:lnTo>
                  <a:lnTo>
                    <a:pt x="58" y="3"/>
                  </a:lnTo>
                  <a:lnTo>
                    <a:pt x="53" y="7"/>
                  </a:lnTo>
                  <a:lnTo>
                    <a:pt x="47" y="11"/>
                  </a:lnTo>
                  <a:lnTo>
                    <a:pt x="40" y="14"/>
                  </a:lnTo>
                  <a:lnTo>
                    <a:pt x="35" y="16"/>
                  </a:lnTo>
                  <a:lnTo>
                    <a:pt x="28" y="17"/>
                  </a:lnTo>
                  <a:lnTo>
                    <a:pt x="21" y="17"/>
                  </a:lnTo>
                  <a:lnTo>
                    <a:pt x="11" y="14"/>
                  </a:lnTo>
                  <a:lnTo>
                    <a:pt x="7" y="14"/>
                  </a:lnTo>
                  <a:lnTo>
                    <a:pt x="4" y="14"/>
                  </a:lnTo>
                  <a:lnTo>
                    <a:pt x="1" y="17"/>
                  </a:lnTo>
                  <a:lnTo>
                    <a:pt x="0" y="20"/>
                  </a:lnTo>
                  <a:lnTo>
                    <a:pt x="0" y="22"/>
                  </a:lnTo>
                  <a:lnTo>
                    <a:pt x="0" y="25"/>
                  </a:lnTo>
                  <a:lnTo>
                    <a:pt x="3" y="28"/>
                  </a:lnTo>
                  <a:lnTo>
                    <a:pt x="5"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230"/>
            <p:cNvSpPr>
              <a:spLocks/>
            </p:cNvSpPr>
            <p:nvPr>
              <p:custDataLst>
                <p:tags r:id="rId25"/>
              </p:custDataLst>
            </p:nvPr>
          </p:nvSpPr>
          <p:spPr bwMode="auto">
            <a:xfrm>
              <a:off x="2461" y="3987"/>
              <a:ext cx="61" cy="35"/>
            </a:xfrm>
            <a:custGeom>
              <a:avLst/>
              <a:gdLst>
                <a:gd name="T0" fmla="*/ 16 w 61"/>
                <a:gd name="T1" fmla="*/ 35 h 35"/>
                <a:gd name="T2" fmla="*/ 16 w 61"/>
                <a:gd name="T3" fmla="*/ 35 h 35"/>
                <a:gd name="T4" fmla="*/ 18 w 61"/>
                <a:gd name="T5" fmla="*/ 32 h 35"/>
                <a:gd name="T6" fmla="*/ 18 w 61"/>
                <a:gd name="T7" fmla="*/ 30 h 35"/>
                <a:gd name="T8" fmla="*/ 19 w 61"/>
                <a:gd name="T9" fmla="*/ 28 h 35"/>
                <a:gd name="T10" fmla="*/ 19 w 61"/>
                <a:gd name="T11" fmla="*/ 27 h 35"/>
                <a:gd name="T12" fmla="*/ 25 w 61"/>
                <a:gd name="T13" fmla="*/ 23 h 35"/>
                <a:gd name="T14" fmla="*/ 29 w 61"/>
                <a:gd name="T15" fmla="*/ 20 h 35"/>
                <a:gd name="T16" fmla="*/ 36 w 61"/>
                <a:gd name="T17" fmla="*/ 18 h 35"/>
                <a:gd name="T18" fmla="*/ 43 w 61"/>
                <a:gd name="T19" fmla="*/ 17 h 35"/>
                <a:gd name="T20" fmla="*/ 50 w 61"/>
                <a:gd name="T21" fmla="*/ 18 h 35"/>
                <a:gd name="T22" fmla="*/ 55 w 61"/>
                <a:gd name="T23" fmla="*/ 20 h 35"/>
                <a:gd name="T24" fmla="*/ 61 w 61"/>
                <a:gd name="T25" fmla="*/ 3 h 35"/>
                <a:gd name="T26" fmla="*/ 53 w 61"/>
                <a:gd name="T27" fmla="*/ 0 h 35"/>
                <a:gd name="T28" fmla="*/ 43 w 61"/>
                <a:gd name="T29" fmla="*/ 0 h 35"/>
                <a:gd name="T30" fmla="*/ 33 w 61"/>
                <a:gd name="T31" fmla="*/ 2 h 35"/>
                <a:gd name="T32" fmla="*/ 23 w 61"/>
                <a:gd name="T33" fmla="*/ 5 h 35"/>
                <a:gd name="T34" fmla="*/ 15 w 61"/>
                <a:gd name="T35" fmla="*/ 9 h 35"/>
                <a:gd name="T36" fmla="*/ 8 w 61"/>
                <a:gd name="T37" fmla="*/ 14 h 35"/>
                <a:gd name="T38" fmla="*/ 4 w 61"/>
                <a:gd name="T39" fmla="*/ 20 h 35"/>
                <a:gd name="T40" fmla="*/ 2 w 61"/>
                <a:gd name="T41" fmla="*/ 24 h 35"/>
                <a:gd name="T42" fmla="*/ 1 w 61"/>
                <a:gd name="T43" fmla="*/ 30 h 35"/>
                <a:gd name="T44" fmla="*/ 0 w 61"/>
                <a:gd name="T45" fmla="*/ 35 h 35"/>
                <a:gd name="T46" fmla="*/ 0 w 61"/>
                <a:gd name="T47" fmla="*/ 35 h 35"/>
                <a:gd name="T48" fmla="*/ 16 w 61"/>
                <a:gd name="T49" fmla="*/ 3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16" y="35"/>
                  </a:moveTo>
                  <a:lnTo>
                    <a:pt x="16" y="35"/>
                  </a:lnTo>
                  <a:lnTo>
                    <a:pt x="18" y="32"/>
                  </a:lnTo>
                  <a:lnTo>
                    <a:pt x="18" y="30"/>
                  </a:lnTo>
                  <a:lnTo>
                    <a:pt x="19" y="28"/>
                  </a:lnTo>
                  <a:lnTo>
                    <a:pt x="19" y="27"/>
                  </a:lnTo>
                  <a:lnTo>
                    <a:pt x="25" y="23"/>
                  </a:lnTo>
                  <a:lnTo>
                    <a:pt x="29" y="20"/>
                  </a:lnTo>
                  <a:lnTo>
                    <a:pt x="36" y="18"/>
                  </a:lnTo>
                  <a:lnTo>
                    <a:pt x="43" y="17"/>
                  </a:lnTo>
                  <a:lnTo>
                    <a:pt x="50" y="18"/>
                  </a:lnTo>
                  <a:lnTo>
                    <a:pt x="55" y="20"/>
                  </a:lnTo>
                  <a:lnTo>
                    <a:pt x="61" y="3"/>
                  </a:lnTo>
                  <a:lnTo>
                    <a:pt x="53" y="0"/>
                  </a:lnTo>
                  <a:lnTo>
                    <a:pt x="43" y="0"/>
                  </a:lnTo>
                  <a:lnTo>
                    <a:pt x="33" y="2"/>
                  </a:lnTo>
                  <a:lnTo>
                    <a:pt x="23" y="5"/>
                  </a:lnTo>
                  <a:lnTo>
                    <a:pt x="15" y="9"/>
                  </a:lnTo>
                  <a:lnTo>
                    <a:pt x="8" y="14"/>
                  </a:lnTo>
                  <a:lnTo>
                    <a:pt x="4" y="20"/>
                  </a:lnTo>
                  <a:lnTo>
                    <a:pt x="2" y="24"/>
                  </a:lnTo>
                  <a:lnTo>
                    <a:pt x="1" y="30"/>
                  </a:lnTo>
                  <a:lnTo>
                    <a:pt x="0" y="35"/>
                  </a:lnTo>
                  <a:lnTo>
                    <a:pt x="16" y="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231"/>
            <p:cNvSpPr>
              <a:spLocks/>
            </p:cNvSpPr>
            <p:nvPr>
              <p:custDataLst>
                <p:tags r:id="rId26"/>
              </p:custDataLst>
            </p:nvPr>
          </p:nvSpPr>
          <p:spPr bwMode="auto">
            <a:xfrm>
              <a:off x="1571" y="2394"/>
              <a:ext cx="1682" cy="17"/>
            </a:xfrm>
            <a:custGeom>
              <a:avLst/>
              <a:gdLst>
                <a:gd name="T0" fmla="*/ 1682 w 1682"/>
                <a:gd name="T1" fmla="*/ 0 h 17"/>
                <a:gd name="T2" fmla="*/ 1682 w 1682"/>
                <a:gd name="T3" fmla="*/ 0 h 17"/>
                <a:gd name="T4" fmla="*/ 0 w 1682"/>
                <a:gd name="T5" fmla="*/ 0 h 17"/>
                <a:gd name="T6" fmla="*/ 0 w 1682"/>
                <a:gd name="T7" fmla="*/ 17 h 17"/>
                <a:gd name="T8" fmla="*/ 1682 w 1682"/>
                <a:gd name="T9" fmla="*/ 17 h 17"/>
                <a:gd name="T10" fmla="*/ 1682 w 1682"/>
                <a:gd name="T11" fmla="*/ 17 h 17"/>
                <a:gd name="T12" fmla="*/ 1682 w 1682"/>
                <a:gd name="T13" fmla="*/ 0 h 17"/>
                <a:gd name="T14" fmla="*/ 0 60000 65536"/>
                <a:gd name="T15" fmla="*/ 0 60000 65536"/>
                <a:gd name="T16" fmla="*/ 0 60000 65536"/>
                <a:gd name="T17" fmla="*/ 0 60000 65536"/>
                <a:gd name="T18" fmla="*/ 0 60000 65536"/>
                <a:gd name="T19" fmla="*/ 0 60000 65536"/>
                <a:gd name="T20" fmla="*/ 0 60000 65536"/>
                <a:gd name="T21" fmla="*/ 0 w 1682"/>
                <a:gd name="T22" fmla="*/ 0 h 17"/>
                <a:gd name="T23" fmla="*/ 1682 w 168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2" h="17">
                  <a:moveTo>
                    <a:pt x="1682" y="0"/>
                  </a:moveTo>
                  <a:lnTo>
                    <a:pt x="1682" y="0"/>
                  </a:lnTo>
                  <a:lnTo>
                    <a:pt x="0" y="0"/>
                  </a:lnTo>
                  <a:lnTo>
                    <a:pt x="0" y="17"/>
                  </a:lnTo>
                  <a:lnTo>
                    <a:pt x="1682" y="17"/>
                  </a:lnTo>
                  <a:lnTo>
                    <a:pt x="16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232"/>
            <p:cNvSpPr>
              <a:spLocks/>
            </p:cNvSpPr>
            <p:nvPr>
              <p:custDataLst>
                <p:tags r:id="rId27"/>
              </p:custDataLst>
            </p:nvPr>
          </p:nvSpPr>
          <p:spPr bwMode="auto">
            <a:xfrm>
              <a:off x="3253" y="2394"/>
              <a:ext cx="16" cy="18"/>
            </a:xfrm>
            <a:custGeom>
              <a:avLst/>
              <a:gdLst>
                <a:gd name="T0" fmla="*/ 16 w 16"/>
                <a:gd name="T1" fmla="*/ 18 h 18"/>
                <a:gd name="T2" fmla="*/ 16 w 16"/>
                <a:gd name="T3" fmla="*/ 18 h 18"/>
                <a:gd name="T4" fmla="*/ 16 w 16"/>
                <a:gd name="T5" fmla="*/ 14 h 18"/>
                <a:gd name="T6" fmla="*/ 15 w 16"/>
                <a:gd name="T7" fmla="*/ 11 h 18"/>
                <a:gd name="T8" fmla="*/ 14 w 16"/>
                <a:gd name="T9" fmla="*/ 8 h 18"/>
                <a:gd name="T10" fmla="*/ 12 w 16"/>
                <a:gd name="T11" fmla="*/ 6 h 18"/>
                <a:gd name="T12" fmla="*/ 9 w 16"/>
                <a:gd name="T13" fmla="*/ 4 h 18"/>
                <a:gd name="T14" fmla="*/ 7 w 16"/>
                <a:gd name="T15" fmla="*/ 1 h 18"/>
                <a:gd name="T16" fmla="*/ 4 w 16"/>
                <a:gd name="T17" fmla="*/ 0 h 18"/>
                <a:gd name="T18" fmla="*/ 0 w 16"/>
                <a:gd name="T19" fmla="*/ 0 h 18"/>
                <a:gd name="T20" fmla="*/ 0 w 16"/>
                <a:gd name="T21" fmla="*/ 17 h 18"/>
                <a:gd name="T22" fmla="*/ 0 w 16"/>
                <a:gd name="T23" fmla="*/ 17 h 18"/>
                <a:gd name="T24" fmla="*/ 0 w 16"/>
                <a:gd name="T25" fmla="*/ 17 h 18"/>
                <a:gd name="T26" fmla="*/ 0 w 16"/>
                <a:gd name="T27" fmla="*/ 17 h 18"/>
                <a:gd name="T28" fmla="*/ 0 w 16"/>
                <a:gd name="T29" fmla="*/ 17 h 18"/>
                <a:gd name="T30" fmla="*/ 0 w 16"/>
                <a:gd name="T31" fmla="*/ 17 h 18"/>
                <a:gd name="T32" fmla="*/ 0 w 16"/>
                <a:gd name="T33" fmla="*/ 17 h 18"/>
                <a:gd name="T34" fmla="*/ 0 w 16"/>
                <a:gd name="T35" fmla="*/ 18 h 18"/>
                <a:gd name="T36" fmla="*/ 0 w 16"/>
                <a:gd name="T37" fmla="*/ 18 h 18"/>
                <a:gd name="T38" fmla="*/ 0 w 16"/>
                <a:gd name="T39" fmla="*/ 18 h 18"/>
                <a:gd name="T40" fmla="*/ 16 w 16"/>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8"/>
                <a:gd name="T65" fmla="*/ 16 w 1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8">
                  <a:moveTo>
                    <a:pt x="16" y="18"/>
                  </a:moveTo>
                  <a:lnTo>
                    <a:pt x="16" y="18"/>
                  </a:lnTo>
                  <a:lnTo>
                    <a:pt x="16" y="14"/>
                  </a:lnTo>
                  <a:lnTo>
                    <a:pt x="15" y="11"/>
                  </a:lnTo>
                  <a:lnTo>
                    <a:pt x="14" y="8"/>
                  </a:lnTo>
                  <a:lnTo>
                    <a:pt x="12" y="6"/>
                  </a:lnTo>
                  <a:lnTo>
                    <a:pt x="9" y="4"/>
                  </a:lnTo>
                  <a:lnTo>
                    <a:pt x="7" y="1"/>
                  </a:lnTo>
                  <a:lnTo>
                    <a:pt x="4" y="0"/>
                  </a:lnTo>
                  <a:lnTo>
                    <a:pt x="0" y="0"/>
                  </a:lnTo>
                  <a:lnTo>
                    <a:pt x="0" y="17"/>
                  </a:lnTo>
                  <a:lnTo>
                    <a:pt x="0" y="18"/>
                  </a:lnTo>
                  <a:lnTo>
                    <a:pt x="1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 name="Freeform 233"/>
            <p:cNvSpPr>
              <a:spLocks/>
            </p:cNvSpPr>
            <p:nvPr>
              <p:custDataLst>
                <p:tags r:id="rId28"/>
              </p:custDataLst>
            </p:nvPr>
          </p:nvSpPr>
          <p:spPr bwMode="auto">
            <a:xfrm>
              <a:off x="3253" y="2412"/>
              <a:ext cx="16" cy="34"/>
            </a:xfrm>
            <a:custGeom>
              <a:avLst/>
              <a:gdLst>
                <a:gd name="T0" fmla="*/ 16 w 16"/>
                <a:gd name="T1" fmla="*/ 34 h 34"/>
                <a:gd name="T2" fmla="*/ 16 w 16"/>
                <a:gd name="T3" fmla="*/ 34 h 34"/>
                <a:gd name="T4" fmla="*/ 16 w 16"/>
                <a:gd name="T5" fmla="*/ 0 h 34"/>
                <a:gd name="T6" fmla="*/ 0 w 16"/>
                <a:gd name="T7" fmla="*/ 0 h 34"/>
                <a:gd name="T8" fmla="*/ 0 w 16"/>
                <a:gd name="T9" fmla="*/ 34 h 34"/>
                <a:gd name="T10" fmla="*/ 0 w 16"/>
                <a:gd name="T11" fmla="*/ 34 h 34"/>
                <a:gd name="T12" fmla="*/ 16 w 16"/>
                <a:gd name="T13" fmla="*/ 34 h 34"/>
                <a:gd name="T14" fmla="*/ 0 60000 65536"/>
                <a:gd name="T15" fmla="*/ 0 60000 65536"/>
                <a:gd name="T16" fmla="*/ 0 60000 65536"/>
                <a:gd name="T17" fmla="*/ 0 60000 65536"/>
                <a:gd name="T18" fmla="*/ 0 60000 65536"/>
                <a:gd name="T19" fmla="*/ 0 60000 65536"/>
                <a:gd name="T20" fmla="*/ 0 60000 65536"/>
                <a:gd name="T21" fmla="*/ 0 w 16"/>
                <a:gd name="T22" fmla="*/ 0 h 34"/>
                <a:gd name="T23" fmla="*/ 16 w 1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4">
                  <a:moveTo>
                    <a:pt x="16" y="34"/>
                  </a:moveTo>
                  <a:lnTo>
                    <a:pt x="16" y="34"/>
                  </a:lnTo>
                  <a:lnTo>
                    <a:pt x="16" y="0"/>
                  </a:lnTo>
                  <a:lnTo>
                    <a:pt x="0" y="0"/>
                  </a:lnTo>
                  <a:lnTo>
                    <a:pt x="0" y="34"/>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234"/>
            <p:cNvSpPr>
              <a:spLocks/>
            </p:cNvSpPr>
            <p:nvPr>
              <p:custDataLst>
                <p:tags r:id="rId29"/>
              </p:custDataLst>
            </p:nvPr>
          </p:nvSpPr>
          <p:spPr bwMode="auto">
            <a:xfrm>
              <a:off x="3253" y="2446"/>
              <a:ext cx="16" cy="18"/>
            </a:xfrm>
            <a:custGeom>
              <a:avLst/>
              <a:gdLst>
                <a:gd name="T0" fmla="*/ 0 w 16"/>
                <a:gd name="T1" fmla="*/ 18 h 18"/>
                <a:gd name="T2" fmla="*/ 0 w 16"/>
                <a:gd name="T3" fmla="*/ 18 h 18"/>
                <a:gd name="T4" fmla="*/ 4 w 16"/>
                <a:gd name="T5" fmla="*/ 18 h 18"/>
                <a:gd name="T6" fmla="*/ 7 w 16"/>
                <a:gd name="T7" fmla="*/ 16 h 18"/>
                <a:gd name="T8" fmla="*/ 9 w 16"/>
                <a:gd name="T9" fmla="*/ 15 h 18"/>
                <a:gd name="T10" fmla="*/ 12 w 16"/>
                <a:gd name="T11" fmla="*/ 12 h 18"/>
                <a:gd name="T12" fmla="*/ 14 w 16"/>
                <a:gd name="T13" fmla="*/ 9 h 18"/>
                <a:gd name="T14" fmla="*/ 15 w 16"/>
                <a:gd name="T15" fmla="*/ 6 h 18"/>
                <a:gd name="T16" fmla="*/ 16 w 16"/>
                <a:gd name="T17" fmla="*/ 4 h 18"/>
                <a:gd name="T18" fmla="*/ 16 w 16"/>
                <a:gd name="T19" fmla="*/ 0 h 18"/>
                <a:gd name="T20" fmla="*/ 0 w 16"/>
                <a:gd name="T21" fmla="*/ 0 h 18"/>
                <a:gd name="T22" fmla="*/ 0 w 16"/>
                <a:gd name="T23" fmla="*/ 1 h 18"/>
                <a:gd name="T24" fmla="*/ 0 w 16"/>
                <a:gd name="T25" fmla="*/ 1 h 18"/>
                <a:gd name="T26" fmla="*/ 0 w 16"/>
                <a:gd name="T27" fmla="*/ 1 h 18"/>
                <a:gd name="T28" fmla="*/ 0 w 16"/>
                <a:gd name="T29" fmla="*/ 1 h 18"/>
                <a:gd name="T30" fmla="*/ 0 w 16"/>
                <a:gd name="T31" fmla="*/ 1 h 18"/>
                <a:gd name="T32" fmla="*/ 0 w 16"/>
                <a:gd name="T33" fmla="*/ 1 h 18"/>
                <a:gd name="T34" fmla="*/ 0 w 16"/>
                <a:gd name="T35" fmla="*/ 1 h 18"/>
                <a:gd name="T36" fmla="*/ 0 w 16"/>
                <a:gd name="T37" fmla="*/ 1 h 18"/>
                <a:gd name="T38" fmla="*/ 0 w 16"/>
                <a:gd name="T39" fmla="*/ 1 h 18"/>
                <a:gd name="T40" fmla="*/ 0 w 16"/>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8"/>
                <a:gd name="T65" fmla="*/ 16 w 1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8">
                  <a:moveTo>
                    <a:pt x="0" y="18"/>
                  </a:moveTo>
                  <a:lnTo>
                    <a:pt x="0" y="18"/>
                  </a:lnTo>
                  <a:lnTo>
                    <a:pt x="4" y="18"/>
                  </a:lnTo>
                  <a:lnTo>
                    <a:pt x="7" y="16"/>
                  </a:lnTo>
                  <a:lnTo>
                    <a:pt x="9" y="15"/>
                  </a:lnTo>
                  <a:lnTo>
                    <a:pt x="12" y="12"/>
                  </a:lnTo>
                  <a:lnTo>
                    <a:pt x="14" y="9"/>
                  </a:lnTo>
                  <a:lnTo>
                    <a:pt x="15" y="6"/>
                  </a:lnTo>
                  <a:lnTo>
                    <a:pt x="16" y="4"/>
                  </a:lnTo>
                  <a:lnTo>
                    <a:pt x="16" y="0"/>
                  </a:lnTo>
                  <a:lnTo>
                    <a:pt x="0" y="0"/>
                  </a:lnTo>
                  <a:lnTo>
                    <a:pt x="0" y="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 name="Freeform 235"/>
            <p:cNvSpPr>
              <a:spLocks/>
            </p:cNvSpPr>
            <p:nvPr>
              <p:custDataLst>
                <p:tags r:id="rId30"/>
              </p:custDataLst>
            </p:nvPr>
          </p:nvSpPr>
          <p:spPr bwMode="auto">
            <a:xfrm>
              <a:off x="1571" y="2447"/>
              <a:ext cx="1682" cy="17"/>
            </a:xfrm>
            <a:custGeom>
              <a:avLst/>
              <a:gdLst>
                <a:gd name="T0" fmla="*/ 0 w 1682"/>
                <a:gd name="T1" fmla="*/ 17 h 17"/>
                <a:gd name="T2" fmla="*/ 0 w 1682"/>
                <a:gd name="T3" fmla="*/ 17 h 17"/>
                <a:gd name="T4" fmla="*/ 1682 w 1682"/>
                <a:gd name="T5" fmla="*/ 17 h 17"/>
                <a:gd name="T6" fmla="*/ 1682 w 1682"/>
                <a:gd name="T7" fmla="*/ 0 h 17"/>
                <a:gd name="T8" fmla="*/ 0 w 1682"/>
                <a:gd name="T9" fmla="*/ 0 h 17"/>
                <a:gd name="T10" fmla="*/ 0 w 1682"/>
                <a:gd name="T11" fmla="*/ 0 h 17"/>
                <a:gd name="T12" fmla="*/ 0 w 1682"/>
                <a:gd name="T13" fmla="*/ 17 h 17"/>
                <a:gd name="T14" fmla="*/ 0 60000 65536"/>
                <a:gd name="T15" fmla="*/ 0 60000 65536"/>
                <a:gd name="T16" fmla="*/ 0 60000 65536"/>
                <a:gd name="T17" fmla="*/ 0 60000 65536"/>
                <a:gd name="T18" fmla="*/ 0 60000 65536"/>
                <a:gd name="T19" fmla="*/ 0 60000 65536"/>
                <a:gd name="T20" fmla="*/ 0 60000 65536"/>
                <a:gd name="T21" fmla="*/ 0 w 1682"/>
                <a:gd name="T22" fmla="*/ 0 h 17"/>
                <a:gd name="T23" fmla="*/ 1682 w 168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2" h="17">
                  <a:moveTo>
                    <a:pt x="0" y="17"/>
                  </a:moveTo>
                  <a:lnTo>
                    <a:pt x="0" y="17"/>
                  </a:lnTo>
                  <a:lnTo>
                    <a:pt x="1682" y="17"/>
                  </a:lnTo>
                  <a:lnTo>
                    <a:pt x="1682" y="0"/>
                  </a:lnTo>
                  <a:lnTo>
                    <a:pt x="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 name="Freeform 236"/>
            <p:cNvSpPr>
              <a:spLocks/>
            </p:cNvSpPr>
            <p:nvPr>
              <p:custDataLst>
                <p:tags r:id="rId31"/>
              </p:custDataLst>
            </p:nvPr>
          </p:nvSpPr>
          <p:spPr bwMode="auto">
            <a:xfrm>
              <a:off x="1555" y="2446"/>
              <a:ext cx="17" cy="18"/>
            </a:xfrm>
            <a:custGeom>
              <a:avLst/>
              <a:gdLst>
                <a:gd name="T0" fmla="*/ 0 w 17"/>
                <a:gd name="T1" fmla="*/ 0 h 18"/>
                <a:gd name="T2" fmla="*/ 0 w 17"/>
                <a:gd name="T3" fmla="*/ 0 h 18"/>
                <a:gd name="T4" fmla="*/ 0 w 17"/>
                <a:gd name="T5" fmla="*/ 4 h 18"/>
                <a:gd name="T6" fmla="*/ 0 w 17"/>
                <a:gd name="T7" fmla="*/ 6 h 18"/>
                <a:gd name="T8" fmla="*/ 2 w 17"/>
                <a:gd name="T9" fmla="*/ 9 h 18"/>
                <a:gd name="T10" fmla="*/ 5 w 17"/>
                <a:gd name="T11" fmla="*/ 12 h 18"/>
                <a:gd name="T12" fmla="*/ 7 w 17"/>
                <a:gd name="T13" fmla="*/ 15 h 18"/>
                <a:gd name="T14" fmla="*/ 10 w 17"/>
                <a:gd name="T15" fmla="*/ 16 h 18"/>
                <a:gd name="T16" fmla="*/ 13 w 17"/>
                <a:gd name="T17" fmla="*/ 18 h 18"/>
                <a:gd name="T18" fmla="*/ 16 w 17"/>
                <a:gd name="T19" fmla="*/ 18 h 18"/>
                <a:gd name="T20" fmla="*/ 16 w 17"/>
                <a:gd name="T21" fmla="*/ 1 h 18"/>
                <a:gd name="T22" fmla="*/ 17 w 17"/>
                <a:gd name="T23" fmla="*/ 1 h 18"/>
                <a:gd name="T24" fmla="*/ 17 w 17"/>
                <a:gd name="T25" fmla="*/ 1 h 18"/>
                <a:gd name="T26" fmla="*/ 17 w 17"/>
                <a:gd name="T27" fmla="*/ 1 h 18"/>
                <a:gd name="T28" fmla="*/ 17 w 17"/>
                <a:gd name="T29" fmla="*/ 1 h 18"/>
                <a:gd name="T30" fmla="*/ 17 w 17"/>
                <a:gd name="T31" fmla="*/ 1 h 18"/>
                <a:gd name="T32" fmla="*/ 17 w 17"/>
                <a:gd name="T33" fmla="*/ 1 h 18"/>
                <a:gd name="T34" fmla="*/ 17 w 17"/>
                <a:gd name="T35" fmla="*/ 1 h 18"/>
                <a:gd name="T36" fmla="*/ 17 w 17"/>
                <a:gd name="T37" fmla="*/ 0 h 18"/>
                <a:gd name="T38" fmla="*/ 17 w 17"/>
                <a:gd name="T39" fmla="*/ 0 h 18"/>
                <a:gd name="T40" fmla="*/ 0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0" y="0"/>
                  </a:moveTo>
                  <a:lnTo>
                    <a:pt x="0" y="0"/>
                  </a:lnTo>
                  <a:lnTo>
                    <a:pt x="0" y="4"/>
                  </a:lnTo>
                  <a:lnTo>
                    <a:pt x="0" y="6"/>
                  </a:lnTo>
                  <a:lnTo>
                    <a:pt x="2" y="9"/>
                  </a:lnTo>
                  <a:lnTo>
                    <a:pt x="5" y="12"/>
                  </a:lnTo>
                  <a:lnTo>
                    <a:pt x="7" y="15"/>
                  </a:lnTo>
                  <a:lnTo>
                    <a:pt x="10" y="16"/>
                  </a:lnTo>
                  <a:lnTo>
                    <a:pt x="13" y="18"/>
                  </a:lnTo>
                  <a:lnTo>
                    <a:pt x="16" y="18"/>
                  </a:lnTo>
                  <a:lnTo>
                    <a:pt x="16" y="1"/>
                  </a:lnTo>
                  <a:lnTo>
                    <a:pt x="17" y="1"/>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237"/>
            <p:cNvSpPr>
              <a:spLocks/>
            </p:cNvSpPr>
            <p:nvPr>
              <p:custDataLst>
                <p:tags r:id="rId32"/>
              </p:custDataLst>
            </p:nvPr>
          </p:nvSpPr>
          <p:spPr bwMode="auto">
            <a:xfrm>
              <a:off x="1555" y="2412"/>
              <a:ext cx="17" cy="34"/>
            </a:xfrm>
            <a:custGeom>
              <a:avLst/>
              <a:gdLst>
                <a:gd name="T0" fmla="*/ 0 w 17"/>
                <a:gd name="T1" fmla="*/ 0 h 34"/>
                <a:gd name="T2" fmla="*/ 0 w 17"/>
                <a:gd name="T3" fmla="*/ 0 h 34"/>
                <a:gd name="T4" fmla="*/ 0 w 17"/>
                <a:gd name="T5" fmla="*/ 34 h 34"/>
                <a:gd name="T6" fmla="*/ 17 w 17"/>
                <a:gd name="T7" fmla="*/ 34 h 34"/>
                <a:gd name="T8" fmla="*/ 17 w 17"/>
                <a:gd name="T9" fmla="*/ 0 h 34"/>
                <a:gd name="T10" fmla="*/ 17 w 17"/>
                <a:gd name="T11" fmla="*/ 0 h 34"/>
                <a:gd name="T12" fmla="*/ 0 w 17"/>
                <a:gd name="T13" fmla="*/ 0 h 34"/>
                <a:gd name="T14" fmla="*/ 0 60000 65536"/>
                <a:gd name="T15" fmla="*/ 0 60000 65536"/>
                <a:gd name="T16" fmla="*/ 0 60000 65536"/>
                <a:gd name="T17" fmla="*/ 0 60000 65536"/>
                <a:gd name="T18" fmla="*/ 0 60000 65536"/>
                <a:gd name="T19" fmla="*/ 0 60000 65536"/>
                <a:gd name="T20" fmla="*/ 0 60000 65536"/>
                <a:gd name="T21" fmla="*/ 0 w 17"/>
                <a:gd name="T22" fmla="*/ 0 h 34"/>
                <a:gd name="T23" fmla="*/ 17 w 1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4">
                  <a:moveTo>
                    <a:pt x="0" y="0"/>
                  </a:moveTo>
                  <a:lnTo>
                    <a:pt x="0" y="0"/>
                  </a:lnTo>
                  <a:lnTo>
                    <a:pt x="0" y="34"/>
                  </a:lnTo>
                  <a:lnTo>
                    <a:pt x="17" y="34"/>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238"/>
            <p:cNvSpPr>
              <a:spLocks/>
            </p:cNvSpPr>
            <p:nvPr>
              <p:custDataLst>
                <p:tags r:id="rId33"/>
              </p:custDataLst>
            </p:nvPr>
          </p:nvSpPr>
          <p:spPr bwMode="auto">
            <a:xfrm>
              <a:off x="1555" y="2394"/>
              <a:ext cx="17" cy="18"/>
            </a:xfrm>
            <a:custGeom>
              <a:avLst/>
              <a:gdLst>
                <a:gd name="T0" fmla="*/ 16 w 17"/>
                <a:gd name="T1" fmla="*/ 0 h 18"/>
                <a:gd name="T2" fmla="*/ 16 w 17"/>
                <a:gd name="T3" fmla="*/ 0 h 18"/>
                <a:gd name="T4" fmla="*/ 13 w 17"/>
                <a:gd name="T5" fmla="*/ 0 h 18"/>
                <a:gd name="T6" fmla="*/ 10 w 17"/>
                <a:gd name="T7" fmla="*/ 1 h 18"/>
                <a:gd name="T8" fmla="*/ 7 w 17"/>
                <a:gd name="T9" fmla="*/ 4 h 18"/>
                <a:gd name="T10" fmla="*/ 5 w 17"/>
                <a:gd name="T11" fmla="*/ 6 h 18"/>
                <a:gd name="T12" fmla="*/ 2 w 17"/>
                <a:gd name="T13" fmla="*/ 8 h 18"/>
                <a:gd name="T14" fmla="*/ 0 w 17"/>
                <a:gd name="T15" fmla="*/ 11 h 18"/>
                <a:gd name="T16" fmla="*/ 0 w 17"/>
                <a:gd name="T17" fmla="*/ 14 h 18"/>
                <a:gd name="T18" fmla="*/ 0 w 17"/>
                <a:gd name="T19" fmla="*/ 18 h 18"/>
                <a:gd name="T20" fmla="*/ 17 w 17"/>
                <a:gd name="T21" fmla="*/ 18 h 18"/>
                <a:gd name="T22" fmla="*/ 17 w 17"/>
                <a:gd name="T23" fmla="*/ 18 h 18"/>
                <a:gd name="T24" fmla="*/ 17 w 17"/>
                <a:gd name="T25" fmla="*/ 17 h 18"/>
                <a:gd name="T26" fmla="*/ 17 w 17"/>
                <a:gd name="T27" fmla="*/ 17 h 18"/>
                <a:gd name="T28" fmla="*/ 17 w 17"/>
                <a:gd name="T29" fmla="*/ 17 h 18"/>
                <a:gd name="T30" fmla="*/ 17 w 17"/>
                <a:gd name="T31" fmla="*/ 17 h 18"/>
                <a:gd name="T32" fmla="*/ 17 w 17"/>
                <a:gd name="T33" fmla="*/ 17 h 18"/>
                <a:gd name="T34" fmla="*/ 17 w 17"/>
                <a:gd name="T35" fmla="*/ 17 h 18"/>
                <a:gd name="T36" fmla="*/ 16 w 17"/>
                <a:gd name="T37" fmla="*/ 17 h 18"/>
                <a:gd name="T38" fmla="*/ 16 w 17"/>
                <a:gd name="T39" fmla="*/ 17 h 18"/>
                <a:gd name="T40" fmla="*/ 16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6" y="0"/>
                  </a:moveTo>
                  <a:lnTo>
                    <a:pt x="16" y="0"/>
                  </a:lnTo>
                  <a:lnTo>
                    <a:pt x="13" y="0"/>
                  </a:lnTo>
                  <a:lnTo>
                    <a:pt x="10" y="1"/>
                  </a:lnTo>
                  <a:lnTo>
                    <a:pt x="7" y="4"/>
                  </a:lnTo>
                  <a:lnTo>
                    <a:pt x="5" y="6"/>
                  </a:lnTo>
                  <a:lnTo>
                    <a:pt x="2" y="8"/>
                  </a:lnTo>
                  <a:lnTo>
                    <a:pt x="0" y="11"/>
                  </a:lnTo>
                  <a:lnTo>
                    <a:pt x="0" y="14"/>
                  </a:lnTo>
                  <a:lnTo>
                    <a:pt x="0" y="18"/>
                  </a:lnTo>
                  <a:lnTo>
                    <a:pt x="17" y="18"/>
                  </a:lnTo>
                  <a:lnTo>
                    <a:pt x="17" y="17"/>
                  </a:lnTo>
                  <a:lnTo>
                    <a:pt x="16" y="1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239"/>
            <p:cNvSpPr>
              <a:spLocks/>
            </p:cNvSpPr>
            <p:nvPr>
              <p:custDataLst>
                <p:tags r:id="rId34"/>
              </p:custDataLst>
            </p:nvPr>
          </p:nvSpPr>
          <p:spPr bwMode="auto">
            <a:xfrm>
              <a:off x="1562" y="4086"/>
              <a:ext cx="2819" cy="17"/>
            </a:xfrm>
            <a:custGeom>
              <a:avLst/>
              <a:gdLst>
                <a:gd name="T0" fmla="*/ 2819 w 2819"/>
                <a:gd name="T1" fmla="*/ 9 h 17"/>
                <a:gd name="T2" fmla="*/ 2819 w 2819"/>
                <a:gd name="T3" fmla="*/ 0 h 17"/>
                <a:gd name="T4" fmla="*/ 0 w 2819"/>
                <a:gd name="T5" fmla="*/ 0 h 17"/>
                <a:gd name="T6" fmla="*/ 0 w 2819"/>
                <a:gd name="T7" fmla="*/ 17 h 17"/>
                <a:gd name="T8" fmla="*/ 2819 w 2819"/>
                <a:gd name="T9" fmla="*/ 17 h 17"/>
                <a:gd name="T10" fmla="*/ 2819 w 2819"/>
                <a:gd name="T11" fmla="*/ 9 h 17"/>
                <a:gd name="T12" fmla="*/ 0 60000 65536"/>
                <a:gd name="T13" fmla="*/ 0 60000 65536"/>
                <a:gd name="T14" fmla="*/ 0 60000 65536"/>
                <a:gd name="T15" fmla="*/ 0 60000 65536"/>
                <a:gd name="T16" fmla="*/ 0 60000 65536"/>
                <a:gd name="T17" fmla="*/ 0 60000 65536"/>
                <a:gd name="T18" fmla="*/ 0 w 2819"/>
                <a:gd name="T19" fmla="*/ 0 h 17"/>
                <a:gd name="T20" fmla="*/ 2819 w 28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819" h="17">
                  <a:moveTo>
                    <a:pt x="2819" y="9"/>
                  </a:moveTo>
                  <a:lnTo>
                    <a:pt x="2819" y="0"/>
                  </a:lnTo>
                  <a:lnTo>
                    <a:pt x="0" y="0"/>
                  </a:lnTo>
                  <a:lnTo>
                    <a:pt x="0" y="17"/>
                  </a:lnTo>
                  <a:lnTo>
                    <a:pt x="2819" y="17"/>
                  </a:lnTo>
                  <a:lnTo>
                    <a:pt x="281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Line 240"/>
            <p:cNvSpPr>
              <a:spLocks noChangeShapeType="1"/>
            </p:cNvSpPr>
            <p:nvPr>
              <p:custDataLst>
                <p:tags r:id="rId35"/>
              </p:custDataLst>
            </p:nvPr>
          </p:nvSpPr>
          <p:spPr bwMode="auto">
            <a:xfrm flipH="1">
              <a:off x="3269" y="1293"/>
              <a:ext cx="388" cy="6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 name="Freeform 241"/>
            <p:cNvSpPr>
              <a:spLocks/>
            </p:cNvSpPr>
            <p:nvPr>
              <p:custDataLst>
                <p:tags r:id="rId36"/>
              </p:custDataLst>
            </p:nvPr>
          </p:nvSpPr>
          <p:spPr bwMode="auto">
            <a:xfrm>
              <a:off x="2518" y="1346"/>
              <a:ext cx="117" cy="96"/>
            </a:xfrm>
            <a:custGeom>
              <a:avLst/>
              <a:gdLst>
                <a:gd name="T0" fmla="*/ 0 w 117"/>
                <a:gd name="T1" fmla="*/ 60 h 96"/>
                <a:gd name="T2" fmla="*/ 107 w 117"/>
                <a:gd name="T3" fmla="*/ 0 h 96"/>
                <a:gd name="T4" fmla="*/ 107 w 117"/>
                <a:gd name="T5" fmla="*/ 0 h 96"/>
                <a:gd name="T6" fmla="*/ 106 w 117"/>
                <a:gd name="T7" fmla="*/ 4 h 96"/>
                <a:gd name="T8" fmla="*/ 106 w 117"/>
                <a:gd name="T9" fmla="*/ 7 h 96"/>
                <a:gd name="T10" fmla="*/ 104 w 117"/>
                <a:gd name="T11" fmla="*/ 9 h 96"/>
                <a:gd name="T12" fmla="*/ 103 w 117"/>
                <a:gd name="T13" fmla="*/ 12 h 96"/>
                <a:gd name="T14" fmla="*/ 103 w 117"/>
                <a:gd name="T15" fmla="*/ 15 h 96"/>
                <a:gd name="T16" fmla="*/ 102 w 117"/>
                <a:gd name="T17" fmla="*/ 19 h 96"/>
                <a:gd name="T18" fmla="*/ 102 w 117"/>
                <a:gd name="T19" fmla="*/ 22 h 96"/>
                <a:gd name="T20" fmla="*/ 102 w 117"/>
                <a:gd name="T21" fmla="*/ 25 h 96"/>
                <a:gd name="T22" fmla="*/ 100 w 117"/>
                <a:gd name="T23" fmla="*/ 28 h 96"/>
                <a:gd name="T24" fmla="*/ 100 w 117"/>
                <a:gd name="T25" fmla="*/ 32 h 96"/>
                <a:gd name="T26" fmla="*/ 100 w 117"/>
                <a:gd name="T27" fmla="*/ 34 h 96"/>
                <a:gd name="T28" fmla="*/ 100 w 117"/>
                <a:gd name="T29" fmla="*/ 37 h 96"/>
                <a:gd name="T30" fmla="*/ 100 w 117"/>
                <a:gd name="T31" fmla="*/ 40 h 96"/>
                <a:gd name="T32" fmla="*/ 100 w 117"/>
                <a:gd name="T33" fmla="*/ 43 h 96"/>
                <a:gd name="T34" fmla="*/ 100 w 117"/>
                <a:gd name="T35" fmla="*/ 46 h 96"/>
                <a:gd name="T36" fmla="*/ 100 w 117"/>
                <a:gd name="T37" fmla="*/ 50 h 96"/>
                <a:gd name="T38" fmla="*/ 100 w 117"/>
                <a:gd name="T39" fmla="*/ 53 h 96"/>
                <a:gd name="T40" fmla="*/ 102 w 117"/>
                <a:gd name="T41" fmla="*/ 55 h 96"/>
                <a:gd name="T42" fmla="*/ 102 w 117"/>
                <a:gd name="T43" fmla="*/ 58 h 96"/>
                <a:gd name="T44" fmla="*/ 103 w 117"/>
                <a:gd name="T45" fmla="*/ 61 h 96"/>
                <a:gd name="T46" fmla="*/ 103 w 117"/>
                <a:gd name="T47" fmla="*/ 64 h 96"/>
                <a:gd name="T48" fmla="*/ 104 w 117"/>
                <a:gd name="T49" fmla="*/ 67 h 96"/>
                <a:gd name="T50" fmla="*/ 104 w 117"/>
                <a:gd name="T51" fmla="*/ 71 h 96"/>
                <a:gd name="T52" fmla="*/ 106 w 117"/>
                <a:gd name="T53" fmla="*/ 74 h 96"/>
                <a:gd name="T54" fmla="*/ 107 w 117"/>
                <a:gd name="T55" fmla="*/ 76 h 96"/>
                <a:gd name="T56" fmla="*/ 108 w 117"/>
                <a:gd name="T57" fmla="*/ 79 h 96"/>
                <a:gd name="T58" fmla="*/ 110 w 117"/>
                <a:gd name="T59" fmla="*/ 82 h 96"/>
                <a:gd name="T60" fmla="*/ 111 w 117"/>
                <a:gd name="T61" fmla="*/ 85 h 96"/>
                <a:gd name="T62" fmla="*/ 113 w 117"/>
                <a:gd name="T63" fmla="*/ 87 h 96"/>
                <a:gd name="T64" fmla="*/ 114 w 117"/>
                <a:gd name="T65" fmla="*/ 90 h 96"/>
                <a:gd name="T66" fmla="*/ 115 w 117"/>
                <a:gd name="T67" fmla="*/ 93 h 96"/>
                <a:gd name="T68" fmla="*/ 117 w 117"/>
                <a:gd name="T69" fmla="*/ 96 h 96"/>
                <a:gd name="T70" fmla="*/ 0 w 117"/>
                <a:gd name="T71" fmla="*/ 60 h 96"/>
                <a:gd name="T72" fmla="*/ 0 w 117"/>
                <a:gd name="T73" fmla="*/ 6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96"/>
                <a:gd name="T113" fmla="*/ 117 w 117"/>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96">
                  <a:moveTo>
                    <a:pt x="0" y="60"/>
                  </a:moveTo>
                  <a:lnTo>
                    <a:pt x="107" y="0"/>
                  </a:lnTo>
                  <a:lnTo>
                    <a:pt x="106" y="4"/>
                  </a:lnTo>
                  <a:lnTo>
                    <a:pt x="106" y="7"/>
                  </a:lnTo>
                  <a:lnTo>
                    <a:pt x="104" y="9"/>
                  </a:lnTo>
                  <a:lnTo>
                    <a:pt x="103" y="12"/>
                  </a:lnTo>
                  <a:lnTo>
                    <a:pt x="103" y="15"/>
                  </a:lnTo>
                  <a:lnTo>
                    <a:pt x="102" y="19"/>
                  </a:lnTo>
                  <a:lnTo>
                    <a:pt x="102" y="22"/>
                  </a:lnTo>
                  <a:lnTo>
                    <a:pt x="102" y="25"/>
                  </a:lnTo>
                  <a:lnTo>
                    <a:pt x="100" y="28"/>
                  </a:lnTo>
                  <a:lnTo>
                    <a:pt x="100" y="32"/>
                  </a:lnTo>
                  <a:lnTo>
                    <a:pt x="100" y="34"/>
                  </a:lnTo>
                  <a:lnTo>
                    <a:pt x="100" y="37"/>
                  </a:lnTo>
                  <a:lnTo>
                    <a:pt x="100" y="40"/>
                  </a:lnTo>
                  <a:lnTo>
                    <a:pt x="100" y="43"/>
                  </a:lnTo>
                  <a:lnTo>
                    <a:pt x="100" y="46"/>
                  </a:lnTo>
                  <a:lnTo>
                    <a:pt x="100" y="50"/>
                  </a:lnTo>
                  <a:lnTo>
                    <a:pt x="100" y="53"/>
                  </a:lnTo>
                  <a:lnTo>
                    <a:pt x="102" y="55"/>
                  </a:lnTo>
                  <a:lnTo>
                    <a:pt x="102" y="58"/>
                  </a:lnTo>
                  <a:lnTo>
                    <a:pt x="103" y="61"/>
                  </a:lnTo>
                  <a:lnTo>
                    <a:pt x="103" y="64"/>
                  </a:lnTo>
                  <a:lnTo>
                    <a:pt x="104" y="67"/>
                  </a:lnTo>
                  <a:lnTo>
                    <a:pt x="104" y="71"/>
                  </a:lnTo>
                  <a:lnTo>
                    <a:pt x="106" y="74"/>
                  </a:lnTo>
                  <a:lnTo>
                    <a:pt x="107" y="76"/>
                  </a:lnTo>
                  <a:lnTo>
                    <a:pt x="108" y="79"/>
                  </a:lnTo>
                  <a:lnTo>
                    <a:pt x="110" y="82"/>
                  </a:lnTo>
                  <a:lnTo>
                    <a:pt x="111" y="85"/>
                  </a:lnTo>
                  <a:lnTo>
                    <a:pt x="113" y="87"/>
                  </a:lnTo>
                  <a:lnTo>
                    <a:pt x="114" y="90"/>
                  </a:lnTo>
                  <a:lnTo>
                    <a:pt x="115" y="93"/>
                  </a:lnTo>
                  <a:lnTo>
                    <a:pt x="117" y="96"/>
                  </a:lnTo>
                  <a:lnTo>
                    <a:pt x="0" y="6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242"/>
            <p:cNvSpPr>
              <a:spLocks/>
            </p:cNvSpPr>
            <p:nvPr>
              <p:custDataLst>
                <p:tags r:id="rId37"/>
              </p:custDataLst>
            </p:nvPr>
          </p:nvSpPr>
          <p:spPr bwMode="auto">
            <a:xfrm>
              <a:off x="2573" y="1283"/>
              <a:ext cx="1088" cy="125"/>
            </a:xfrm>
            <a:custGeom>
              <a:avLst/>
              <a:gdLst>
                <a:gd name="T0" fmla="*/ 1088 w 1088"/>
                <a:gd name="T1" fmla="*/ 14 h 125"/>
                <a:gd name="T2" fmla="*/ 1083 w 1088"/>
                <a:gd name="T3" fmla="*/ 0 h 125"/>
                <a:gd name="T4" fmla="*/ 0 w 1088"/>
                <a:gd name="T5" fmla="*/ 109 h 125"/>
                <a:gd name="T6" fmla="*/ 2 w 1088"/>
                <a:gd name="T7" fmla="*/ 125 h 125"/>
                <a:gd name="T8" fmla="*/ 1084 w 1088"/>
                <a:gd name="T9" fmla="*/ 17 h 125"/>
                <a:gd name="T10" fmla="*/ 1079 w 1088"/>
                <a:gd name="T11" fmla="*/ 1 h 125"/>
                <a:gd name="T12" fmla="*/ 1088 w 1088"/>
                <a:gd name="T13" fmla="*/ 14 h 125"/>
                <a:gd name="T14" fmla="*/ 0 60000 65536"/>
                <a:gd name="T15" fmla="*/ 0 60000 65536"/>
                <a:gd name="T16" fmla="*/ 0 60000 65536"/>
                <a:gd name="T17" fmla="*/ 0 60000 65536"/>
                <a:gd name="T18" fmla="*/ 0 60000 65536"/>
                <a:gd name="T19" fmla="*/ 0 60000 65536"/>
                <a:gd name="T20" fmla="*/ 0 60000 65536"/>
                <a:gd name="T21" fmla="*/ 0 w 1088"/>
                <a:gd name="T22" fmla="*/ 0 h 125"/>
                <a:gd name="T23" fmla="*/ 1088 w 108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25">
                  <a:moveTo>
                    <a:pt x="1088" y="14"/>
                  </a:moveTo>
                  <a:lnTo>
                    <a:pt x="1083" y="0"/>
                  </a:lnTo>
                  <a:lnTo>
                    <a:pt x="0" y="109"/>
                  </a:lnTo>
                  <a:lnTo>
                    <a:pt x="2" y="125"/>
                  </a:lnTo>
                  <a:lnTo>
                    <a:pt x="1084" y="17"/>
                  </a:lnTo>
                  <a:lnTo>
                    <a:pt x="1079" y="1"/>
                  </a:lnTo>
                  <a:lnTo>
                    <a:pt x="1088"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 name="Freeform 243"/>
            <p:cNvSpPr>
              <a:spLocks/>
            </p:cNvSpPr>
            <p:nvPr>
              <p:custDataLst>
                <p:tags r:id="rId38"/>
              </p:custDataLst>
            </p:nvPr>
          </p:nvSpPr>
          <p:spPr bwMode="auto">
            <a:xfrm>
              <a:off x="2618" y="1284"/>
              <a:ext cx="1043" cy="812"/>
            </a:xfrm>
            <a:custGeom>
              <a:avLst/>
              <a:gdLst>
                <a:gd name="T0" fmla="*/ 6 w 1043"/>
                <a:gd name="T1" fmla="*/ 806 h 812"/>
                <a:gd name="T2" fmla="*/ 10 w 1043"/>
                <a:gd name="T3" fmla="*/ 812 h 812"/>
                <a:gd name="T4" fmla="*/ 1043 w 1043"/>
                <a:gd name="T5" fmla="*/ 13 h 812"/>
                <a:gd name="T6" fmla="*/ 1034 w 1043"/>
                <a:gd name="T7" fmla="*/ 0 h 812"/>
                <a:gd name="T8" fmla="*/ 0 w 1043"/>
                <a:gd name="T9" fmla="*/ 799 h 812"/>
                <a:gd name="T10" fmla="*/ 6 w 1043"/>
                <a:gd name="T11" fmla="*/ 806 h 812"/>
                <a:gd name="T12" fmla="*/ 0 60000 65536"/>
                <a:gd name="T13" fmla="*/ 0 60000 65536"/>
                <a:gd name="T14" fmla="*/ 0 60000 65536"/>
                <a:gd name="T15" fmla="*/ 0 60000 65536"/>
                <a:gd name="T16" fmla="*/ 0 60000 65536"/>
                <a:gd name="T17" fmla="*/ 0 60000 65536"/>
                <a:gd name="T18" fmla="*/ 0 w 1043"/>
                <a:gd name="T19" fmla="*/ 0 h 812"/>
                <a:gd name="T20" fmla="*/ 1043 w 1043"/>
                <a:gd name="T21" fmla="*/ 812 h 812"/>
              </a:gdLst>
              <a:ahLst/>
              <a:cxnLst>
                <a:cxn ang="T12">
                  <a:pos x="T0" y="T1"/>
                </a:cxn>
                <a:cxn ang="T13">
                  <a:pos x="T2" y="T3"/>
                </a:cxn>
                <a:cxn ang="T14">
                  <a:pos x="T4" y="T5"/>
                </a:cxn>
                <a:cxn ang="T15">
                  <a:pos x="T6" y="T7"/>
                </a:cxn>
                <a:cxn ang="T16">
                  <a:pos x="T8" y="T9"/>
                </a:cxn>
                <a:cxn ang="T17">
                  <a:pos x="T10" y="T11"/>
                </a:cxn>
              </a:cxnLst>
              <a:rect l="T18" t="T19" r="T20" b="T21"/>
              <a:pathLst>
                <a:path w="1043" h="812">
                  <a:moveTo>
                    <a:pt x="6" y="806"/>
                  </a:moveTo>
                  <a:lnTo>
                    <a:pt x="10" y="812"/>
                  </a:lnTo>
                  <a:lnTo>
                    <a:pt x="1043" y="13"/>
                  </a:lnTo>
                  <a:lnTo>
                    <a:pt x="1034" y="0"/>
                  </a:lnTo>
                  <a:lnTo>
                    <a:pt x="0" y="799"/>
                  </a:lnTo>
                  <a:lnTo>
                    <a:pt x="6" y="80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 name="Freeform 244"/>
            <p:cNvSpPr>
              <a:spLocks/>
            </p:cNvSpPr>
            <p:nvPr>
              <p:custDataLst>
                <p:tags r:id="rId39"/>
              </p:custDataLst>
            </p:nvPr>
          </p:nvSpPr>
          <p:spPr bwMode="auto">
            <a:xfrm>
              <a:off x="2579" y="2018"/>
              <a:ext cx="119" cy="107"/>
            </a:xfrm>
            <a:custGeom>
              <a:avLst/>
              <a:gdLst>
                <a:gd name="T0" fmla="*/ 0 w 119"/>
                <a:gd name="T1" fmla="*/ 107 h 107"/>
                <a:gd name="T2" fmla="*/ 119 w 119"/>
                <a:gd name="T3" fmla="*/ 76 h 107"/>
                <a:gd name="T4" fmla="*/ 119 w 119"/>
                <a:gd name="T5" fmla="*/ 76 h 107"/>
                <a:gd name="T6" fmla="*/ 116 w 119"/>
                <a:gd name="T7" fmla="*/ 73 h 107"/>
                <a:gd name="T8" fmla="*/ 113 w 119"/>
                <a:gd name="T9" fmla="*/ 72 h 107"/>
                <a:gd name="T10" fmla="*/ 110 w 119"/>
                <a:gd name="T11" fmla="*/ 71 h 107"/>
                <a:gd name="T12" fmla="*/ 107 w 119"/>
                <a:gd name="T13" fmla="*/ 69 h 107"/>
                <a:gd name="T14" fmla="*/ 105 w 119"/>
                <a:gd name="T15" fmla="*/ 68 h 107"/>
                <a:gd name="T16" fmla="*/ 102 w 119"/>
                <a:gd name="T17" fmla="*/ 65 h 107"/>
                <a:gd name="T18" fmla="*/ 99 w 119"/>
                <a:gd name="T19" fmla="*/ 64 h 107"/>
                <a:gd name="T20" fmla="*/ 96 w 119"/>
                <a:gd name="T21" fmla="*/ 62 h 107"/>
                <a:gd name="T22" fmla="*/ 95 w 119"/>
                <a:gd name="T23" fmla="*/ 59 h 107"/>
                <a:gd name="T24" fmla="*/ 92 w 119"/>
                <a:gd name="T25" fmla="*/ 58 h 107"/>
                <a:gd name="T26" fmla="*/ 89 w 119"/>
                <a:gd name="T27" fmla="*/ 55 h 107"/>
                <a:gd name="T28" fmla="*/ 88 w 119"/>
                <a:gd name="T29" fmla="*/ 54 h 107"/>
                <a:gd name="T30" fmla="*/ 85 w 119"/>
                <a:gd name="T31" fmla="*/ 51 h 107"/>
                <a:gd name="T32" fmla="*/ 84 w 119"/>
                <a:gd name="T33" fmla="*/ 50 h 107"/>
                <a:gd name="T34" fmla="*/ 81 w 119"/>
                <a:gd name="T35" fmla="*/ 47 h 107"/>
                <a:gd name="T36" fmla="*/ 80 w 119"/>
                <a:gd name="T37" fmla="*/ 44 h 107"/>
                <a:gd name="T38" fmla="*/ 78 w 119"/>
                <a:gd name="T39" fmla="*/ 43 h 107"/>
                <a:gd name="T40" fmla="*/ 75 w 119"/>
                <a:gd name="T41" fmla="*/ 40 h 107"/>
                <a:gd name="T42" fmla="*/ 74 w 119"/>
                <a:gd name="T43" fmla="*/ 37 h 107"/>
                <a:gd name="T44" fmla="*/ 73 w 119"/>
                <a:gd name="T45" fmla="*/ 34 h 107"/>
                <a:gd name="T46" fmla="*/ 71 w 119"/>
                <a:gd name="T47" fmla="*/ 32 h 107"/>
                <a:gd name="T48" fmla="*/ 70 w 119"/>
                <a:gd name="T49" fmla="*/ 29 h 107"/>
                <a:gd name="T50" fmla="*/ 68 w 119"/>
                <a:gd name="T51" fmla="*/ 26 h 107"/>
                <a:gd name="T52" fmla="*/ 67 w 119"/>
                <a:gd name="T53" fmla="*/ 23 h 107"/>
                <a:gd name="T54" fmla="*/ 66 w 119"/>
                <a:gd name="T55" fmla="*/ 20 h 107"/>
                <a:gd name="T56" fmla="*/ 64 w 119"/>
                <a:gd name="T57" fmla="*/ 18 h 107"/>
                <a:gd name="T58" fmla="*/ 64 w 119"/>
                <a:gd name="T59" fmla="*/ 15 h 107"/>
                <a:gd name="T60" fmla="*/ 63 w 119"/>
                <a:gd name="T61" fmla="*/ 12 h 107"/>
                <a:gd name="T62" fmla="*/ 61 w 119"/>
                <a:gd name="T63" fmla="*/ 9 h 107"/>
                <a:gd name="T64" fmla="*/ 61 w 119"/>
                <a:gd name="T65" fmla="*/ 5 h 107"/>
                <a:gd name="T66" fmla="*/ 60 w 119"/>
                <a:gd name="T67" fmla="*/ 2 h 107"/>
                <a:gd name="T68" fmla="*/ 60 w 119"/>
                <a:gd name="T69" fmla="*/ 0 h 107"/>
                <a:gd name="T70" fmla="*/ 0 w 119"/>
                <a:gd name="T71" fmla="*/ 107 h 107"/>
                <a:gd name="T72" fmla="*/ 0 w 119"/>
                <a:gd name="T73" fmla="*/ 107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07"/>
                <a:gd name="T113" fmla="*/ 119 w 119"/>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07">
                  <a:moveTo>
                    <a:pt x="0" y="107"/>
                  </a:moveTo>
                  <a:lnTo>
                    <a:pt x="119" y="76"/>
                  </a:lnTo>
                  <a:lnTo>
                    <a:pt x="116" y="73"/>
                  </a:lnTo>
                  <a:lnTo>
                    <a:pt x="113" y="72"/>
                  </a:lnTo>
                  <a:lnTo>
                    <a:pt x="110" y="71"/>
                  </a:lnTo>
                  <a:lnTo>
                    <a:pt x="107" y="69"/>
                  </a:lnTo>
                  <a:lnTo>
                    <a:pt x="105" y="68"/>
                  </a:lnTo>
                  <a:lnTo>
                    <a:pt x="102" y="65"/>
                  </a:lnTo>
                  <a:lnTo>
                    <a:pt x="99" y="64"/>
                  </a:lnTo>
                  <a:lnTo>
                    <a:pt x="96" y="62"/>
                  </a:lnTo>
                  <a:lnTo>
                    <a:pt x="95" y="59"/>
                  </a:lnTo>
                  <a:lnTo>
                    <a:pt x="92" y="58"/>
                  </a:lnTo>
                  <a:lnTo>
                    <a:pt x="89" y="55"/>
                  </a:lnTo>
                  <a:lnTo>
                    <a:pt x="88" y="54"/>
                  </a:lnTo>
                  <a:lnTo>
                    <a:pt x="85" y="51"/>
                  </a:lnTo>
                  <a:lnTo>
                    <a:pt x="84" y="50"/>
                  </a:lnTo>
                  <a:lnTo>
                    <a:pt x="81" y="47"/>
                  </a:lnTo>
                  <a:lnTo>
                    <a:pt x="80" y="44"/>
                  </a:lnTo>
                  <a:lnTo>
                    <a:pt x="78" y="43"/>
                  </a:lnTo>
                  <a:lnTo>
                    <a:pt x="75" y="40"/>
                  </a:lnTo>
                  <a:lnTo>
                    <a:pt x="74" y="37"/>
                  </a:lnTo>
                  <a:lnTo>
                    <a:pt x="73" y="34"/>
                  </a:lnTo>
                  <a:lnTo>
                    <a:pt x="71" y="32"/>
                  </a:lnTo>
                  <a:lnTo>
                    <a:pt x="70" y="29"/>
                  </a:lnTo>
                  <a:lnTo>
                    <a:pt x="68" y="26"/>
                  </a:lnTo>
                  <a:lnTo>
                    <a:pt x="67" y="23"/>
                  </a:lnTo>
                  <a:lnTo>
                    <a:pt x="66" y="20"/>
                  </a:lnTo>
                  <a:lnTo>
                    <a:pt x="64" y="18"/>
                  </a:lnTo>
                  <a:lnTo>
                    <a:pt x="64" y="15"/>
                  </a:lnTo>
                  <a:lnTo>
                    <a:pt x="63" y="12"/>
                  </a:lnTo>
                  <a:lnTo>
                    <a:pt x="61" y="9"/>
                  </a:lnTo>
                  <a:lnTo>
                    <a:pt x="61" y="5"/>
                  </a:lnTo>
                  <a:lnTo>
                    <a:pt x="60" y="2"/>
                  </a:lnTo>
                  <a:lnTo>
                    <a:pt x="60" y="0"/>
                  </a:lnTo>
                  <a:lnTo>
                    <a:pt x="0" y="10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 name="Rectangle 245"/>
            <p:cNvSpPr>
              <a:spLocks noChangeArrowheads="1"/>
            </p:cNvSpPr>
            <p:nvPr>
              <p:custDataLst>
                <p:tags r:id="rId40"/>
              </p:custDataLst>
            </p:nvPr>
          </p:nvSpPr>
          <p:spPr bwMode="auto">
            <a:xfrm>
              <a:off x="2461" y="1182"/>
              <a:ext cx="65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400">
                  <a:solidFill>
                    <a:srgbClr val="00FF00"/>
                  </a:solidFill>
                </a:rPr>
                <a:t>50-100 cm</a:t>
              </a:r>
              <a:endParaRPr kumimoji="1" lang="tr-TR" sz="2400" b="1"/>
            </a:p>
          </p:txBody>
        </p:sp>
        <p:sp>
          <p:nvSpPr>
            <p:cNvPr id="46" name="Freeform 246"/>
            <p:cNvSpPr>
              <a:spLocks/>
            </p:cNvSpPr>
            <p:nvPr>
              <p:custDataLst>
                <p:tags r:id="rId41"/>
              </p:custDataLst>
            </p:nvPr>
          </p:nvSpPr>
          <p:spPr bwMode="auto">
            <a:xfrm>
              <a:off x="3235" y="1281"/>
              <a:ext cx="96" cy="120"/>
            </a:xfrm>
            <a:custGeom>
              <a:avLst/>
              <a:gdLst>
                <a:gd name="T0" fmla="*/ 30 w 96"/>
                <a:gd name="T1" fmla="*/ 0 h 120"/>
                <a:gd name="T2" fmla="*/ 96 w 96"/>
                <a:gd name="T3" fmla="*/ 105 h 120"/>
                <a:gd name="T4" fmla="*/ 96 w 96"/>
                <a:gd name="T5" fmla="*/ 105 h 120"/>
                <a:gd name="T6" fmla="*/ 93 w 96"/>
                <a:gd name="T7" fmla="*/ 104 h 120"/>
                <a:gd name="T8" fmla="*/ 89 w 96"/>
                <a:gd name="T9" fmla="*/ 104 h 120"/>
                <a:gd name="T10" fmla="*/ 86 w 96"/>
                <a:gd name="T11" fmla="*/ 102 h 120"/>
                <a:gd name="T12" fmla="*/ 83 w 96"/>
                <a:gd name="T13" fmla="*/ 101 h 120"/>
                <a:gd name="T14" fmla="*/ 79 w 96"/>
                <a:gd name="T15" fmla="*/ 101 h 120"/>
                <a:gd name="T16" fmla="*/ 76 w 96"/>
                <a:gd name="T17" fmla="*/ 101 h 120"/>
                <a:gd name="T18" fmla="*/ 74 w 96"/>
                <a:gd name="T19" fmla="*/ 99 h 120"/>
                <a:gd name="T20" fmla="*/ 71 w 96"/>
                <a:gd name="T21" fmla="*/ 99 h 120"/>
                <a:gd name="T22" fmla="*/ 67 w 96"/>
                <a:gd name="T23" fmla="*/ 99 h 120"/>
                <a:gd name="T24" fmla="*/ 64 w 96"/>
                <a:gd name="T25" fmla="*/ 99 h 120"/>
                <a:gd name="T26" fmla="*/ 61 w 96"/>
                <a:gd name="T27" fmla="*/ 99 h 120"/>
                <a:gd name="T28" fmla="*/ 58 w 96"/>
                <a:gd name="T29" fmla="*/ 99 h 120"/>
                <a:gd name="T30" fmla="*/ 55 w 96"/>
                <a:gd name="T31" fmla="*/ 99 h 120"/>
                <a:gd name="T32" fmla="*/ 53 w 96"/>
                <a:gd name="T33" fmla="*/ 99 h 120"/>
                <a:gd name="T34" fmla="*/ 48 w 96"/>
                <a:gd name="T35" fmla="*/ 99 h 120"/>
                <a:gd name="T36" fmla="*/ 46 w 96"/>
                <a:gd name="T37" fmla="*/ 101 h 120"/>
                <a:gd name="T38" fmla="*/ 43 w 96"/>
                <a:gd name="T39" fmla="*/ 101 h 120"/>
                <a:gd name="T40" fmla="*/ 40 w 96"/>
                <a:gd name="T41" fmla="*/ 102 h 120"/>
                <a:gd name="T42" fmla="*/ 37 w 96"/>
                <a:gd name="T43" fmla="*/ 102 h 120"/>
                <a:gd name="T44" fmla="*/ 34 w 96"/>
                <a:gd name="T45" fmla="*/ 104 h 120"/>
                <a:gd name="T46" fmla="*/ 32 w 96"/>
                <a:gd name="T47" fmla="*/ 104 h 120"/>
                <a:gd name="T48" fmla="*/ 29 w 96"/>
                <a:gd name="T49" fmla="*/ 105 h 120"/>
                <a:gd name="T50" fmla="*/ 26 w 96"/>
                <a:gd name="T51" fmla="*/ 106 h 120"/>
                <a:gd name="T52" fmla="*/ 22 w 96"/>
                <a:gd name="T53" fmla="*/ 108 h 120"/>
                <a:gd name="T54" fmla="*/ 19 w 96"/>
                <a:gd name="T55" fmla="*/ 109 h 120"/>
                <a:gd name="T56" fmla="*/ 16 w 96"/>
                <a:gd name="T57" fmla="*/ 111 h 120"/>
                <a:gd name="T58" fmla="*/ 14 w 96"/>
                <a:gd name="T59" fmla="*/ 112 h 120"/>
                <a:gd name="T60" fmla="*/ 11 w 96"/>
                <a:gd name="T61" fmla="*/ 113 h 120"/>
                <a:gd name="T62" fmla="*/ 8 w 96"/>
                <a:gd name="T63" fmla="*/ 115 h 120"/>
                <a:gd name="T64" fmla="*/ 5 w 96"/>
                <a:gd name="T65" fmla="*/ 116 h 120"/>
                <a:gd name="T66" fmla="*/ 2 w 96"/>
                <a:gd name="T67" fmla="*/ 118 h 120"/>
                <a:gd name="T68" fmla="*/ 0 w 96"/>
                <a:gd name="T69" fmla="*/ 120 h 120"/>
                <a:gd name="T70" fmla="*/ 30 w 96"/>
                <a:gd name="T71" fmla="*/ 0 h 120"/>
                <a:gd name="T72" fmla="*/ 30 w 96"/>
                <a:gd name="T73" fmla="*/ 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0"/>
                <a:gd name="T113" fmla="*/ 96 w 96"/>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0">
                  <a:moveTo>
                    <a:pt x="30" y="0"/>
                  </a:moveTo>
                  <a:lnTo>
                    <a:pt x="96" y="105"/>
                  </a:lnTo>
                  <a:lnTo>
                    <a:pt x="93" y="104"/>
                  </a:lnTo>
                  <a:lnTo>
                    <a:pt x="89" y="104"/>
                  </a:lnTo>
                  <a:lnTo>
                    <a:pt x="86" y="102"/>
                  </a:lnTo>
                  <a:lnTo>
                    <a:pt x="83" y="101"/>
                  </a:lnTo>
                  <a:lnTo>
                    <a:pt x="79" y="101"/>
                  </a:lnTo>
                  <a:lnTo>
                    <a:pt x="76" y="101"/>
                  </a:lnTo>
                  <a:lnTo>
                    <a:pt x="74" y="99"/>
                  </a:lnTo>
                  <a:lnTo>
                    <a:pt x="71" y="99"/>
                  </a:lnTo>
                  <a:lnTo>
                    <a:pt x="67" y="99"/>
                  </a:lnTo>
                  <a:lnTo>
                    <a:pt x="64" y="99"/>
                  </a:lnTo>
                  <a:lnTo>
                    <a:pt x="61" y="99"/>
                  </a:lnTo>
                  <a:lnTo>
                    <a:pt x="58" y="99"/>
                  </a:lnTo>
                  <a:lnTo>
                    <a:pt x="55" y="99"/>
                  </a:lnTo>
                  <a:lnTo>
                    <a:pt x="53" y="99"/>
                  </a:lnTo>
                  <a:lnTo>
                    <a:pt x="48" y="99"/>
                  </a:lnTo>
                  <a:lnTo>
                    <a:pt x="46" y="101"/>
                  </a:lnTo>
                  <a:lnTo>
                    <a:pt x="43" y="101"/>
                  </a:lnTo>
                  <a:lnTo>
                    <a:pt x="40" y="102"/>
                  </a:lnTo>
                  <a:lnTo>
                    <a:pt x="37" y="102"/>
                  </a:lnTo>
                  <a:lnTo>
                    <a:pt x="34" y="104"/>
                  </a:lnTo>
                  <a:lnTo>
                    <a:pt x="32" y="104"/>
                  </a:lnTo>
                  <a:lnTo>
                    <a:pt x="29" y="105"/>
                  </a:lnTo>
                  <a:lnTo>
                    <a:pt x="26" y="106"/>
                  </a:lnTo>
                  <a:lnTo>
                    <a:pt x="22" y="108"/>
                  </a:lnTo>
                  <a:lnTo>
                    <a:pt x="19" y="109"/>
                  </a:lnTo>
                  <a:lnTo>
                    <a:pt x="16" y="111"/>
                  </a:lnTo>
                  <a:lnTo>
                    <a:pt x="14" y="112"/>
                  </a:lnTo>
                  <a:lnTo>
                    <a:pt x="11" y="113"/>
                  </a:lnTo>
                  <a:lnTo>
                    <a:pt x="8" y="115"/>
                  </a:lnTo>
                  <a:lnTo>
                    <a:pt x="5" y="116"/>
                  </a:lnTo>
                  <a:lnTo>
                    <a:pt x="2" y="118"/>
                  </a:lnTo>
                  <a:lnTo>
                    <a:pt x="0" y="120"/>
                  </a:lnTo>
                  <a:lnTo>
                    <a:pt x="3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 name="Freeform 247"/>
            <p:cNvSpPr>
              <a:spLocks/>
            </p:cNvSpPr>
            <p:nvPr>
              <p:custDataLst>
                <p:tags r:id="rId42"/>
              </p:custDataLst>
            </p:nvPr>
          </p:nvSpPr>
          <p:spPr bwMode="auto">
            <a:xfrm>
              <a:off x="3267" y="1337"/>
              <a:ext cx="71" cy="154"/>
            </a:xfrm>
            <a:custGeom>
              <a:avLst/>
              <a:gdLst>
                <a:gd name="T0" fmla="*/ 71 w 71"/>
                <a:gd name="T1" fmla="*/ 145 h 154"/>
                <a:gd name="T2" fmla="*/ 61 w 71"/>
                <a:gd name="T3" fmla="*/ 127 h 154"/>
                <a:gd name="T4" fmla="*/ 51 w 71"/>
                <a:gd name="T5" fmla="*/ 109 h 154"/>
                <a:gd name="T6" fmla="*/ 43 w 71"/>
                <a:gd name="T7" fmla="*/ 92 h 154"/>
                <a:gd name="T8" fmla="*/ 35 w 71"/>
                <a:gd name="T9" fmla="*/ 74 h 154"/>
                <a:gd name="T10" fmla="*/ 29 w 71"/>
                <a:gd name="T11" fmla="*/ 56 h 154"/>
                <a:gd name="T12" fmla="*/ 23 w 71"/>
                <a:gd name="T13" fmla="*/ 38 h 154"/>
                <a:gd name="T14" fmla="*/ 18 w 71"/>
                <a:gd name="T15" fmla="*/ 18 h 154"/>
                <a:gd name="T16" fmla="*/ 15 w 71"/>
                <a:gd name="T17" fmla="*/ 0 h 154"/>
                <a:gd name="T18" fmla="*/ 0 w 71"/>
                <a:gd name="T19" fmla="*/ 3 h 154"/>
                <a:gd name="T20" fmla="*/ 2 w 71"/>
                <a:gd name="T21" fmla="*/ 23 h 154"/>
                <a:gd name="T22" fmla="*/ 8 w 71"/>
                <a:gd name="T23" fmla="*/ 42 h 154"/>
                <a:gd name="T24" fmla="*/ 14 w 71"/>
                <a:gd name="T25" fmla="*/ 60 h 154"/>
                <a:gd name="T26" fmla="*/ 21 w 71"/>
                <a:gd name="T27" fmla="*/ 80 h 154"/>
                <a:gd name="T28" fmla="*/ 28 w 71"/>
                <a:gd name="T29" fmla="*/ 98 h 154"/>
                <a:gd name="T30" fmla="*/ 37 w 71"/>
                <a:gd name="T31" fmla="*/ 117 h 154"/>
                <a:gd name="T32" fmla="*/ 47 w 71"/>
                <a:gd name="T33" fmla="*/ 135 h 154"/>
                <a:gd name="T34" fmla="*/ 57 w 71"/>
                <a:gd name="T35" fmla="*/ 154 h 154"/>
                <a:gd name="T36" fmla="*/ 71 w 71"/>
                <a:gd name="T37" fmla="*/ 145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154"/>
                <a:gd name="T59" fmla="*/ 71 w 71"/>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154">
                  <a:moveTo>
                    <a:pt x="71" y="145"/>
                  </a:moveTo>
                  <a:lnTo>
                    <a:pt x="61" y="127"/>
                  </a:lnTo>
                  <a:lnTo>
                    <a:pt x="51" y="109"/>
                  </a:lnTo>
                  <a:lnTo>
                    <a:pt x="43" y="92"/>
                  </a:lnTo>
                  <a:lnTo>
                    <a:pt x="35" y="74"/>
                  </a:lnTo>
                  <a:lnTo>
                    <a:pt x="29" y="56"/>
                  </a:lnTo>
                  <a:lnTo>
                    <a:pt x="23" y="38"/>
                  </a:lnTo>
                  <a:lnTo>
                    <a:pt x="18" y="18"/>
                  </a:lnTo>
                  <a:lnTo>
                    <a:pt x="15" y="0"/>
                  </a:lnTo>
                  <a:lnTo>
                    <a:pt x="0" y="3"/>
                  </a:lnTo>
                  <a:lnTo>
                    <a:pt x="2" y="23"/>
                  </a:lnTo>
                  <a:lnTo>
                    <a:pt x="8" y="42"/>
                  </a:lnTo>
                  <a:lnTo>
                    <a:pt x="14" y="60"/>
                  </a:lnTo>
                  <a:lnTo>
                    <a:pt x="21" y="80"/>
                  </a:lnTo>
                  <a:lnTo>
                    <a:pt x="28" y="98"/>
                  </a:lnTo>
                  <a:lnTo>
                    <a:pt x="37" y="117"/>
                  </a:lnTo>
                  <a:lnTo>
                    <a:pt x="47" y="135"/>
                  </a:lnTo>
                  <a:lnTo>
                    <a:pt x="57" y="154"/>
                  </a:lnTo>
                  <a:lnTo>
                    <a:pt x="71" y="1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 name="Freeform 248"/>
            <p:cNvSpPr>
              <a:spLocks/>
            </p:cNvSpPr>
            <p:nvPr>
              <p:custDataLst>
                <p:tags r:id="rId43"/>
              </p:custDataLst>
            </p:nvPr>
          </p:nvSpPr>
          <p:spPr bwMode="auto">
            <a:xfrm>
              <a:off x="3260" y="1413"/>
              <a:ext cx="102" cy="121"/>
            </a:xfrm>
            <a:custGeom>
              <a:avLst/>
              <a:gdLst>
                <a:gd name="T0" fmla="*/ 102 w 102"/>
                <a:gd name="T1" fmla="*/ 121 h 121"/>
                <a:gd name="T2" fmla="*/ 82 w 102"/>
                <a:gd name="T3" fmla="*/ 0 h 121"/>
                <a:gd name="T4" fmla="*/ 82 w 102"/>
                <a:gd name="T5" fmla="*/ 0 h 121"/>
                <a:gd name="T6" fmla="*/ 81 w 102"/>
                <a:gd name="T7" fmla="*/ 2 h 121"/>
                <a:gd name="T8" fmla="*/ 79 w 102"/>
                <a:gd name="T9" fmla="*/ 5 h 121"/>
                <a:gd name="T10" fmla="*/ 76 w 102"/>
                <a:gd name="T11" fmla="*/ 8 h 121"/>
                <a:gd name="T12" fmla="*/ 75 w 102"/>
                <a:gd name="T13" fmla="*/ 11 h 121"/>
                <a:gd name="T14" fmla="*/ 74 w 102"/>
                <a:gd name="T15" fmla="*/ 13 h 121"/>
                <a:gd name="T16" fmla="*/ 71 w 102"/>
                <a:gd name="T17" fmla="*/ 16 h 121"/>
                <a:gd name="T18" fmla="*/ 69 w 102"/>
                <a:gd name="T19" fmla="*/ 18 h 121"/>
                <a:gd name="T20" fmla="*/ 67 w 102"/>
                <a:gd name="T21" fmla="*/ 20 h 121"/>
                <a:gd name="T22" fmla="*/ 65 w 102"/>
                <a:gd name="T23" fmla="*/ 23 h 121"/>
                <a:gd name="T24" fmla="*/ 62 w 102"/>
                <a:gd name="T25" fmla="*/ 25 h 121"/>
                <a:gd name="T26" fmla="*/ 60 w 102"/>
                <a:gd name="T27" fmla="*/ 27 h 121"/>
                <a:gd name="T28" fmla="*/ 58 w 102"/>
                <a:gd name="T29" fmla="*/ 29 h 121"/>
                <a:gd name="T30" fmla="*/ 55 w 102"/>
                <a:gd name="T31" fmla="*/ 30 h 121"/>
                <a:gd name="T32" fmla="*/ 53 w 102"/>
                <a:gd name="T33" fmla="*/ 33 h 121"/>
                <a:gd name="T34" fmla="*/ 50 w 102"/>
                <a:gd name="T35" fmla="*/ 34 h 121"/>
                <a:gd name="T36" fmla="*/ 49 w 102"/>
                <a:gd name="T37" fmla="*/ 36 h 121"/>
                <a:gd name="T38" fmla="*/ 46 w 102"/>
                <a:gd name="T39" fmla="*/ 37 h 121"/>
                <a:gd name="T40" fmla="*/ 43 w 102"/>
                <a:gd name="T41" fmla="*/ 39 h 121"/>
                <a:gd name="T42" fmla="*/ 40 w 102"/>
                <a:gd name="T43" fmla="*/ 40 h 121"/>
                <a:gd name="T44" fmla="*/ 37 w 102"/>
                <a:gd name="T45" fmla="*/ 41 h 121"/>
                <a:gd name="T46" fmla="*/ 35 w 102"/>
                <a:gd name="T47" fmla="*/ 43 h 121"/>
                <a:gd name="T48" fmla="*/ 32 w 102"/>
                <a:gd name="T49" fmla="*/ 44 h 121"/>
                <a:gd name="T50" fmla="*/ 29 w 102"/>
                <a:gd name="T51" fmla="*/ 46 h 121"/>
                <a:gd name="T52" fmla="*/ 26 w 102"/>
                <a:gd name="T53" fmla="*/ 46 h 121"/>
                <a:gd name="T54" fmla="*/ 23 w 102"/>
                <a:gd name="T55" fmla="*/ 47 h 121"/>
                <a:gd name="T56" fmla="*/ 19 w 102"/>
                <a:gd name="T57" fmla="*/ 48 h 121"/>
                <a:gd name="T58" fmla="*/ 16 w 102"/>
                <a:gd name="T59" fmla="*/ 48 h 121"/>
                <a:gd name="T60" fmla="*/ 14 w 102"/>
                <a:gd name="T61" fmla="*/ 50 h 121"/>
                <a:gd name="T62" fmla="*/ 11 w 102"/>
                <a:gd name="T63" fmla="*/ 50 h 121"/>
                <a:gd name="T64" fmla="*/ 7 w 102"/>
                <a:gd name="T65" fmla="*/ 50 h 121"/>
                <a:gd name="T66" fmla="*/ 4 w 102"/>
                <a:gd name="T67" fmla="*/ 51 h 121"/>
                <a:gd name="T68" fmla="*/ 0 w 102"/>
                <a:gd name="T69" fmla="*/ 51 h 121"/>
                <a:gd name="T70" fmla="*/ 102 w 102"/>
                <a:gd name="T71" fmla="*/ 121 h 121"/>
                <a:gd name="T72" fmla="*/ 102 w 102"/>
                <a:gd name="T73" fmla="*/ 121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21"/>
                <a:gd name="T113" fmla="*/ 102 w 102"/>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21">
                  <a:moveTo>
                    <a:pt x="102" y="121"/>
                  </a:moveTo>
                  <a:lnTo>
                    <a:pt x="82" y="0"/>
                  </a:lnTo>
                  <a:lnTo>
                    <a:pt x="81" y="2"/>
                  </a:lnTo>
                  <a:lnTo>
                    <a:pt x="79" y="5"/>
                  </a:lnTo>
                  <a:lnTo>
                    <a:pt x="76" y="8"/>
                  </a:lnTo>
                  <a:lnTo>
                    <a:pt x="75" y="11"/>
                  </a:lnTo>
                  <a:lnTo>
                    <a:pt x="74" y="13"/>
                  </a:lnTo>
                  <a:lnTo>
                    <a:pt x="71" y="16"/>
                  </a:lnTo>
                  <a:lnTo>
                    <a:pt x="69" y="18"/>
                  </a:lnTo>
                  <a:lnTo>
                    <a:pt x="67" y="20"/>
                  </a:lnTo>
                  <a:lnTo>
                    <a:pt x="65" y="23"/>
                  </a:lnTo>
                  <a:lnTo>
                    <a:pt x="62" y="25"/>
                  </a:lnTo>
                  <a:lnTo>
                    <a:pt x="60" y="27"/>
                  </a:lnTo>
                  <a:lnTo>
                    <a:pt x="58" y="29"/>
                  </a:lnTo>
                  <a:lnTo>
                    <a:pt x="55" y="30"/>
                  </a:lnTo>
                  <a:lnTo>
                    <a:pt x="53" y="33"/>
                  </a:lnTo>
                  <a:lnTo>
                    <a:pt x="50" y="34"/>
                  </a:lnTo>
                  <a:lnTo>
                    <a:pt x="49" y="36"/>
                  </a:lnTo>
                  <a:lnTo>
                    <a:pt x="46" y="37"/>
                  </a:lnTo>
                  <a:lnTo>
                    <a:pt x="43" y="39"/>
                  </a:lnTo>
                  <a:lnTo>
                    <a:pt x="40" y="40"/>
                  </a:lnTo>
                  <a:lnTo>
                    <a:pt x="37" y="41"/>
                  </a:lnTo>
                  <a:lnTo>
                    <a:pt x="35" y="43"/>
                  </a:lnTo>
                  <a:lnTo>
                    <a:pt x="32" y="44"/>
                  </a:lnTo>
                  <a:lnTo>
                    <a:pt x="29" y="46"/>
                  </a:lnTo>
                  <a:lnTo>
                    <a:pt x="26" y="46"/>
                  </a:lnTo>
                  <a:lnTo>
                    <a:pt x="23" y="47"/>
                  </a:lnTo>
                  <a:lnTo>
                    <a:pt x="19" y="48"/>
                  </a:lnTo>
                  <a:lnTo>
                    <a:pt x="16" y="48"/>
                  </a:lnTo>
                  <a:lnTo>
                    <a:pt x="14" y="50"/>
                  </a:lnTo>
                  <a:lnTo>
                    <a:pt x="11" y="50"/>
                  </a:lnTo>
                  <a:lnTo>
                    <a:pt x="7" y="50"/>
                  </a:lnTo>
                  <a:lnTo>
                    <a:pt x="4" y="51"/>
                  </a:lnTo>
                  <a:lnTo>
                    <a:pt x="0" y="51"/>
                  </a:lnTo>
                  <a:lnTo>
                    <a:pt x="102"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 name="Freeform 249"/>
            <p:cNvSpPr>
              <a:spLocks/>
            </p:cNvSpPr>
            <p:nvPr>
              <p:custDataLst>
                <p:tags r:id="rId44"/>
              </p:custDataLst>
            </p:nvPr>
          </p:nvSpPr>
          <p:spPr bwMode="auto">
            <a:xfrm>
              <a:off x="3447" y="1291"/>
              <a:ext cx="50" cy="59"/>
            </a:xfrm>
            <a:custGeom>
              <a:avLst/>
              <a:gdLst>
                <a:gd name="T0" fmla="*/ 23 w 50"/>
                <a:gd name="T1" fmla="*/ 0 h 59"/>
                <a:gd name="T2" fmla="*/ 50 w 50"/>
                <a:gd name="T3" fmla="*/ 59 h 59"/>
                <a:gd name="T4" fmla="*/ 50 w 50"/>
                <a:gd name="T5" fmla="*/ 59 h 59"/>
                <a:gd name="T6" fmla="*/ 48 w 50"/>
                <a:gd name="T7" fmla="*/ 57 h 59"/>
                <a:gd name="T8" fmla="*/ 47 w 50"/>
                <a:gd name="T9" fmla="*/ 57 h 59"/>
                <a:gd name="T10" fmla="*/ 44 w 50"/>
                <a:gd name="T11" fmla="*/ 56 h 59"/>
                <a:gd name="T12" fmla="*/ 43 w 50"/>
                <a:gd name="T13" fmla="*/ 56 h 59"/>
                <a:gd name="T14" fmla="*/ 41 w 50"/>
                <a:gd name="T15" fmla="*/ 55 h 59"/>
                <a:gd name="T16" fmla="*/ 40 w 50"/>
                <a:gd name="T17" fmla="*/ 55 h 59"/>
                <a:gd name="T18" fmla="*/ 39 w 50"/>
                <a:gd name="T19" fmla="*/ 55 h 59"/>
                <a:gd name="T20" fmla="*/ 37 w 50"/>
                <a:gd name="T21" fmla="*/ 53 h 59"/>
                <a:gd name="T22" fmla="*/ 36 w 50"/>
                <a:gd name="T23" fmla="*/ 53 h 59"/>
                <a:gd name="T24" fmla="*/ 34 w 50"/>
                <a:gd name="T25" fmla="*/ 53 h 59"/>
                <a:gd name="T26" fmla="*/ 32 w 50"/>
                <a:gd name="T27" fmla="*/ 53 h 59"/>
                <a:gd name="T28" fmla="*/ 30 w 50"/>
                <a:gd name="T29" fmla="*/ 53 h 59"/>
                <a:gd name="T30" fmla="*/ 29 w 50"/>
                <a:gd name="T31" fmla="*/ 53 h 59"/>
                <a:gd name="T32" fmla="*/ 27 w 50"/>
                <a:gd name="T33" fmla="*/ 53 h 59"/>
                <a:gd name="T34" fmla="*/ 26 w 50"/>
                <a:gd name="T35" fmla="*/ 53 h 59"/>
                <a:gd name="T36" fmla="*/ 25 w 50"/>
                <a:gd name="T37" fmla="*/ 53 h 59"/>
                <a:gd name="T38" fmla="*/ 23 w 50"/>
                <a:gd name="T39" fmla="*/ 53 h 59"/>
                <a:gd name="T40" fmla="*/ 22 w 50"/>
                <a:gd name="T41" fmla="*/ 53 h 59"/>
                <a:gd name="T42" fmla="*/ 20 w 50"/>
                <a:gd name="T43" fmla="*/ 53 h 59"/>
                <a:gd name="T44" fmla="*/ 18 w 50"/>
                <a:gd name="T45" fmla="*/ 53 h 59"/>
                <a:gd name="T46" fmla="*/ 16 w 50"/>
                <a:gd name="T47" fmla="*/ 53 h 59"/>
                <a:gd name="T48" fmla="*/ 15 w 50"/>
                <a:gd name="T49" fmla="*/ 53 h 59"/>
                <a:gd name="T50" fmla="*/ 14 w 50"/>
                <a:gd name="T51" fmla="*/ 55 h 59"/>
                <a:gd name="T52" fmla="*/ 12 w 50"/>
                <a:gd name="T53" fmla="*/ 55 h 59"/>
                <a:gd name="T54" fmla="*/ 11 w 50"/>
                <a:gd name="T55" fmla="*/ 55 h 59"/>
                <a:gd name="T56" fmla="*/ 9 w 50"/>
                <a:gd name="T57" fmla="*/ 55 h 59"/>
                <a:gd name="T58" fmla="*/ 8 w 50"/>
                <a:gd name="T59" fmla="*/ 56 h 59"/>
                <a:gd name="T60" fmla="*/ 7 w 50"/>
                <a:gd name="T61" fmla="*/ 56 h 59"/>
                <a:gd name="T62" fmla="*/ 5 w 50"/>
                <a:gd name="T63" fmla="*/ 57 h 59"/>
                <a:gd name="T64" fmla="*/ 2 w 50"/>
                <a:gd name="T65" fmla="*/ 57 h 59"/>
                <a:gd name="T66" fmla="*/ 1 w 50"/>
                <a:gd name="T67" fmla="*/ 59 h 59"/>
                <a:gd name="T68" fmla="*/ 0 w 50"/>
                <a:gd name="T69" fmla="*/ 59 h 59"/>
                <a:gd name="T70" fmla="*/ 23 w 50"/>
                <a:gd name="T71" fmla="*/ 0 h 59"/>
                <a:gd name="T72" fmla="*/ 23 w 50"/>
                <a:gd name="T73" fmla="*/ 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9"/>
                <a:gd name="T113" fmla="*/ 50 w 50"/>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9">
                  <a:moveTo>
                    <a:pt x="23" y="0"/>
                  </a:moveTo>
                  <a:lnTo>
                    <a:pt x="50" y="59"/>
                  </a:lnTo>
                  <a:lnTo>
                    <a:pt x="48" y="57"/>
                  </a:lnTo>
                  <a:lnTo>
                    <a:pt x="47" y="57"/>
                  </a:lnTo>
                  <a:lnTo>
                    <a:pt x="44" y="56"/>
                  </a:lnTo>
                  <a:lnTo>
                    <a:pt x="43" y="56"/>
                  </a:lnTo>
                  <a:lnTo>
                    <a:pt x="41" y="55"/>
                  </a:lnTo>
                  <a:lnTo>
                    <a:pt x="40" y="55"/>
                  </a:lnTo>
                  <a:lnTo>
                    <a:pt x="39" y="55"/>
                  </a:lnTo>
                  <a:lnTo>
                    <a:pt x="37" y="53"/>
                  </a:lnTo>
                  <a:lnTo>
                    <a:pt x="36" y="53"/>
                  </a:lnTo>
                  <a:lnTo>
                    <a:pt x="34" y="53"/>
                  </a:lnTo>
                  <a:lnTo>
                    <a:pt x="32" y="53"/>
                  </a:lnTo>
                  <a:lnTo>
                    <a:pt x="30" y="53"/>
                  </a:lnTo>
                  <a:lnTo>
                    <a:pt x="29" y="53"/>
                  </a:lnTo>
                  <a:lnTo>
                    <a:pt x="27" y="53"/>
                  </a:lnTo>
                  <a:lnTo>
                    <a:pt x="26" y="53"/>
                  </a:lnTo>
                  <a:lnTo>
                    <a:pt x="25" y="53"/>
                  </a:lnTo>
                  <a:lnTo>
                    <a:pt x="23" y="53"/>
                  </a:lnTo>
                  <a:lnTo>
                    <a:pt x="22" y="53"/>
                  </a:lnTo>
                  <a:lnTo>
                    <a:pt x="20" y="53"/>
                  </a:lnTo>
                  <a:lnTo>
                    <a:pt x="18" y="53"/>
                  </a:lnTo>
                  <a:lnTo>
                    <a:pt x="16" y="53"/>
                  </a:lnTo>
                  <a:lnTo>
                    <a:pt x="15" y="53"/>
                  </a:lnTo>
                  <a:lnTo>
                    <a:pt x="14" y="55"/>
                  </a:lnTo>
                  <a:lnTo>
                    <a:pt x="12" y="55"/>
                  </a:lnTo>
                  <a:lnTo>
                    <a:pt x="11" y="55"/>
                  </a:lnTo>
                  <a:lnTo>
                    <a:pt x="9" y="55"/>
                  </a:lnTo>
                  <a:lnTo>
                    <a:pt x="8" y="56"/>
                  </a:lnTo>
                  <a:lnTo>
                    <a:pt x="7" y="56"/>
                  </a:lnTo>
                  <a:lnTo>
                    <a:pt x="5" y="57"/>
                  </a:lnTo>
                  <a:lnTo>
                    <a:pt x="2" y="57"/>
                  </a:lnTo>
                  <a:lnTo>
                    <a:pt x="1" y="59"/>
                  </a:lnTo>
                  <a:lnTo>
                    <a:pt x="0" y="59"/>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 name="Freeform 250"/>
            <p:cNvSpPr>
              <a:spLocks/>
            </p:cNvSpPr>
            <p:nvPr>
              <p:custDataLst>
                <p:tags r:id="rId45"/>
              </p:custDataLst>
            </p:nvPr>
          </p:nvSpPr>
          <p:spPr bwMode="auto">
            <a:xfrm>
              <a:off x="3467" y="1321"/>
              <a:ext cx="65" cy="151"/>
            </a:xfrm>
            <a:custGeom>
              <a:avLst/>
              <a:gdLst>
                <a:gd name="T0" fmla="*/ 65 w 65"/>
                <a:gd name="T1" fmla="*/ 145 h 151"/>
                <a:gd name="T2" fmla="*/ 52 w 65"/>
                <a:gd name="T3" fmla="*/ 132 h 151"/>
                <a:gd name="T4" fmla="*/ 41 w 65"/>
                <a:gd name="T5" fmla="*/ 117 h 151"/>
                <a:gd name="T6" fmla="*/ 31 w 65"/>
                <a:gd name="T7" fmla="*/ 101 h 151"/>
                <a:gd name="T8" fmla="*/ 23 w 65"/>
                <a:gd name="T9" fmla="*/ 85 h 151"/>
                <a:gd name="T10" fmla="*/ 17 w 65"/>
                <a:gd name="T11" fmla="*/ 65 h 151"/>
                <a:gd name="T12" fmla="*/ 13 w 65"/>
                <a:gd name="T13" fmla="*/ 46 h 151"/>
                <a:gd name="T14" fmla="*/ 9 w 65"/>
                <a:gd name="T15" fmla="*/ 23 h 151"/>
                <a:gd name="T16" fmla="*/ 9 w 65"/>
                <a:gd name="T17" fmla="*/ 0 h 151"/>
                <a:gd name="T18" fmla="*/ 0 w 65"/>
                <a:gd name="T19" fmla="*/ 0 h 151"/>
                <a:gd name="T20" fmla="*/ 2 w 65"/>
                <a:gd name="T21" fmla="*/ 25 h 151"/>
                <a:gd name="T22" fmla="*/ 5 w 65"/>
                <a:gd name="T23" fmla="*/ 47 h 151"/>
                <a:gd name="T24" fmla="*/ 9 w 65"/>
                <a:gd name="T25" fmla="*/ 68 h 151"/>
                <a:gd name="T26" fmla="*/ 16 w 65"/>
                <a:gd name="T27" fmla="*/ 87 h 151"/>
                <a:gd name="T28" fmla="*/ 24 w 65"/>
                <a:gd name="T29" fmla="*/ 105 h 151"/>
                <a:gd name="T30" fmla="*/ 34 w 65"/>
                <a:gd name="T31" fmla="*/ 122 h 151"/>
                <a:gd name="T32" fmla="*/ 45 w 65"/>
                <a:gd name="T33" fmla="*/ 138 h 151"/>
                <a:gd name="T34" fmla="*/ 59 w 65"/>
                <a:gd name="T35" fmla="*/ 151 h 151"/>
                <a:gd name="T36" fmla="*/ 65 w 65"/>
                <a:gd name="T37" fmla="*/ 145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151"/>
                <a:gd name="T59" fmla="*/ 65 w 6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151">
                  <a:moveTo>
                    <a:pt x="65" y="145"/>
                  </a:moveTo>
                  <a:lnTo>
                    <a:pt x="52" y="132"/>
                  </a:lnTo>
                  <a:lnTo>
                    <a:pt x="41" y="117"/>
                  </a:lnTo>
                  <a:lnTo>
                    <a:pt x="31" y="101"/>
                  </a:lnTo>
                  <a:lnTo>
                    <a:pt x="23" y="85"/>
                  </a:lnTo>
                  <a:lnTo>
                    <a:pt x="17" y="65"/>
                  </a:lnTo>
                  <a:lnTo>
                    <a:pt x="13" y="46"/>
                  </a:lnTo>
                  <a:lnTo>
                    <a:pt x="9" y="23"/>
                  </a:lnTo>
                  <a:lnTo>
                    <a:pt x="9" y="0"/>
                  </a:lnTo>
                  <a:lnTo>
                    <a:pt x="0" y="0"/>
                  </a:lnTo>
                  <a:lnTo>
                    <a:pt x="2" y="25"/>
                  </a:lnTo>
                  <a:lnTo>
                    <a:pt x="5" y="47"/>
                  </a:lnTo>
                  <a:lnTo>
                    <a:pt x="9" y="68"/>
                  </a:lnTo>
                  <a:lnTo>
                    <a:pt x="16" y="87"/>
                  </a:lnTo>
                  <a:lnTo>
                    <a:pt x="24" y="105"/>
                  </a:lnTo>
                  <a:lnTo>
                    <a:pt x="34" y="122"/>
                  </a:lnTo>
                  <a:lnTo>
                    <a:pt x="45" y="138"/>
                  </a:lnTo>
                  <a:lnTo>
                    <a:pt x="59" y="151"/>
                  </a:lnTo>
                  <a:lnTo>
                    <a:pt x="65"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 name="Freeform 251"/>
            <p:cNvSpPr>
              <a:spLocks/>
            </p:cNvSpPr>
            <p:nvPr>
              <p:custDataLst>
                <p:tags r:id="rId46"/>
              </p:custDataLst>
            </p:nvPr>
          </p:nvSpPr>
          <p:spPr bwMode="auto">
            <a:xfrm>
              <a:off x="3490" y="1431"/>
              <a:ext cx="60" cy="58"/>
            </a:xfrm>
            <a:custGeom>
              <a:avLst/>
              <a:gdLst>
                <a:gd name="T0" fmla="*/ 60 w 60"/>
                <a:gd name="T1" fmla="*/ 58 h 58"/>
                <a:gd name="T2" fmla="*/ 35 w 60"/>
                <a:gd name="T3" fmla="*/ 0 h 58"/>
                <a:gd name="T4" fmla="*/ 35 w 60"/>
                <a:gd name="T5" fmla="*/ 0 h 58"/>
                <a:gd name="T6" fmla="*/ 33 w 60"/>
                <a:gd name="T7" fmla="*/ 2 h 58"/>
                <a:gd name="T8" fmla="*/ 33 w 60"/>
                <a:gd name="T9" fmla="*/ 4 h 58"/>
                <a:gd name="T10" fmla="*/ 33 w 60"/>
                <a:gd name="T11" fmla="*/ 5 h 58"/>
                <a:gd name="T12" fmla="*/ 32 w 60"/>
                <a:gd name="T13" fmla="*/ 7 h 58"/>
                <a:gd name="T14" fmla="*/ 32 w 60"/>
                <a:gd name="T15" fmla="*/ 8 h 58"/>
                <a:gd name="T16" fmla="*/ 30 w 60"/>
                <a:gd name="T17" fmla="*/ 9 h 58"/>
                <a:gd name="T18" fmla="*/ 30 w 60"/>
                <a:gd name="T19" fmla="*/ 11 h 58"/>
                <a:gd name="T20" fmla="*/ 29 w 60"/>
                <a:gd name="T21" fmla="*/ 12 h 58"/>
                <a:gd name="T22" fmla="*/ 29 w 60"/>
                <a:gd name="T23" fmla="*/ 14 h 58"/>
                <a:gd name="T24" fmla="*/ 28 w 60"/>
                <a:gd name="T25" fmla="*/ 15 h 58"/>
                <a:gd name="T26" fmla="*/ 26 w 60"/>
                <a:gd name="T27" fmla="*/ 16 h 58"/>
                <a:gd name="T28" fmla="*/ 26 w 60"/>
                <a:gd name="T29" fmla="*/ 18 h 58"/>
                <a:gd name="T30" fmla="*/ 25 w 60"/>
                <a:gd name="T31" fmla="*/ 19 h 58"/>
                <a:gd name="T32" fmla="*/ 24 w 60"/>
                <a:gd name="T33" fmla="*/ 21 h 58"/>
                <a:gd name="T34" fmla="*/ 24 w 60"/>
                <a:gd name="T35" fmla="*/ 22 h 58"/>
                <a:gd name="T36" fmla="*/ 22 w 60"/>
                <a:gd name="T37" fmla="*/ 22 h 58"/>
                <a:gd name="T38" fmla="*/ 21 w 60"/>
                <a:gd name="T39" fmla="*/ 23 h 58"/>
                <a:gd name="T40" fmla="*/ 19 w 60"/>
                <a:gd name="T41" fmla="*/ 25 h 58"/>
                <a:gd name="T42" fmla="*/ 18 w 60"/>
                <a:gd name="T43" fmla="*/ 26 h 58"/>
                <a:gd name="T44" fmla="*/ 18 w 60"/>
                <a:gd name="T45" fmla="*/ 26 h 58"/>
                <a:gd name="T46" fmla="*/ 17 w 60"/>
                <a:gd name="T47" fmla="*/ 28 h 58"/>
                <a:gd name="T48" fmla="*/ 15 w 60"/>
                <a:gd name="T49" fmla="*/ 29 h 58"/>
                <a:gd name="T50" fmla="*/ 14 w 60"/>
                <a:gd name="T51" fmla="*/ 30 h 58"/>
                <a:gd name="T52" fmla="*/ 12 w 60"/>
                <a:gd name="T53" fmla="*/ 30 h 58"/>
                <a:gd name="T54" fmla="*/ 11 w 60"/>
                <a:gd name="T55" fmla="*/ 32 h 58"/>
                <a:gd name="T56" fmla="*/ 10 w 60"/>
                <a:gd name="T57" fmla="*/ 32 h 58"/>
                <a:gd name="T58" fmla="*/ 8 w 60"/>
                <a:gd name="T59" fmla="*/ 33 h 58"/>
                <a:gd name="T60" fmla="*/ 7 w 60"/>
                <a:gd name="T61" fmla="*/ 33 h 58"/>
                <a:gd name="T62" fmla="*/ 5 w 60"/>
                <a:gd name="T63" fmla="*/ 35 h 58"/>
                <a:gd name="T64" fmla="*/ 4 w 60"/>
                <a:gd name="T65" fmla="*/ 35 h 58"/>
                <a:gd name="T66" fmla="*/ 1 w 60"/>
                <a:gd name="T67" fmla="*/ 36 h 58"/>
                <a:gd name="T68" fmla="*/ 0 w 60"/>
                <a:gd name="T69" fmla="*/ 36 h 58"/>
                <a:gd name="T70" fmla="*/ 60 w 60"/>
                <a:gd name="T71" fmla="*/ 58 h 58"/>
                <a:gd name="T72" fmla="*/ 60 w 60"/>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58"/>
                <a:gd name="T113" fmla="*/ 60 w 60"/>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58">
                  <a:moveTo>
                    <a:pt x="60" y="58"/>
                  </a:moveTo>
                  <a:lnTo>
                    <a:pt x="35" y="0"/>
                  </a:lnTo>
                  <a:lnTo>
                    <a:pt x="33" y="2"/>
                  </a:lnTo>
                  <a:lnTo>
                    <a:pt x="33" y="4"/>
                  </a:lnTo>
                  <a:lnTo>
                    <a:pt x="33" y="5"/>
                  </a:lnTo>
                  <a:lnTo>
                    <a:pt x="32" y="7"/>
                  </a:lnTo>
                  <a:lnTo>
                    <a:pt x="32" y="8"/>
                  </a:lnTo>
                  <a:lnTo>
                    <a:pt x="30" y="9"/>
                  </a:lnTo>
                  <a:lnTo>
                    <a:pt x="30" y="11"/>
                  </a:lnTo>
                  <a:lnTo>
                    <a:pt x="29" y="12"/>
                  </a:lnTo>
                  <a:lnTo>
                    <a:pt x="29" y="14"/>
                  </a:lnTo>
                  <a:lnTo>
                    <a:pt x="28" y="15"/>
                  </a:lnTo>
                  <a:lnTo>
                    <a:pt x="26" y="16"/>
                  </a:lnTo>
                  <a:lnTo>
                    <a:pt x="26" y="18"/>
                  </a:lnTo>
                  <a:lnTo>
                    <a:pt x="25" y="19"/>
                  </a:lnTo>
                  <a:lnTo>
                    <a:pt x="24" y="21"/>
                  </a:lnTo>
                  <a:lnTo>
                    <a:pt x="24" y="22"/>
                  </a:lnTo>
                  <a:lnTo>
                    <a:pt x="22" y="22"/>
                  </a:lnTo>
                  <a:lnTo>
                    <a:pt x="21" y="23"/>
                  </a:lnTo>
                  <a:lnTo>
                    <a:pt x="19" y="25"/>
                  </a:lnTo>
                  <a:lnTo>
                    <a:pt x="18" y="26"/>
                  </a:lnTo>
                  <a:lnTo>
                    <a:pt x="17" y="28"/>
                  </a:lnTo>
                  <a:lnTo>
                    <a:pt x="15" y="29"/>
                  </a:lnTo>
                  <a:lnTo>
                    <a:pt x="14" y="30"/>
                  </a:lnTo>
                  <a:lnTo>
                    <a:pt x="12" y="30"/>
                  </a:lnTo>
                  <a:lnTo>
                    <a:pt x="11" y="32"/>
                  </a:lnTo>
                  <a:lnTo>
                    <a:pt x="10" y="32"/>
                  </a:lnTo>
                  <a:lnTo>
                    <a:pt x="8" y="33"/>
                  </a:lnTo>
                  <a:lnTo>
                    <a:pt x="7" y="33"/>
                  </a:lnTo>
                  <a:lnTo>
                    <a:pt x="5" y="35"/>
                  </a:lnTo>
                  <a:lnTo>
                    <a:pt x="4" y="35"/>
                  </a:lnTo>
                  <a:lnTo>
                    <a:pt x="1" y="36"/>
                  </a:lnTo>
                  <a:lnTo>
                    <a:pt x="0" y="36"/>
                  </a:lnTo>
                  <a:lnTo>
                    <a:pt x="6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 name="Freeform 252"/>
            <p:cNvSpPr>
              <a:spLocks/>
            </p:cNvSpPr>
            <p:nvPr>
              <p:custDataLst>
                <p:tags r:id="rId47"/>
              </p:custDataLst>
            </p:nvPr>
          </p:nvSpPr>
          <p:spPr bwMode="auto">
            <a:xfrm>
              <a:off x="3103" y="1183"/>
              <a:ext cx="97" cy="118"/>
            </a:xfrm>
            <a:custGeom>
              <a:avLst/>
              <a:gdLst>
                <a:gd name="T0" fmla="*/ 66 w 97"/>
                <a:gd name="T1" fmla="*/ 118 h 118"/>
                <a:gd name="T2" fmla="*/ 0 w 97"/>
                <a:gd name="T3" fmla="*/ 13 h 118"/>
                <a:gd name="T4" fmla="*/ 0 w 97"/>
                <a:gd name="T5" fmla="*/ 13 h 118"/>
                <a:gd name="T6" fmla="*/ 5 w 97"/>
                <a:gd name="T7" fmla="*/ 15 h 118"/>
                <a:gd name="T8" fmla="*/ 7 w 97"/>
                <a:gd name="T9" fmla="*/ 15 h 118"/>
                <a:gd name="T10" fmla="*/ 10 w 97"/>
                <a:gd name="T11" fmla="*/ 16 h 118"/>
                <a:gd name="T12" fmla="*/ 14 w 97"/>
                <a:gd name="T13" fmla="*/ 16 h 118"/>
                <a:gd name="T14" fmla="*/ 17 w 97"/>
                <a:gd name="T15" fmla="*/ 18 h 118"/>
                <a:gd name="T16" fmla="*/ 20 w 97"/>
                <a:gd name="T17" fmla="*/ 18 h 118"/>
                <a:gd name="T18" fmla="*/ 23 w 97"/>
                <a:gd name="T19" fmla="*/ 19 h 118"/>
                <a:gd name="T20" fmla="*/ 27 w 97"/>
                <a:gd name="T21" fmla="*/ 19 h 118"/>
                <a:gd name="T22" fmla="*/ 30 w 97"/>
                <a:gd name="T23" fmla="*/ 19 h 118"/>
                <a:gd name="T24" fmla="*/ 33 w 97"/>
                <a:gd name="T25" fmla="*/ 19 h 118"/>
                <a:gd name="T26" fmla="*/ 35 w 97"/>
                <a:gd name="T27" fmla="*/ 19 h 118"/>
                <a:gd name="T28" fmla="*/ 38 w 97"/>
                <a:gd name="T29" fmla="*/ 19 h 118"/>
                <a:gd name="T30" fmla="*/ 42 w 97"/>
                <a:gd name="T31" fmla="*/ 19 h 118"/>
                <a:gd name="T32" fmla="*/ 45 w 97"/>
                <a:gd name="T33" fmla="*/ 19 h 118"/>
                <a:gd name="T34" fmla="*/ 48 w 97"/>
                <a:gd name="T35" fmla="*/ 19 h 118"/>
                <a:gd name="T36" fmla="*/ 51 w 97"/>
                <a:gd name="T37" fmla="*/ 18 h 118"/>
                <a:gd name="T38" fmla="*/ 53 w 97"/>
                <a:gd name="T39" fmla="*/ 18 h 118"/>
                <a:gd name="T40" fmla="*/ 56 w 97"/>
                <a:gd name="T41" fmla="*/ 18 h 118"/>
                <a:gd name="T42" fmla="*/ 60 w 97"/>
                <a:gd name="T43" fmla="*/ 16 h 118"/>
                <a:gd name="T44" fmla="*/ 63 w 97"/>
                <a:gd name="T45" fmla="*/ 16 h 118"/>
                <a:gd name="T46" fmla="*/ 66 w 97"/>
                <a:gd name="T47" fmla="*/ 15 h 118"/>
                <a:gd name="T48" fmla="*/ 69 w 97"/>
                <a:gd name="T49" fmla="*/ 13 h 118"/>
                <a:gd name="T50" fmla="*/ 72 w 97"/>
                <a:gd name="T51" fmla="*/ 12 h 118"/>
                <a:gd name="T52" fmla="*/ 74 w 97"/>
                <a:gd name="T53" fmla="*/ 12 h 118"/>
                <a:gd name="T54" fmla="*/ 77 w 97"/>
                <a:gd name="T55" fmla="*/ 11 h 118"/>
                <a:gd name="T56" fmla="*/ 80 w 97"/>
                <a:gd name="T57" fmla="*/ 9 h 118"/>
                <a:gd name="T58" fmla="*/ 83 w 97"/>
                <a:gd name="T59" fmla="*/ 8 h 118"/>
                <a:gd name="T60" fmla="*/ 86 w 97"/>
                <a:gd name="T61" fmla="*/ 6 h 118"/>
                <a:gd name="T62" fmla="*/ 88 w 97"/>
                <a:gd name="T63" fmla="*/ 4 h 118"/>
                <a:gd name="T64" fmla="*/ 91 w 97"/>
                <a:gd name="T65" fmla="*/ 2 h 118"/>
                <a:gd name="T66" fmla="*/ 94 w 97"/>
                <a:gd name="T67" fmla="*/ 1 h 118"/>
                <a:gd name="T68" fmla="*/ 97 w 97"/>
                <a:gd name="T69" fmla="*/ 0 h 118"/>
                <a:gd name="T70" fmla="*/ 66 w 97"/>
                <a:gd name="T71" fmla="*/ 118 h 118"/>
                <a:gd name="T72" fmla="*/ 66 w 97"/>
                <a:gd name="T73" fmla="*/ 118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18"/>
                <a:gd name="T113" fmla="*/ 97 w 97"/>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18">
                  <a:moveTo>
                    <a:pt x="66" y="118"/>
                  </a:moveTo>
                  <a:lnTo>
                    <a:pt x="0" y="13"/>
                  </a:lnTo>
                  <a:lnTo>
                    <a:pt x="5" y="15"/>
                  </a:lnTo>
                  <a:lnTo>
                    <a:pt x="7" y="15"/>
                  </a:lnTo>
                  <a:lnTo>
                    <a:pt x="10" y="16"/>
                  </a:lnTo>
                  <a:lnTo>
                    <a:pt x="14" y="16"/>
                  </a:lnTo>
                  <a:lnTo>
                    <a:pt x="17" y="18"/>
                  </a:lnTo>
                  <a:lnTo>
                    <a:pt x="20" y="18"/>
                  </a:lnTo>
                  <a:lnTo>
                    <a:pt x="23" y="19"/>
                  </a:lnTo>
                  <a:lnTo>
                    <a:pt x="27" y="19"/>
                  </a:lnTo>
                  <a:lnTo>
                    <a:pt x="30" y="19"/>
                  </a:lnTo>
                  <a:lnTo>
                    <a:pt x="33" y="19"/>
                  </a:lnTo>
                  <a:lnTo>
                    <a:pt x="35" y="19"/>
                  </a:lnTo>
                  <a:lnTo>
                    <a:pt x="38" y="19"/>
                  </a:lnTo>
                  <a:lnTo>
                    <a:pt x="42" y="19"/>
                  </a:lnTo>
                  <a:lnTo>
                    <a:pt x="45" y="19"/>
                  </a:lnTo>
                  <a:lnTo>
                    <a:pt x="48" y="19"/>
                  </a:lnTo>
                  <a:lnTo>
                    <a:pt x="51" y="18"/>
                  </a:lnTo>
                  <a:lnTo>
                    <a:pt x="53" y="18"/>
                  </a:lnTo>
                  <a:lnTo>
                    <a:pt x="56" y="18"/>
                  </a:lnTo>
                  <a:lnTo>
                    <a:pt x="60" y="16"/>
                  </a:lnTo>
                  <a:lnTo>
                    <a:pt x="63" y="16"/>
                  </a:lnTo>
                  <a:lnTo>
                    <a:pt x="66" y="15"/>
                  </a:lnTo>
                  <a:lnTo>
                    <a:pt x="69" y="13"/>
                  </a:lnTo>
                  <a:lnTo>
                    <a:pt x="72" y="12"/>
                  </a:lnTo>
                  <a:lnTo>
                    <a:pt x="74" y="12"/>
                  </a:lnTo>
                  <a:lnTo>
                    <a:pt x="77" y="11"/>
                  </a:lnTo>
                  <a:lnTo>
                    <a:pt x="80" y="9"/>
                  </a:lnTo>
                  <a:lnTo>
                    <a:pt x="83" y="8"/>
                  </a:lnTo>
                  <a:lnTo>
                    <a:pt x="86" y="6"/>
                  </a:lnTo>
                  <a:lnTo>
                    <a:pt x="88" y="4"/>
                  </a:lnTo>
                  <a:lnTo>
                    <a:pt x="91" y="2"/>
                  </a:lnTo>
                  <a:lnTo>
                    <a:pt x="94" y="1"/>
                  </a:lnTo>
                  <a:lnTo>
                    <a:pt x="97" y="0"/>
                  </a:lnTo>
                  <a:lnTo>
                    <a:pt x="66" y="1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 name="Freeform 253"/>
            <p:cNvSpPr>
              <a:spLocks/>
            </p:cNvSpPr>
            <p:nvPr>
              <p:custDataLst>
                <p:tags r:id="rId48"/>
              </p:custDataLst>
            </p:nvPr>
          </p:nvSpPr>
          <p:spPr bwMode="auto">
            <a:xfrm>
              <a:off x="3152" y="1244"/>
              <a:ext cx="17" cy="8"/>
            </a:xfrm>
            <a:custGeom>
              <a:avLst/>
              <a:gdLst>
                <a:gd name="T0" fmla="*/ 0 w 17"/>
                <a:gd name="T1" fmla="*/ 3 h 8"/>
                <a:gd name="T2" fmla="*/ 2 w 17"/>
                <a:gd name="T3" fmla="*/ 5 h 8"/>
                <a:gd name="T4" fmla="*/ 4 w 17"/>
                <a:gd name="T5" fmla="*/ 8 h 8"/>
                <a:gd name="T6" fmla="*/ 7 w 17"/>
                <a:gd name="T7" fmla="*/ 8 h 8"/>
                <a:gd name="T8" fmla="*/ 10 w 17"/>
                <a:gd name="T9" fmla="*/ 8 h 8"/>
                <a:gd name="T10" fmla="*/ 13 w 17"/>
                <a:gd name="T11" fmla="*/ 8 h 8"/>
                <a:gd name="T12" fmla="*/ 14 w 17"/>
                <a:gd name="T13" fmla="*/ 5 h 8"/>
                <a:gd name="T14" fmla="*/ 16 w 17"/>
                <a:gd name="T15" fmla="*/ 3 h 8"/>
                <a:gd name="T16" fmla="*/ 17 w 17"/>
                <a:gd name="T17" fmla="*/ 0 h 8"/>
                <a:gd name="T18" fmla="*/ 0 w 17"/>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
                <a:gd name="T32" fmla="*/ 17 w 1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
                  <a:moveTo>
                    <a:pt x="0" y="3"/>
                  </a:moveTo>
                  <a:lnTo>
                    <a:pt x="2" y="5"/>
                  </a:lnTo>
                  <a:lnTo>
                    <a:pt x="4" y="8"/>
                  </a:lnTo>
                  <a:lnTo>
                    <a:pt x="7" y="8"/>
                  </a:lnTo>
                  <a:lnTo>
                    <a:pt x="10" y="8"/>
                  </a:lnTo>
                  <a:lnTo>
                    <a:pt x="13" y="8"/>
                  </a:lnTo>
                  <a:lnTo>
                    <a:pt x="14" y="5"/>
                  </a:lnTo>
                  <a:lnTo>
                    <a:pt x="16" y="3"/>
                  </a:lnTo>
                  <a:lnTo>
                    <a:pt x="17" y="0"/>
                  </a:lnTo>
                  <a:lnTo>
                    <a:pt x="0"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 name="Freeform 254"/>
            <p:cNvSpPr>
              <a:spLocks/>
            </p:cNvSpPr>
            <p:nvPr>
              <p:custDataLst>
                <p:tags r:id="rId49"/>
              </p:custDataLst>
            </p:nvPr>
          </p:nvSpPr>
          <p:spPr bwMode="auto">
            <a:xfrm>
              <a:off x="3147" y="1160"/>
              <a:ext cx="22" cy="87"/>
            </a:xfrm>
            <a:custGeom>
              <a:avLst/>
              <a:gdLst>
                <a:gd name="T0" fmla="*/ 16 w 22"/>
                <a:gd name="T1" fmla="*/ 9 h 87"/>
                <a:gd name="T2" fmla="*/ 0 w 22"/>
                <a:gd name="T3" fmla="*/ 10 h 87"/>
                <a:gd name="T4" fmla="*/ 3 w 22"/>
                <a:gd name="T5" fmla="*/ 23 h 87"/>
                <a:gd name="T6" fmla="*/ 3 w 22"/>
                <a:gd name="T7" fmla="*/ 32 h 87"/>
                <a:gd name="T8" fmla="*/ 3 w 22"/>
                <a:gd name="T9" fmla="*/ 39 h 87"/>
                <a:gd name="T10" fmla="*/ 3 w 22"/>
                <a:gd name="T11" fmla="*/ 48 h 87"/>
                <a:gd name="T12" fmla="*/ 3 w 22"/>
                <a:gd name="T13" fmla="*/ 55 h 87"/>
                <a:gd name="T14" fmla="*/ 3 w 22"/>
                <a:gd name="T15" fmla="*/ 63 h 87"/>
                <a:gd name="T16" fmla="*/ 4 w 22"/>
                <a:gd name="T17" fmla="*/ 73 h 87"/>
                <a:gd name="T18" fmla="*/ 5 w 22"/>
                <a:gd name="T19" fmla="*/ 87 h 87"/>
                <a:gd name="T20" fmla="*/ 22 w 22"/>
                <a:gd name="T21" fmla="*/ 84 h 87"/>
                <a:gd name="T22" fmla="*/ 19 w 22"/>
                <a:gd name="T23" fmla="*/ 71 h 87"/>
                <a:gd name="T24" fmla="*/ 19 w 22"/>
                <a:gd name="T25" fmla="*/ 62 h 87"/>
                <a:gd name="T26" fmla="*/ 19 w 22"/>
                <a:gd name="T27" fmla="*/ 55 h 87"/>
                <a:gd name="T28" fmla="*/ 19 w 22"/>
                <a:gd name="T29" fmla="*/ 48 h 87"/>
                <a:gd name="T30" fmla="*/ 19 w 22"/>
                <a:gd name="T31" fmla="*/ 39 h 87"/>
                <a:gd name="T32" fmla="*/ 19 w 22"/>
                <a:gd name="T33" fmla="*/ 31 h 87"/>
                <a:gd name="T34" fmla="*/ 18 w 22"/>
                <a:gd name="T35" fmla="*/ 21 h 87"/>
                <a:gd name="T36" fmla="*/ 16 w 22"/>
                <a:gd name="T37" fmla="*/ 7 h 87"/>
                <a:gd name="T38" fmla="*/ 0 w 22"/>
                <a:gd name="T39" fmla="*/ 9 h 87"/>
                <a:gd name="T40" fmla="*/ 16 w 22"/>
                <a:gd name="T41" fmla="*/ 7 h 87"/>
                <a:gd name="T42" fmla="*/ 15 w 22"/>
                <a:gd name="T43" fmla="*/ 4 h 87"/>
                <a:gd name="T44" fmla="*/ 12 w 22"/>
                <a:gd name="T45" fmla="*/ 2 h 87"/>
                <a:gd name="T46" fmla="*/ 9 w 22"/>
                <a:gd name="T47" fmla="*/ 0 h 87"/>
                <a:gd name="T48" fmla="*/ 7 w 22"/>
                <a:gd name="T49" fmla="*/ 0 h 87"/>
                <a:gd name="T50" fmla="*/ 4 w 22"/>
                <a:gd name="T51" fmla="*/ 2 h 87"/>
                <a:gd name="T52" fmla="*/ 3 w 22"/>
                <a:gd name="T53" fmla="*/ 3 h 87"/>
                <a:gd name="T54" fmla="*/ 1 w 22"/>
                <a:gd name="T55" fmla="*/ 6 h 87"/>
                <a:gd name="T56" fmla="*/ 0 w 22"/>
                <a:gd name="T57" fmla="*/ 10 h 87"/>
                <a:gd name="T58" fmla="*/ 16 w 22"/>
                <a:gd name="T59" fmla="*/ 9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
                <a:gd name="T91" fmla="*/ 0 h 87"/>
                <a:gd name="T92" fmla="*/ 22 w 22"/>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 h="87">
                  <a:moveTo>
                    <a:pt x="16" y="9"/>
                  </a:moveTo>
                  <a:lnTo>
                    <a:pt x="0" y="10"/>
                  </a:lnTo>
                  <a:lnTo>
                    <a:pt x="3" y="23"/>
                  </a:lnTo>
                  <a:lnTo>
                    <a:pt x="3" y="32"/>
                  </a:lnTo>
                  <a:lnTo>
                    <a:pt x="3" y="39"/>
                  </a:lnTo>
                  <a:lnTo>
                    <a:pt x="3" y="48"/>
                  </a:lnTo>
                  <a:lnTo>
                    <a:pt x="3" y="55"/>
                  </a:lnTo>
                  <a:lnTo>
                    <a:pt x="3" y="63"/>
                  </a:lnTo>
                  <a:lnTo>
                    <a:pt x="4" y="73"/>
                  </a:lnTo>
                  <a:lnTo>
                    <a:pt x="5" y="87"/>
                  </a:lnTo>
                  <a:lnTo>
                    <a:pt x="22" y="84"/>
                  </a:lnTo>
                  <a:lnTo>
                    <a:pt x="19" y="71"/>
                  </a:lnTo>
                  <a:lnTo>
                    <a:pt x="19" y="62"/>
                  </a:lnTo>
                  <a:lnTo>
                    <a:pt x="19" y="55"/>
                  </a:lnTo>
                  <a:lnTo>
                    <a:pt x="19" y="48"/>
                  </a:lnTo>
                  <a:lnTo>
                    <a:pt x="19" y="39"/>
                  </a:lnTo>
                  <a:lnTo>
                    <a:pt x="19" y="31"/>
                  </a:lnTo>
                  <a:lnTo>
                    <a:pt x="18" y="21"/>
                  </a:lnTo>
                  <a:lnTo>
                    <a:pt x="16" y="7"/>
                  </a:lnTo>
                  <a:lnTo>
                    <a:pt x="0" y="9"/>
                  </a:lnTo>
                  <a:lnTo>
                    <a:pt x="16" y="7"/>
                  </a:lnTo>
                  <a:lnTo>
                    <a:pt x="15" y="4"/>
                  </a:lnTo>
                  <a:lnTo>
                    <a:pt x="12" y="2"/>
                  </a:lnTo>
                  <a:lnTo>
                    <a:pt x="9" y="0"/>
                  </a:lnTo>
                  <a:lnTo>
                    <a:pt x="7" y="0"/>
                  </a:lnTo>
                  <a:lnTo>
                    <a:pt x="4" y="2"/>
                  </a:lnTo>
                  <a:lnTo>
                    <a:pt x="3" y="3"/>
                  </a:lnTo>
                  <a:lnTo>
                    <a:pt x="1" y="6"/>
                  </a:lnTo>
                  <a:lnTo>
                    <a:pt x="0" y="10"/>
                  </a:lnTo>
                  <a:lnTo>
                    <a:pt x="16"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 name="Freeform 255"/>
            <p:cNvSpPr>
              <a:spLocks/>
            </p:cNvSpPr>
            <p:nvPr>
              <p:custDataLst>
                <p:tags r:id="rId50"/>
              </p:custDataLst>
            </p:nvPr>
          </p:nvSpPr>
          <p:spPr bwMode="auto">
            <a:xfrm>
              <a:off x="3147" y="1169"/>
              <a:ext cx="57" cy="301"/>
            </a:xfrm>
            <a:custGeom>
              <a:avLst/>
              <a:gdLst>
                <a:gd name="T0" fmla="*/ 42 w 57"/>
                <a:gd name="T1" fmla="*/ 295 h 301"/>
                <a:gd name="T2" fmla="*/ 57 w 57"/>
                <a:gd name="T3" fmla="*/ 290 h 301"/>
                <a:gd name="T4" fmla="*/ 49 w 57"/>
                <a:gd name="T5" fmla="*/ 257 h 301"/>
                <a:gd name="T6" fmla="*/ 40 w 57"/>
                <a:gd name="T7" fmla="*/ 224 h 301"/>
                <a:gd name="T8" fmla="*/ 33 w 57"/>
                <a:gd name="T9" fmla="*/ 188 h 301"/>
                <a:gd name="T10" fmla="*/ 28 w 57"/>
                <a:gd name="T11" fmla="*/ 150 h 301"/>
                <a:gd name="T12" fmla="*/ 23 w 57"/>
                <a:gd name="T13" fmla="*/ 111 h 301"/>
                <a:gd name="T14" fmla="*/ 21 w 57"/>
                <a:gd name="T15" fmla="*/ 73 h 301"/>
                <a:gd name="T16" fmla="*/ 18 w 57"/>
                <a:gd name="T17" fmla="*/ 36 h 301"/>
                <a:gd name="T18" fmla="*/ 16 w 57"/>
                <a:gd name="T19" fmla="*/ 0 h 301"/>
                <a:gd name="T20" fmla="*/ 0 w 57"/>
                <a:gd name="T21" fmla="*/ 0 h 301"/>
                <a:gd name="T22" fmla="*/ 1 w 57"/>
                <a:gd name="T23" fmla="*/ 37 h 301"/>
                <a:gd name="T24" fmla="*/ 4 w 57"/>
                <a:gd name="T25" fmla="*/ 75 h 301"/>
                <a:gd name="T26" fmla="*/ 8 w 57"/>
                <a:gd name="T27" fmla="*/ 114 h 301"/>
                <a:gd name="T28" fmla="*/ 12 w 57"/>
                <a:gd name="T29" fmla="*/ 152 h 301"/>
                <a:gd name="T30" fmla="*/ 18 w 57"/>
                <a:gd name="T31" fmla="*/ 191 h 301"/>
                <a:gd name="T32" fmla="*/ 25 w 57"/>
                <a:gd name="T33" fmla="*/ 227 h 301"/>
                <a:gd name="T34" fmla="*/ 32 w 57"/>
                <a:gd name="T35" fmla="*/ 262 h 301"/>
                <a:gd name="T36" fmla="*/ 42 w 57"/>
                <a:gd name="T37" fmla="*/ 294 h 301"/>
                <a:gd name="T38" fmla="*/ 57 w 57"/>
                <a:gd name="T39" fmla="*/ 290 h 301"/>
                <a:gd name="T40" fmla="*/ 42 w 57"/>
                <a:gd name="T41" fmla="*/ 294 h 301"/>
                <a:gd name="T42" fmla="*/ 43 w 57"/>
                <a:gd name="T43" fmla="*/ 298 h 301"/>
                <a:gd name="T44" fmla="*/ 46 w 57"/>
                <a:gd name="T45" fmla="*/ 299 h 301"/>
                <a:gd name="T46" fmla="*/ 49 w 57"/>
                <a:gd name="T47" fmla="*/ 301 h 301"/>
                <a:gd name="T48" fmla="*/ 51 w 57"/>
                <a:gd name="T49" fmla="*/ 299 h 301"/>
                <a:gd name="T50" fmla="*/ 54 w 57"/>
                <a:gd name="T51" fmla="*/ 298 h 301"/>
                <a:gd name="T52" fmla="*/ 56 w 57"/>
                <a:gd name="T53" fmla="*/ 297 h 301"/>
                <a:gd name="T54" fmla="*/ 57 w 57"/>
                <a:gd name="T55" fmla="*/ 294 h 301"/>
                <a:gd name="T56" fmla="*/ 57 w 57"/>
                <a:gd name="T57" fmla="*/ 290 h 301"/>
                <a:gd name="T58" fmla="*/ 42 w 57"/>
                <a:gd name="T59" fmla="*/ 295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
                <a:gd name="T91" fmla="*/ 0 h 301"/>
                <a:gd name="T92" fmla="*/ 57 w 57"/>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 h="301">
                  <a:moveTo>
                    <a:pt x="42" y="295"/>
                  </a:moveTo>
                  <a:lnTo>
                    <a:pt x="57" y="290"/>
                  </a:lnTo>
                  <a:lnTo>
                    <a:pt x="49" y="257"/>
                  </a:lnTo>
                  <a:lnTo>
                    <a:pt x="40" y="224"/>
                  </a:lnTo>
                  <a:lnTo>
                    <a:pt x="33" y="188"/>
                  </a:lnTo>
                  <a:lnTo>
                    <a:pt x="28" y="150"/>
                  </a:lnTo>
                  <a:lnTo>
                    <a:pt x="23" y="111"/>
                  </a:lnTo>
                  <a:lnTo>
                    <a:pt x="21" y="73"/>
                  </a:lnTo>
                  <a:lnTo>
                    <a:pt x="18" y="36"/>
                  </a:lnTo>
                  <a:lnTo>
                    <a:pt x="16" y="0"/>
                  </a:lnTo>
                  <a:lnTo>
                    <a:pt x="0" y="0"/>
                  </a:lnTo>
                  <a:lnTo>
                    <a:pt x="1" y="37"/>
                  </a:lnTo>
                  <a:lnTo>
                    <a:pt x="4" y="75"/>
                  </a:lnTo>
                  <a:lnTo>
                    <a:pt x="8" y="114"/>
                  </a:lnTo>
                  <a:lnTo>
                    <a:pt x="12" y="152"/>
                  </a:lnTo>
                  <a:lnTo>
                    <a:pt x="18" y="191"/>
                  </a:lnTo>
                  <a:lnTo>
                    <a:pt x="25" y="227"/>
                  </a:lnTo>
                  <a:lnTo>
                    <a:pt x="32" y="262"/>
                  </a:lnTo>
                  <a:lnTo>
                    <a:pt x="42" y="294"/>
                  </a:lnTo>
                  <a:lnTo>
                    <a:pt x="57" y="290"/>
                  </a:lnTo>
                  <a:lnTo>
                    <a:pt x="42" y="294"/>
                  </a:lnTo>
                  <a:lnTo>
                    <a:pt x="43" y="298"/>
                  </a:lnTo>
                  <a:lnTo>
                    <a:pt x="46" y="299"/>
                  </a:lnTo>
                  <a:lnTo>
                    <a:pt x="49" y="301"/>
                  </a:lnTo>
                  <a:lnTo>
                    <a:pt x="51" y="299"/>
                  </a:lnTo>
                  <a:lnTo>
                    <a:pt x="54" y="298"/>
                  </a:lnTo>
                  <a:lnTo>
                    <a:pt x="56" y="297"/>
                  </a:lnTo>
                  <a:lnTo>
                    <a:pt x="57" y="294"/>
                  </a:lnTo>
                  <a:lnTo>
                    <a:pt x="57" y="290"/>
                  </a:lnTo>
                  <a:lnTo>
                    <a:pt x="42" y="29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 name="Freeform 256"/>
            <p:cNvSpPr>
              <a:spLocks/>
            </p:cNvSpPr>
            <p:nvPr>
              <p:custDataLst>
                <p:tags r:id="rId51"/>
              </p:custDataLst>
            </p:nvPr>
          </p:nvSpPr>
          <p:spPr bwMode="auto">
            <a:xfrm>
              <a:off x="3168" y="1386"/>
              <a:ext cx="36" cy="78"/>
            </a:xfrm>
            <a:custGeom>
              <a:avLst/>
              <a:gdLst>
                <a:gd name="T0" fmla="*/ 0 w 36"/>
                <a:gd name="T1" fmla="*/ 1 h 78"/>
                <a:gd name="T2" fmla="*/ 1 w 36"/>
                <a:gd name="T3" fmla="*/ 14 h 78"/>
                <a:gd name="T4" fmla="*/ 2 w 36"/>
                <a:gd name="T5" fmla="*/ 24 h 78"/>
                <a:gd name="T6" fmla="*/ 5 w 36"/>
                <a:gd name="T7" fmla="*/ 32 h 78"/>
                <a:gd name="T8" fmla="*/ 7 w 36"/>
                <a:gd name="T9" fmla="*/ 40 h 78"/>
                <a:gd name="T10" fmla="*/ 9 w 36"/>
                <a:gd name="T11" fmla="*/ 47 h 78"/>
                <a:gd name="T12" fmla="*/ 12 w 36"/>
                <a:gd name="T13" fmla="*/ 56 h 78"/>
                <a:gd name="T14" fmla="*/ 16 w 36"/>
                <a:gd name="T15" fmla="*/ 66 h 78"/>
                <a:gd name="T16" fmla="*/ 21 w 36"/>
                <a:gd name="T17" fmla="*/ 78 h 78"/>
                <a:gd name="T18" fmla="*/ 36 w 36"/>
                <a:gd name="T19" fmla="*/ 73 h 78"/>
                <a:gd name="T20" fmla="*/ 30 w 36"/>
                <a:gd name="T21" fmla="*/ 60 h 78"/>
                <a:gd name="T22" fmla="*/ 28 w 36"/>
                <a:gd name="T23" fmla="*/ 50 h 78"/>
                <a:gd name="T24" fmla="*/ 25 w 36"/>
                <a:gd name="T25" fmla="*/ 43 h 78"/>
                <a:gd name="T26" fmla="*/ 22 w 36"/>
                <a:gd name="T27" fmla="*/ 35 h 78"/>
                <a:gd name="T28" fmla="*/ 21 w 36"/>
                <a:gd name="T29" fmla="*/ 28 h 78"/>
                <a:gd name="T30" fmla="*/ 19 w 36"/>
                <a:gd name="T31" fmla="*/ 21 h 78"/>
                <a:gd name="T32" fmla="*/ 18 w 36"/>
                <a:gd name="T33" fmla="*/ 11 h 78"/>
                <a:gd name="T34" fmla="*/ 16 w 36"/>
                <a:gd name="T35" fmla="*/ 0 h 78"/>
                <a:gd name="T36" fmla="*/ 0 w 36"/>
                <a:gd name="T37" fmla="*/ 1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78"/>
                <a:gd name="T59" fmla="*/ 36 w 3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78">
                  <a:moveTo>
                    <a:pt x="0" y="1"/>
                  </a:moveTo>
                  <a:lnTo>
                    <a:pt x="1" y="14"/>
                  </a:lnTo>
                  <a:lnTo>
                    <a:pt x="2" y="24"/>
                  </a:lnTo>
                  <a:lnTo>
                    <a:pt x="5" y="32"/>
                  </a:lnTo>
                  <a:lnTo>
                    <a:pt x="7" y="40"/>
                  </a:lnTo>
                  <a:lnTo>
                    <a:pt x="9" y="47"/>
                  </a:lnTo>
                  <a:lnTo>
                    <a:pt x="12" y="56"/>
                  </a:lnTo>
                  <a:lnTo>
                    <a:pt x="16" y="66"/>
                  </a:lnTo>
                  <a:lnTo>
                    <a:pt x="21" y="78"/>
                  </a:lnTo>
                  <a:lnTo>
                    <a:pt x="36" y="73"/>
                  </a:lnTo>
                  <a:lnTo>
                    <a:pt x="30" y="60"/>
                  </a:lnTo>
                  <a:lnTo>
                    <a:pt x="28" y="50"/>
                  </a:lnTo>
                  <a:lnTo>
                    <a:pt x="25" y="43"/>
                  </a:lnTo>
                  <a:lnTo>
                    <a:pt x="22" y="35"/>
                  </a:lnTo>
                  <a:lnTo>
                    <a:pt x="21" y="28"/>
                  </a:lnTo>
                  <a:lnTo>
                    <a:pt x="19" y="21"/>
                  </a:lnTo>
                  <a:lnTo>
                    <a:pt x="18" y="11"/>
                  </a:lnTo>
                  <a:lnTo>
                    <a:pt x="16"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 name="Freeform 257"/>
            <p:cNvSpPr>
              <a:spLocks/>
            </p:cNvSpPr>
            <p:nvPr>
              <p:custDataLst>
                <p:tags r:id="rId52"/>
              </p:custDataLst>
            </p:nvPr>
          </p:nvSpPr>
          <p:spPr bwMode="auto">
            <a:xfrm>
              <a:off x="3136" y="1330"/>
              <a:ext cx="94" cy="119"/>
            </a:xfrm>
            <a:custGeom>
              <a:avLst/>
              <a:gdLst>
                <a:gd name="T0" fmla="*/ 33 w 94"/>
                <a:gd name="T1" fmla="*/ 0 h 119"/>
                <a:gd name="T2" fmla="*/ 0 w 94"/>
                <a:gd name="T3" fmla="*/ 119 h 119"/>
                <a:gd name="T4" fmla="*/ 0 w 94"/>
                <a:gd name="T5" fmla="*/ 119 h 119"/>
                <a:gd name="T6" fmla="*/ 2 w 94"/>
                <a:gd name="T7" fmla="*/ 116 h 119"/>
                <a:gd name="T8" fmla="*/ 5 w 94"/>
                <a:gd name="T9" fmla="*/ 115 h 119"/>
                <a:gd name="T10" fmla="*/ 8 w 94"/>
                <a:gd name="T11" fmla="*/ 113 h 119"/>
                <a:gd name="T12" fmla="*/ 11 w 94"/>
                <a:gd name="T13" fmla="*/ 112 h 119"/>
                <a:gd name="T14" fmla="*/ 14 w 94"/>
                <a:gd name="T15" fmla="*/ 110 h 119"/>
                <a:gd name="T16" fmla="*/ 16 w 94"/>
                <a:gd name="T17" fmla="*/ 109 h 119"/>
                <a:gd name="T18" fmla="*/ 19 w 94"/>
                <a:gd name="T19" fmla="*/ 108 h 119"/>
                <a:gd name="T20" fmla="*/ 22 w 94"/>
                <a:gd name="T21" fmla="*/ 106 h 119"/>
                <a:gd name="T22" fmla="*/ 25 w 94"/>
                <a:gd name="T23" fmla="*/ 105 h 119"/>
                <a:gd name="T24" fmla="*/ 27 w 94"/>
                <a:gd name="T25" fmla="*/ 105 h 119"/>
                <a:gd name="T26" fmla="*/ 30 w 94"/>
                <a:gd name="T27" fmla="*/ 103 h 119"/>
                <a:gd name="T28" fmla="*/ 33 w 94"/>
                <a:gd name="T29" fmla="*/ 102 h 119"/>
                <a:gd name="T30" fmla="*/ 36 w 94"/>
                <a:gd name="T31" fmla="*/ 102 h 119"/>
                <a:gd name="T32" fmla="*/ 40 w 94"/>
                <a:gd name="T33" fmla="*/ 102 h 119"/>
                <a:gd name="T34" fmla="*/ 43 w 94"/>
                <a:gd name="T35" fmla="*/ 101 h 119"/>
                <a:gd name="T36" fmla="*/ 46 w 94"/>
                <a:gd name="T37" fmla="*/ 101 h 119"/>
                <a:gd name="T38" fmla="*/ 48 w 94"/>
                <a:gd name="T39" fmla="*/ 101 h 119"/>
                <a:gd name="T40" fmla="*/ 51 w 94"/>
                <a:gd name="T41" fmla="*/ 99 h 119"/>
                <a:gd name="T42" fmla="*/ 54 w 94"/>
                <a:gd name="T43" fmla="*/ 99 h 119"/>
                <a:gd name="T44" fmla="*/ 57 w 94"/>
                <a:gd name="T45" fmla="*/ 99 h 119"/>
                <a:gd name="T46" fmla="*/ 61 w 94"/>
                <a:gd name="T47" fmla="*/ 99 h 119"/>
                <a:gd name="T48" fmla="*/ 64 w 94"/>
                <a:gd name="T49" fmla="*/ 99 h 119"/>
                <a:gd name="T50" fmla="*/ 67 w 94"/>
                <a:gd name="T51" fmla="*/ 101 h 119"/>
                <a:gd name="T52" fmla="*/ 69 w 94"/>
                <a:gd name="T53" fmla="*/ 101 h 119"/>
                <a:gd name="T54" fmla="*/ 73 w 94"/>
                <a:gd name="T55" fmla="*/ 101 h 119"/>
                <a:gd name="T56" fmla="*/ 76 w 94"/>
                <a:gd name="T57" fmla="*/ 101 h 119"/>
                <a:gd name="T58" fmla="*/ 79 w 94"/>
                <a:gd name="T59" fmla="*/ 102 h 119"/>
                <a:gd name="T60" fmla="*/ 82 w 94"/>
                <a:gd name="T61" fmla="*/ 102 h 119"/>
                <a:gd name="T62" fmla="*/ 85 w 94"/>
                <a:gd name="T63" fmla="*/ 103 h 119"/>
                <a:gd name="T64" fmla="*/ 89 w 94"/>
                <a:gd name="T65" fmla="*/ 105 h 119"/>
                <a:gd name="T66" fmla="*/ 92 w 94"/>
                <a:gd name="T67" fmla="*/ 105 h 119"/>
                <a:gd name="T68" fmla="*/ 94 w 94"/>
                <a:gd name="T69" fmla="*/ 106 h 119"/>
                <a:gd name="T70" fmla="*/ 33 w 94"/>
                <a:gd name="T71" fmla="*/ 0 h 119"/>
                <a:gd name="T72" fmla="*/ 33 w 94"/>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119"/>
                <a:gd name="T113" fmla="*/ 94 w 94"/>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119">
                  <a:moveTo>
                    <a:pt x="33" y="0"/>
                  </a:moveTo>
                  <a:lnTo>
                    <a:pt x="0" y="119"/>
                  </a:lnTo>
                  <a:lnTo>
                    <a:pt x="2" y="116"/>
                  </a:lnTo>
                  <a:lnTo>
                    <a:pt x="5" y="115"/>
                  </a:lnTo>
                  <a:lnTo>
                    <a:pt x="8" y="113"/>
                  </a:lnTo>
                  <a:lnTo>
                    <a:pt x="11" y="112"/>
                  </a:lnTo>
                  <a:lnTo>
                    <a:pt x="14" y="110"/>
                  </a:lnTo>
                  <a:lnTo>
                    <a:pt x="16" y="109"/>
                  </a:lnTo>
                  <a:lnTo>
                    <a:pt x="19" y="108"/>
                  </a:lnTo>
                  <a:lnTo>
                    <a:pt x="22" y="106"/>
                  </a:lnTo>
                  <a:lnTo>
                    <a:pt x="25" y="105"/>
                  </a:lnTo>
                  <a:lnTo>
                    <a:pt x="27" y="105"/>
                  </a:lnTo>
                  <a:lnTo>
                    <a:pt x="30" y="103"/>
                  </a:lnTo>
                  <a:lnTo>
                    <a:pt x="33" y="102"/>
                  </a:lnTo>
                  <a:lnTo>
                    <a:pt x="36" y="102"/>
                  </a:lnTo>
                  <a:lnTo>
                    <a:pt x="40" y="102"/>
                  </a:lnTo>
                  <a:lnTo>
                    <a:pt x="43" y="101"/>
                  </a:lnTo>
                  <a:lnTo>
                    <a:pt x="46" y="101"/>
                  </a:lnTo>
                  <a:lnTo>
                    <a:pt x="48" y="101"/>
                  </a:lnTo>
                  <a:lnTo>
                    <a:pt x="51" y="99"/>
                  </a:lnTo>
                  <a:lnTo>
                    <a:pt x="54" y="99"/>
                  </a:lnTo>
                  <a:lnTo>
                    <a:pt x="57" y="99"/>
                  </a:lnTo>
                  <a:lnTo>
                    <a:pt x="61" y="99"/>
                  </a:lnTo>
                  <a:lnTo>
                    <a:pt x="64" y="99"/>
                  </a:lnTo>
                  <a:lnTo>
                    <a:pt x="67" y="101"/>
                  </a:lnTo>
                  <a:lnTo>
                    <a:pt x="69" y="101"/>
                  </a:lnTo>
                  <a:lnTo>
                    <a:pt x="73" y="101"/>
                  </a:lnTo>
                  <a:lnTo>
                    <a:pt x="76" y="101"/>
                  </a:lnTo>
                  <a:lnTo>
                    <a:pt x="79" y="102"/>
                  </a:lnTo>
                  <a:lnTo>
                    <a:pt x="82" y="102"/>
                  </a:lnTo>
                  <a:lnTo>
                    <a:pt x="85" y="103"/>
                  </a:lnTo>
                  <a:lnTo>
                    <a:pt x="89" y="105"/>
                  </a:lnTo>
                  <a:lnTo>
                    <a:pt x="92" y="105"/>
                  </a:lnTo>
                  <a:lnTo>
                    <a:pt x="94" y="106"/>
                  </a:lnTo>
                  <a:lnTo>
                    <a:pt x="3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 name="Freeform 258"/>
            <p:cNvSpPr>
              <a:spLocks/>
            </p:cNvSpPr>
            <p:nvPr>
              <p:custDataLst>
                <p:tags r:id="rId53"/>
              </p:custDataLst>
            </p:nvPr>
          </p:nvSpPr>
          <p:spPr bwMode="auto">
            <a:xfrm>
              <a:off x="3168" y="1379"/>
              <a:ext cx="16" cy="8"/>
            </a:xfrm>
            <a:custGeom>
              <a:avLst/>
              <a:gdLst>
                <a:gd name="T0" fmla="*/ 16 w 16"/>
                <a:gd name="T1" fmla="*/ 7 h 8"/>
                <a:gd name="T2" fmla="*/ 15 w 16"/>
                <a:gd name="T3" fmla="*/ 3 h 8"/>
                <a:gd name="T4" fmla="*/ 12 w 16"/>
                <a:gd name="T5" fmla="*/ 1 h 8"/>
                <a:gd name="T6" fmla="*/ 9 w 16"/>
                <a:gd name="T7" fmla="*/ 0 h 8"/>
                <a:gd name="T8" fmla="*/ 7 w 16"/>
                <a:gd name="T9" fmla="*/ 0 h 8"/>
                <a:gd name="T10" fmla="*/ 4 w 16"/>
                <a:gd name="T11" fmla="*/ 0 h 8"/>
                <a:gd name="T12" fmla="*/ 1 w 16"/>
                <a:gd name="T13" fmla="*/ 3 h 8"/>
                <a:gd name="T14" fmla="*/ 0 w 16"/>
                <a:gd name="T15" fmla="*/ 6 h 8"/>
                <a:gd name="T16" fmla="*/ 0 w 16"/>
                <a:gd name="T17" fmla="*/ 8 h 8"/>
                <a:gd name="T18" fmla="*/ 16 w 16"/>
                <a:gd name="T19" fmla="*/ 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16" y="7"/>
                  </a:moveTo>
                  <a:lnTo>
                    <a:pt x="15" y="3"/>
                  </a:lnTo>
                  <a:lnTo>
                    <a:pt x="12" y="1"/>
                  </a:lnTo>
                  <a:lnTo>
                    <a:pt x="9" y="0"/>
                  </a:lnTo>
                  <a:lnTo>
                    <a:pt x="7" y="0"/>
                  </a:lnTo>
                  <a:lnTo>
                    <a:pt x="4" y="0"/>
                  </a:lnTo>
                  <a:lnTo>
                    <a:pt x="1" y="3"/>
                  </a:lnTo>
                  <a:lnTo>
                    <a:pt x="0" y="6"/>
                  </a:lnTo>
                  <a:lnTo>
                    <a:pt x="0" y="8"/>
                  </a:lnTo>
                  <a:lnTo>
                    <a:pt x="16"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 name="Rectangle 259"/>
            <p:cNvSpPr>
              <a:spLocks noChangeArrowheads="1"/>
            </p:cNvSpPr>
            <p:nvPr>
              <p:custDataLst>
                <p:tags r:id="rId54"/>
              </p:custDataLst>
            </p:nvPr>
          </p:nvSpPr>
          <p:spPr bwMode="auto">
            <a:xfrm>
              <a:off x="3191" y="1085"/>
              <a:ext cx="13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400">
                  <a:solidFill>
                    <a:srgbClr val="FF0000"/>
                  </a:solidFill>
                </a:rPr>
                <a:t>5°</a:t>
              </a:r>
              <a:endParaRPr kumimoji="1" lang="tr-TR" sz="2400" b="1"/>
            </a:p>
          </p:txBody>
        </p:sp>
        <p:sp>
          <p:nvSpPr>
            <p:cNvPr id="60" name="Rectangle 260"/>
            <p:cNvSpPr>
              <a:spLocks noChangeArrowheads="1"/>
            </p:cNvSpPr>
            <p:nvPr>
              <p:custDataLst>
                <p:tags r:id="rId55"/>
              </p:custDataLst>
            </p:nvPr>
          </p:nvSpPr>
          <p:spPr bwMode="auto">
            <a:xfrm>
              <a:off x="2956" y="1479"/>
              <a:ext cx="41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400">
                  <a:solidFill>
                    <a:srgbClr val="FF0000"/>
                  </a:solidFill>
                </a:rPr>
                <a:t>      35°</a:t>
              </a:r>
              <a:endParaRPr kumimoji="1" lang="tr-TR" sz="2400" b="1"/>
            </a:p>
          </p:txBody>
        </p:sp>
        <p:sp>
          <p:nvSpPr>
            <p:cNvPr id="61" name="Rectangle 261"/>
            <p:cNvSpPr>
              <a:spLocks noChangeArrowheads="1"/>
            </p:cNvSpPr>
            <p:nvPr>
              <p:custDataLst>
                <p:tags r:id="rId56"/>
              </p:custDataLst>
            </p:nvPr>
          </p:nvSpPr>
          <p:spPr bwMode="auto">
            <a:xfrm>
              <a:off x="3528" y="1525"/>
              <a:ext cx="20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400">
                  <a:solidFill>
                    <a:srgbClr val="000000"/>
                  </a:solidFill>
                </a:rPr>
                <a:t>60°</a:t>
              </a:r>
              <a:endParaRPr kumimoji="1" lang="tr-TR" sz="2400" b="1"/>
            </a:p>
          </p:txBody>
        </p:sp>
        <p:sp>
          <p:nvSpPr>
            <p:cNvPr id="62" name="Freeform 262"/>
            <p:cNvSpPr>
              <a:spLocks/>
            </p:cNvSpPr>
            <p:nvPr>
              <p:custDataLst>
                <p:tags r:id="rId57"/>
              </p:custDataLst>
            </p:nvPr>
          </p:nvSpPr>
          <p:spPr bwMode="auto">
            <a:xfrm>
              <a:off x="3463" y="2291"/>
              <a:ext cx="468" cy="25"/>
            </a:xfrm>
            <a:custGeom>
              <a:avLst/>
              <a:gdLst>
                <a:gd name="T0" fmla="*/ 442 w 468"/>
                <a:gd name="T1" fmla="*/ 12 h 25"/>
                <a:gd name="T2" fmla="*/ 455 w 468"/>
                <a:gd name="T3" fmla="*/ 0 h 25"/>
                <a:gd name="T4" fmla="*/ 0 w 468"/>
                <a:gd name="T5" fmla="*/ 0 h 25"/>
                <a:gd name="T6" fmla="*/ 0 w 468"/>
                <a:gd name="T7" fmla="*/ 25 h 25"/>
                <a:gd name="T8" fmla="*/ 455 w 468"/>
                <a:gd name="T9" fmla="*/ 25 h 25"/>
                <a:gd name="T10" fmla="*/ 468 w 468"/>
                <a:gd name="T11" fmla="*/ 12 h 25"/>
                <a:gd name="T12" fmla="*/ 455 w 468"/>
                <a:gd name="T13" fmla="*/ 25 h 25"/>
                <a:gd name="T14" fmla="*/ 468 w 468"/>
                <a:gd name="T15" fmla="*/ 25 h 25"/>
                <a:gd name="T16" fmla="*/ 468 w 468"/>
                <a:gd name="T17" fmla="*/ 12 h 25"/>
                <a:gd name="T18" fmla="*/ 442 w 468"/>
                <a:gd name="T19" fmla="*/ 1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8"/>
                <a:gd name="T31" fmla="*/ 0 h 25"/>
                <a:gd name="T32" fmla="*/ 468 w 46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8" h="25">
                  <a:moveTo>
                    <a:pt x="442" y="12"/>
                  </a:moveTo>
                  <a:lnTo>
                    <a:pt x="455" y="0"/>
                  </a:lnTo>
                  <a:lnTo>
                    <a:pt x="0" y="0"/>
                  </a:lnTo>
                  <a:lnTo>
                    <a:pt x="0" y="25"/>
                  </a:lnTo>
                  <a:lnTo>
                    <a:pt x="455" y="25"/>
                  </a:lnTo>
                  <a:lnTo>
                    <a:pt x="468" y="12"/>
                  </a:lnTo>
                  <a:lnTo>
                    <a:pt x="455" y="25"/>
                  </a:lnTo>
                  <a:lnTo>
                    <a:pt x="468" y="25"/>
                  </a:lnTo>
                  <a:lnTo>
                    <a:pt x="468" y="12"/>
                  </a:lnTo>
                  <a:lnTo>
                    <a:pt x="442"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 name="Freeform 263"/>
            <p:cNvSpPr>
              <a:spLocks/>
            </p:cNvSpPr>
            <p:nvPr>
              <p:custDataLst>
                <p:tags r:id="rId58"/>
              </p:custDataLst>
            </p:nvPr>
          </p:nvSpPr>
          <p:spPr bwMode="auto">
            <a:xfrm>
              <a:off x="3905" y="1808"/>
              <a:ext cx="26" cy="495"/>
            </a:xfrm>
            <a:custGeom>
              <a:avLst/>
              <a:gdLst>
                <a:gd name="T0" fmla="*/ 13 w 26"/>
                <a:gd name="T1" fmla="*/ 0 h 495"/>
                <a:gd name="T2" fmla="*/ 0 w 26"/>
                <a:gd name="T3" fmla="*/ 0 h 495"/>
                <a:gd name="T4" fmla="*/ 0 w 26"/>
                <a:gd name="T5" fmla="*/ 495 h 495"/>
                <a:gd name="T6" fmla="*/ 26 w 26"/>
                <a:gd name="T7" fmla="*/ 495 h 495"/>
                <a:gd name="T8" fmla="*/ 26 w 26"/>
                <a:gd name="T9" fmla="*/ 0 h 495"/>
                <a:gd name="T10" fmla="*/ 13 w 26"/>
                <a:gd name="T11" fmla="*/ 0 h 495"/>
                <a:gd name="T12" fmla="*/ 0 60000 65536"/>
                <a:gd name="T13" fmla="*/ 0 60000 65536"/>
                <a:gd name="T14" fmla="*/ 0 60000 65536"/>
                <a:gd name="T15" fmla="*/ 0 60000 65536"/>
                <a:gd name="T16" fmla="*/ 0 60000 65536"/>
                <a:gd name="T17" fmla="*/ 0 60000 65536"/>
                <a:gd name="T18" fmla="*/ 0 w 26"/>
                <a:gd name="T19" fmla="*/ 0 h 495"/>
                <a:gd name="T20" fmla="*/ 26 w 26"/>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26" h="495">
                  <a:moveTo>
                    <a:pt x="13" y="0"/>
                  </a:moveTo>
                  <a:lnTo>
                    <a:pt x="0" y="0"/>
                  </a:lnTo>
                  <a:lnTo>
                    <a:pt x="0" y="495"/>
                  </a:lnTo>
                  <a:lnTo>
                    <a:pt x="26" y="495"/>
                  </a:lnTo>
                  <a:lnTo>
                    <a:pt x="26" y="0"/>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 name="Freeform 264"/>
            <p:cNvSpPr>
              <a:spLocks/>
            </p:cNvSpPr>
            <p:nvPr>
              <p:custDataLst>
                <p:tags r:id="rId59"/>
              </p:custDataLst>
            </p:nvPr>
          </p:nvSpPr>
          <p:spPr bwMode="auto">
            <a:xfrm>
              <a:off x="3667" y="2052"/>
              <a:ext cx="251" cy="251"/>
            </a:xfrm>
            <a:custGeom>
              <a:avLst/>
              <a:gdLst>
                <a:gd name="T0" fmla="*/ 251 w 251"/>
                <a:gd name="T1" fmla="*/ 0 h 251"/>
                <a:gd name="T2" fmla="*/ 226 w 251"/>
                <a:gd name="T3" fmla="*/ 3 h 251"/>
                <a:gd name="T4" fmla="*/ 202 w 251"/>
                <a:gd name="T5" fmla="*/ 6 h 251"/>
                <a:gd name="T6" fmla="*/ 178 w 251"/>
                <a:gd name="T7" fmla="*/ 12 h 251"/>
                <a:gd name="T8" fmla="*/ 158 w 251"/>
                <a:gd name="T9" fmla="*/ 19 h 251"/>
                <a:gd name="T10" fmla="*/ 137 w 251"/>
                <a:gd name="T11" fmla="*/ 27 h 251"/>
                <a:gd name="T12" fmla="*/ 118 w 251"/>
                <a:gd name="T13" fmla="*/ 38 h 251"/>
                <a:gd name="T14" fmla="*/ 100 w 251"/>
                <a:gd name="T15" fmla="*/ 51 h 251"/>
                <a:gd name="T16" fmla="*/ 84 w 251"/>
                <a:gd name="T17" fmla="*/ 66 h 251"/>
                <a:gd name="T18" fmla="*/ 68 w 251"/>
                <a:gd name="T19" fmla="*/ 83 h 251"/>
                <a:gd name="T20" fmla="*/ 54 w 251"/>
                <a:gd name="T21" fmla="*/ 101 h 251"/>
                <a:gd name="T22" fmla="*/ 42 w 251"/>
                <a:gd name="T23" fmla="*/ 120 h 251"/>
                <a:gd name="T24" fmla="*/ 32 w 251"/>
                <a:gd name="T25" fmla="*/ 143 h 251"/>
                <a:gd name="T26" fmla="*/ 22 w 251"/>
                <a:gd name="T27" fmla="*/ 166 h 251"/>
                <a:gd name="T28" fmla="*/ 14 w 251"/>
                <a:gd name="T29" fmla="*/ 191 h 251"/>
                <a:gd name="T30" fmla="*/ 6 w 251"/>
                <a:gd name="T31" fmla="*/ 218 h 251"/>
                <a:gd name="T32" fmla="*/ 0 w 251"/>
                <a:gd name="T33" fmla="*/ 247 h 251"/>
                <a:gd name="T34" fmla="*/ 25 w 251"/>
                <a:gd name="T35" fmla="*/ 251 h 251"/>
                <a:gd name="T36" fmla="*/ 31 w 251"/>
                <a:gd name="T37" fmla="*/ 223 h 251"/>
                <a:gd name="T38" fmla="*/ 38 w 251"/>
                <a:gd name="T39" fmla="*/ 198 h 251"/>
                <a:gd name="T40" fmla="*/ 45 w 251"/>
                <a:gd name="T41" fmla="*/ 175 h 251"/>
                <a:gd name="T42" fmla="*/ 54 w 251"/>
                <a:gd name="T43" fmla="*/ 152 h 251"/>
                <a:gd name="T44" fmla="*/ 64 w 251"/>
                <a:gd name="T45" fmla="*/ 133 h 251"/>
                <a:gd name="T46" fmla="*/ 75 w 251"/>
                <a:gd name="T47" fmla="*/ 115 h 251"/>
                <a:gd name="T48" fmla="*/ 88 w 251"/>
                <a:gd name="T49" fmla="*/ 98 h 251"/>
                <a:gd name="T50" fmla="*/ 102 w 251"/>
                <a:gd name="T51" fmla="*/ 83 h 251"/>
                <a:gd name="T52" fmla="*/ 116 w 251"/>
                <a:gd name="T53" fmla="*/ 70 h 251"/>
                <a:gd name="T54" fmla="*/ 131 w 251"/>
                <a:gd name="T55" fmla="*/ 59 h 251"/>
                <a:gd name="T56" fmla="*/ 148 w 251"/>
                <a:gd name="T57" fmla="*/ 49 h 251"/>
                <a:gd name="T58" fmla="*/ 166 w 251"/>
                <a:gd name="T59" fmla="*/ 41 h 251"/>
                <a:gd name="T60" fmla="*/ 185 w 251"/>
                <a:gd name="T61" fmla="*/ 35 h 251"/>
                <a:gd name="T62" fmla="*/ 206 w 251"/>
                <a:gd name="T63" fmla="*/ 30 h 251"/>
                <a:gd name="T64" fmla="*/ 227 w 251"/>
                <a:gd name="T65" fmla="*/ 27 h 251"/>
                <a:gd name="T66" fmla="*/ 251 w 251"/>
                <a:gd name="T67" fmla="*/ 25 h 251"/>
                <a:gd name="T68" fmla="*/ 251 w 251"/>
                <a:gd name="T69" fmla="*/ 0 h 2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251"/>
                <a:gd name="T107" fmla="*/ 251 w 251"/>
                <a:gd name="T108" fmla="*/ 251 h 2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251">
                  <a:moveTo>
                    <a:pt x="251" y="0"/>
                  </a:moveTo>
                  <a:lnTo>
                    <a:pt x="226" y="3"/>
                  </a:lnTo>
                  <a:lnTo>
                    <a:pt x="202" y="6"/>
                  </a:lnTo>
                  <a:lnTo>
                    <a:pt x="178" y="12"/>
                  </a:lnTo>
                  <a:lnTo>
                    <a:pt x="158" y="19"/>
                  </a:lnTo>
                  <a:lnTo>
                    <a:pt x="137" y="27"/>
                  </a:lnTo>
                  <a:lnTo>
                    <a:pt x="118" y="38"/>
                  </a:lnTo>
                  <a:lnTo>
                    <a:pt x="100" y="51"/>
                  </a:lnTo>
                  <a:lnTo>
                    <a:pt x="84" y="66"/>
                  </a:lnTo>
                  <a:lnTo>
                    <a:pt x="68" y="83"/>
                  </a:lnTo>
                  <a:lnTo>
                    <a:pt x="54" y="101"/>
                  </a:lnTo>
                  <a:lnTo>
                    <a:pt x="42" y="120"/>
                  </a:lnTo>
                  <a:lnTo>
                    <a:pt x="32" y="143"/>
                  </a:lnTo>
                  <a:lnTo>
                    <a:pt x="22" y="166"/>
                  </a:lnTo>
                  <a:lnTo>
                    <a:pt x="14" y="191"/>
                  </a:lnTo>
                  <a:lnTo>
                    <a:pt x="6" y="218"/>
                  </a:lnTo>
                  <a:lnTo>
                    <a:pt x="0" y="247"/>
                  </a:lnTo>
                  <a:lnTo>
                    <a:pt x="25" y="251"/>
                  </a:lnTo>
                  <a:lnTo>
                    <a:pt x="31" y="223"/>
                  </a:lnTo>
                  <a:lnTo>
                    <a:pt x="38" y="198"/>
                  </a:lnTo>
                  <a:lnTo>
                    <a:pt x="45" y="175"/>
                  </a:lnTo>
                  <a:lnTo>
                    <a:pt x="54" y="152"/>
                  </a:lnTo>
                  <a:lnTo>
                    <a:pt x="64" y="133"/>
                  </a:lnTo>
                  <a:lnTo>
                    <a:pt x="75" y="115"/>
                  </a:lnTo>
                  <a:lnTo>
                    <a:pt x="88" y="98"/>
                  </a:lnTo>
                  <a:lnTo>
                    <a:pt x="102" y="83"/>
                  </a:lnTo>
                  <a:lnTo>
                    <a:pt x="116" y="70"/>
                  </a:lnTo>
                  <a:lnTo>
                    <a:pt x="131" y="59"/>
                  </a:lnTo>
                  <a:lnTo>
                    <a:pt x="148" y="49"/>
                  </a:lnTo>
                  <a:lnTo>
                    <a:pt x="166" y="41"/>
                  </a:lnTo>
                  <a:lnTo>
                    <a:pt x="185" y="35"/>
                  </a:lnTo>
                  <a:lnTo>
                    <a:pt x="206" y="30"/>
                  </a:lnTo>
                  <a:lnTo>
                    <a:pt x="227" y="27"/>
                  </a:lnTo>
                  <a:lnTo>
                    <a:pt x="251" y="25"/>
                  </a:lnTo>
                  <a:lnTo>
                    <a:pt x="25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 name="Rectangle 265"/>
            <p:cNvSpPr>
              <a:spLocks noChangeArrowheads="1"/>
            </p:cNvSpPr>
            <p:nvPr>
              <p:custDataLst>
                <p:tags r:id="rId60"/>
              </p:custDataLst>
            </p:nvPr>
          </p:nvSpPr>
          <p:spPr bwMode="auto">
            <a:xfrm>
              <a:off x="3262" y="2058"/>
              <a:ext cx="31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400">
                  <a:solidFill>
                    <a:srgbClr val="FF0000"/>
                  </a:solidFill>
                </a:rPr>
                <a:t>   90°</a:t>
              </a:r>
              <a:endParaRPr kumimoji="1" lang="tr-TR" sz="2400" b="1"/>
            </a:p>
          </p:txBody>
        </p:sp>
        <p:sp>
          <p:nvSpPr>
            <p:cNvPr id="66" name="Freeform 266"/>
            <p:cNvSpPr>
              <a:spLocks/>
            </p:cNvSpPr>
            <p:nvPr>
              <p:custDataLst>
                <p:tags r:id="rId61"/>
              </p:custDataLst>
            </p:nvPr>
          </p:nvSpPr>
          <p:spPr bwMode="auto">
            <a:xfrm>
              <a:off x="1770" y="2404"/>
              <a:ext cx="98" cy="114"/>
            </a:xfrm>
            <a:custGeom>
              <a:avLst/>
              <a:gdLst>
                <a:gd name="T0" fmla="*/ 49 w 98"/>
                <a:gd name="T1" fmla="*/ 0 h 114"/>
                <a:gd name="T2" fmla="*/ 98 w 98"/>
                <a:gd name="T3" fmla="*/ 114 h 114"/>
                <a:gd name="T4" fmla="*/ 98 w 98"/>
                <a:gd name="T5" fmla="*/ 114 h 114"/>
                <a:gd name="T6" fmla="*/ 95 w 98"/>
                <a:gd name="T7" fmla="*/ 113 h 114"/>
                <a:gd name="T8" fmla="*/ 92 w 98"/>
                <a:gd name="T9" fmla="*/ 111 h 114"/>
                <a:gd name="T10" fmla="*/ 88 w 98"/>
                <a:gd name="T11" fmla="*/ 110 h 114"/>
                <a:gd name="T12" fmla="*/ 85 w 98"/>
                <a:gd name="T13" fmla="*/ 108 h 114"/>
                <a:gd name="T14" fmla="*/ 82 w 98"/>
                <a:gd name="T15" fmla="*/ 107 h 114"/>
                <a:gd name="T16" fmla="*/ 80 w 98"/>
                <a:gd name="T17" fmla="*/ 106 h 114"/>
                <a:gd name="T18" fmla="*/ 77 w 98"/>
                <a:gd name="T19" fmla="*/ 106 h 114"/>
                <a:gd name="T20" fmla="*/ 73 w 98"/>
                <a:gd name="T21" fmla="*/ 104 h 114"/>
                <a:gd name="T22" fmla="*/ 70 w 98"/>
                <a:gd name="T23" fmla="*/ 104 h 114"/>
                <a:gd name="T24" fmla="*/ 67 w 98"/>
                <a:gd name="T25" fmla="*/ 103 h 114"/>
                <a:gd name="T26" fmla="*/ 64 w 98"/>
                <a:gd name="T27" fmla="*/ 103 h 114"/>
                <a:gd name="T28" fmla="*/ 62 w 98"/>
                <a:gd name="T29" fmla="*/ 103 h 114"/>
                <a:gd name="T30" fmla="*/ 57 w 98"/>
                <a:gd name="T31" fmla="*/ 101 h 114"/>
                <a:gd name="T32" fmla="*/ 55 w 98"/>
                <a:gd name="T33" fmla="*/ 101 h 114"/>
                <a:gd name="T34" fmla="*/ 52 w 98"/>
                <a:gd name="T35" fmla="*/ 101 h 114"/>
                <a:gd name="T36" fmla="*/ 49 w 98"/>
                <a:gd name="T37" fmla="*/ 101 h 114"/>
                <a:gd name="T38" fmla="*/ 46 w 98"/>
                <a:gd name="T39" fmla="*/ 101 h 114"/>
                <a:gd name="T40" fmla="*/ 42 w 98"/>
                <a:gd name="T41" fmla="*/ 101 h 114"/>
                <a:gd name="T42" fmla="*/ 39 w 98"/>
                <a:gd name="T43" fmla="*/ 101 h 114"/>
                <a:gd name="T44" fmla="*/ 36 w 98"/>
                <a:gd name="T45" fmla="*/ 103 h 114"/>
                <a:gd name="T46" fmla="*/ 34 w 98"/>
                <a:gd name="T47" fmla="*/ 103 h 114"/>
                <a:gd name="T48" fmla="*/ 31 w 98"/>
                <a:gd name="T49" fmla="*/ 103 h 114"/>
                <a:gd name="T50" fmla="*/ 27 w 98"/>
                <a:gd name="T51" fmla="*/ 104 h 114"/>
                <a:gd name="T52" fmla="*/ 24 w 98"/>
                <a:gd name="T53" fmla="*/ 104 h 114"/>
                <a:gd name="T54" fmla="*/ 21 w 98"/>
                <a:gd name="T55" fmla="*/ 106 h 114"/>
                <a:gd name="T56" fmla="*/ 18 w 98"/>
                <a:gd name="T57" fmla="*/ 106 h 114"/>
                <a:gd name="T58" fmla="*/ 15 w 98"/>
                <a:gd name="T59" fmla="*/ 107 h 114"/>
                <a:gd name="T60" fmla="*/ 11 w 98"/>
                <a:gd name="T61" fmla="*/ 108 h 114"/>
                <a:gd name="T62" fmla="*/ 9 w 98"/>
                <a:gd name="T63" fmla="*/ 110 h 114"/>
                <a:gd name="T64" fmla="*/ 6 w 98"/>
                <a:gd name="T65" fmla="*/ 111 h 114"/>
                <a:gd name="T66" fmla="*/ 3 w 98"/>
                <a:gd name="T67" fmla="*/ 113 h 114"/>
                <a:gd name="T68" fmla="*/ 0 w 98"/>
                <a:gd name="T69" fmla="*/ 114 h 114"/>
                <a:gd name="T70" fmla="*/ 49 w 98"/>
                <a:gd name="T71" fmla="*/ 0 h 114"/>
                <a:gd name="T72" fmla="*/ 49 w 98"/>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14"/>
                <a:gd name="T113" fmla="*/ 98 w 98"/>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14">
                  <a:moveTo>
                    <a:pt x="49" y="0"/>
                  </a:moveTo>
                  <a:lnTo>
                    <a:pt x="98" y="114"/>
                  </a:lnTo>
                  <a:lnTo>
                    <a:pt x="95" y="113"/>
                  </a:lnTo>
                  <a:lnTo>
                    <a:pt x="92" y="111"/>
                  </a:lnTo>
                  <a:lnTo>
                    <a:pt x="88" y="110"/>
                  </a:lnTo>
                  <a:lnTo>
                    <a:pt x="85" y="108"/>
                  </a:lnTo>
                  <a:lnTo>
                    <a:pt x="82" y="107"/>
                  </a:lnTo>
                  <a:lnTo>
                    <a:pt x="80" y="106"/>
                  </a:lnTo>
                  <a:lnTo>
                    <a:pt x="77" y="106"/>
                  </a:lnTo>
                  <a:lnTo>
                    <a:pt x="73" y="104"/>
                  </a:lnTo>
                  <a:lnTo>
                    <a:pt x="70" y="104"/>
                  </a:lnTo>
                  <a:lnTo>
                    <a:pt x="67" y="103"/>
                  </a:lnTo>
                  <a:lnTo>
                    <a:pt x="64" y="103"/>
                  </a:lnTo>
                  <a:lnTo>
                    <a:pt x="62" y="103"/>
                  </a:lnTo>
                  <a:lnTo>
                    <a:pt x="57" y="101"/>
                  </a:lnTo>
                  <a:lnTo>
                    <a:pt x="55" y="101"/>
                  </a:lnTo>
                  <a:lnTo>
                    <a:pt x="52" y="101"/>
                  </a:lnTo>
                  <a:lnTo>
                    <a:pt x="49" y="101"/>
                  </a:lnTo>
                  <a:lnTo>
                    <a:pt x="46" y="101"/>
                  </a:lnTo>
                  <a:lnTo>
                    <a:pt x="42" y="101"/>
                  </a:lnTo>
                  <a:lnTo>
                    <a:pt x="39" y="101"/>
                  </a:lnTo>
                  <a:lnTo>
                    <a:pt x="36" y="103"/>
                  </a:lnTo>
                  <a:lnTo>
                    <a:pt x="34" y="103"/>
                  </a:lnTo>
                  <a:lnTo>
                    <a:pt x="31" y="103"/>
                  </a:lnTo>
                  <a:lnTo>
                    <a:pt x="27" y="104"/>
                  </a:lnTo>
                  <a:lnTo>
                    <a:pt x="24" y="104"/>
                  </a:lnTo>
                  <a:lnTo>
                    <a:pt x="21" y="106"/>
                  </a:lnTo>
                  <a:lnTo>
                    <a:pt x="18" y="106"/>
                  </a:lnTo>
                  <a:lnTo>
                    <a:pt x="15" y="107"/>
                  </a:lnTo>
                  <a:lnTo>
                    <a:pt x="11" y="108"/>
                  </a:lnTo>
                  <a:lnTo>
                    <a:pt x="9" y="110"/>
                  </a:lnTo>
                  <a:lnTo>
                    <a:pt x="6" y="111"/>
                  </a:lnTo>
                  <a:lnTo>
                    <a:pt x="3" y="113"/>
                  </a:lnTo>
                  <a:lnTo>
                    <a:pt x="0" y="114"/>
                  </a:lnTo>
                  <a:lnTo>
                    <a:pt x="4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 name="Freeform 267"/>
            <p:cNvSpPr>
              <a:spLocks/>
            </p:cNvSpPr>
            <p:nvPr>
              <p:custDataLst>
                <p:tags r:id="rId62"/>
              </p:custDataLst>
            </p:nvPr>
          </p:nvSpPr>
          <p:spPr bwMode="auto">
            <a:xfrm>
              <a:off x="1811" y="2461"/>
              <a:ext cx="16" cy="1565"/>
            </a:xfrm>
            <a:custGeom>
              <a:avLst/>
              <a:gdLst>
                <a:gd name="T0" fmla="*/ 8 w 16"/>
                <a:gd name="T1" fmla="*/ 1565 h 1565"/>
                <a:gd name="T2" fmla="*/ 15 w 16"/>
                <a:gd name="T3" fmla="*/ 1565 h 1565"/>
                <a:gd name="T4" fmla="*/ 16 w 16"/>
                <a:gd name="T5" fmla="*/ 0 h 1565"/>
                <a:gd name="T6" fmla="*/ 0 w 16"/>
                <a:gd name="T7" fmla="*/ 0 h 1565"/>
                <a:gd name="T8" fmla="*/ 0 w 16"/>
                <a:gd name="T9" fmla="*/ 1565 h 1565"/>
                <a:gd name="T10" fmla="*/ 8 w 16"/>
                <a:gd name="T11" fmla="*/ 1565 h 1565"/>
                <a:gd name="T12" fmla="*/ 0 60000 65536"/>
                <a:gd name="T13" fmla="*/ 0 60000 65536"/>
                <a:gd name="T14" fmla="*/ 0 60000 65536"/>
                <a:gd name="T15" fmla="*/ 0 60000 65536"/>
                <a:gd name="T16" fmla="*/ 0 60000 65536"/>
                <a:gd name="T17" fmla="*/ 0 60000 65536"/>
                <a:gd name="T18" fmla="*/ 0 w 16"/>
                <a:gd name="T19" fmla="*/ 0 h 1565"/>
                <a:gd name="T20" fmla="*/ 16 w 16"/>
                <a:gd name="T21" fmla="*/ 1565 h 1565"/>
              </a:gdLst>
              <a:ahLst/>
              <a:cxnLst>
                <a:cxn ang="T12">
                  <a:pos x="T0" y="T1"/>
                </a:cxn>
                <a:cxn ang="T13">
                  <a:pos x="T2" y="T3"/>
                </a:cxn>
                <a:cxn ang="T14">
                  <a:pos x="T4" y="T5"/>
                </a:cxn>
                <a:cxn ang="T15">
                  <a:pos x="T6" y="T7"/>
                </a:cxn>
                <a:cxn ang="T16">
                  <a:pos x="T8" y="T9"/>
                </a:cxn>
                <a:cxn ang="T17">
                  <a:pos x="T10" y="T11"/>
                </a:cxn>
              </a:cxnLst>
              <a:rect l="T18" t="T19" r="T20" b="T21"/>
              <a:pathLst>
                <a:path w="16" h="1565">
                  <a:moveTo>
                    <a:pt x="8" y="1565"/>
                  </a:moveTo>
                  <a:lnTo>
                    <a:pt x="15" y="1565"/>
                  </a:lnTo>
                  <a:lnTo>
                    <a:pt x="16" y="0"/>
                  </a:lnTo>
                  <a:lnTo>
                    <a:pt x="0" y="0"/>
                  </a:lnTo>
                  <a:lnTo>
                    <a:pt x="0" y="1565"/>
                  </a:lnTo>
                  <a:lnTo>
                    <a:pt x="8" y="156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 name="Freeform 268"/>
            <p:cNvSpPr>
              <a:spLocks/>
            </p:cNvSpPr>
            <p:nvPr>
              <p:custDataLst>
                <p:tags r:id="rId63"/>
              </p:custDataLst>
            </p:nvPr>
          </p:nvSpPr>
          <p:spPr bwMode="auto">
            <a:xfrm>
              <a:off x="1769" y="3969"/>
              <a:ext cx="99" cy="115"/>
            </a:xfrm>
            <a:custGeom>
              <a:avLst/>
              <a:gdLst>
                <a:gd name="T0" fmla="*/ 50 w 99"/>
                <a:gd name="T1" fmla="*/ 115 h 115"/>
                <a:gd name="T2" fmla="*/ 99 w 99"/>
                <a:gd name="T3" fmla="*/ 0 h 115"/>
                <a:gd name="T4" fmla="*/ 99 w 99"/>
                <a:gd name="T5" fmla="*/ 0 h 115"/>
                <a:gd name="T6" fmla="*/ 95 w 99"/>
                <a:gd name="T7" fmla="*/ 2 h 115"/>
                <a:gd name="T8" fmla="*/ 92 w 99"/>
                <a:gd name="T9" fmla="*/ 3 h 115"/>
                <a:gd name="T10" fmla="*/ 89 w 99"/>
                <a:gd name="T11" fmla="*/ 4 h 115"/>
                <a:gd name="T12" fmla="*/ 86 w 99"/>
                <a:gd name="T13" fmla="*/ 6 h 115"/>
                <a:gd name="T14" fmla="*/ 83 w 99"/>
                <a:gd name="T15" fmla="*/ 7 h 115"/>
                <a:gd name="T16" fmla="*/ 79 w 99"/>
                <a:gd name="T17" fmla="*/ 7 h 115"/>
                <a:gd name="T18" fmla="*/ 76 w 99"/>
                <a:gd name="T19" fmla="*/ 9 h 115"/>
                <a:gd name="T20" fmla="*/ 74 w 99"/>
                <a:gd name="T21" fmla="*/ 10 h 115"/>
                <a:gd name="T22" fmla="*/ 71 w 99"/>
                <a:gd name="T23" fmla="*/ 10 h 115"/>
                <a:gd name="T24" fmla="*/ 68 w 99"/>
                <a:gd name="T25" fmla="*/ 11 h 115"/>
                <a:gd name="T26" fmla="*/ 64 w 99"/>
                <a:gd name="T27" fmla="*/ 11 h 115"/>
                <a:gd name="T28" fmla="*/ 61 w 99"/>
                <a:gd name="T29" fmla="*/ 11 h 115"/>
                <a:gd name="T30" fmla="*/ 58 w 99"/>
                <a:gd name="T31" fmla="*/ 11 h 115"/>
                <a:gd name="T32" fmla="*/ 56 w 99"/>
                <a:gd name="T33" fmla="*/ 13 h 115"/>
                <a:gd name="T34" fmla="*/ 53 w 99"/>
                <a:gd name="T35" fmla="*/ 13 h 115"/>
                <a:gd name="T36" fmla="*/ 50 w 99"/>
                <a:gd name="T37" fmla="*/ 13 h 115"/>
                <a:gd name="T38" fmla="*/ 46 w 99"/>
                <a:gd name="T39" fmla="*/ 13 h 115"/>
                <a:gd name="T40" fmla="*/ 43 w 99"/>
                <a:gd name="T41" fmla="*/ 13 h 115"/>
                <a:gd name="T42" fmla="*/ 40 w 99"/>
                <a:gd name="T43" fmla="*/ 11 h 115"/>
                <a:gd name="T44" fmla="*/ 37 w 99"/>
                <a:gd name="T45" fmla="*/ 11 h 115"/>
                <a:gd name="T46" fmla="*/ 35 w 99"/>
                <a:gd name="T47" fmla="*/ 11 h 115"/>
                <a:gd name="T48" fmla="*/ 30 w 99"/>
                <a:gd name="T49" fmla="*/ 11 h 115"/>
                <a:gd name="T50" fmla="*/ 28 w 99"/>
                <a:gd name="T51" fmla="*/ 10 h 115"/>
                <a:gd name="T52" fmla="*/ 25 w 99"/>
                <a:gd name="T53" fmla="*/ 10 h 115"/>
                <a:gd name="T54" fmla="*/ 22 w 99"/>
                <a:gd name="T55" fmla="*/ 9 h 115"/>
                <a:gd name="T56" fmla="*/ 19 w 99"/>
                <a:gd name="T57" fmla="*/ 7 h 115"/>
                <a:gd name="T58" fmla="*/ 15 w 99"/>
                <a:gd name="T59" fmla="*/ 7 h 115"/>
                <a:gd name="T60" fmla="*/ 12 w 99"/>
                <a:gd name="T61" fmla="*/ 6 h 115"/>
                <a:gd name="T62" fmla="*/ 10 w 99"/>
                <a:gd name="T63" fmla="*/ 4 h 115"/>
                <a:gd name="T64" fmla="*/ 7 w 99"/>
                <a:gd name="T65" fmla="*/ 3 h 115"/>
                <a:gd name="T66" fmla="*/ 4 w 99"/>
                <a:gd name="T67" fmla="*/ 2 h 115"/>
                <a:gd name="T68" fmla="*/ 0 w 99"/>
                <a:gd name="T69" fmla="*/ 0 h 115"/>
                <a:gd name="T70" fmla="*/ 50 w 99"/>
                <a:gd name="T71" fmla="*/ 115 h 115"/>
                <a:gd name="T72" fmla="*/ 50 w 99"/>
                <a:gd name="T73" fmla="*/ 115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5"/>
                <a:gd name="T113" fmla="*/ 99 w 9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5">
                  <a:moveTo>
                    <a:pt x="50" y="115"/>
                  </a:moveTo>
                  <a:lnTo>
                    <a:pt x="99" y="0"/>
                  </a:lnTo>
                  <a:lnTo>
                    <a:pt x="95" y="2"/>
                  </a:lnTo>
                  <a:lnTo>
                    <a:pt x="92" y="3"/>
                  </a:lnTo>
                  <a:lnTo>
                    <a:pt x="89" y="4"/>
                  </a:lnTo>
                  <a:lnTo>
                    <a:pt x="86" y="6"/>
                  </a:lnTo>
                  <a:lnTo>
                    <a:pt x="83" y="7"/>
                  </a:lnTo>
                  <a:lnTo>
                    <a:pt x="79" y="7"/>
                  </a:lnTo>
                  <a:lnTo>
                    <a:pt x="76" y="9"/>
                  </a:lnTo>
                  <a:lnTo>
                    <a:pt x="74" y="10"/>
                  </a:lnTo>
                  <a:lnTo>
                    <a:pt x="71" y="10"/>
                  </a:lnTo>
                  <a:lnTo>
                    <a:pt x="68" y="11"/>
                  </a:lnTo>
                  <a:lnTo>
                    <a:pt x="64" y="11"/>
                  </a:lnTo>
                  <a:lnTo>
                    <a:pt x="61" y="11"/>
                  </a:lnTo>
                  <a:lnTo>
                    <a:pt x="58" y="11"/>
                  </a:lnTo>
                  <a:lnTo>
                    <a:pt x="56" y="13"/>
                  </a:lnTo>
                  <a:lnTo>
                    <a:pt x="53" y="13"/>
                  </a:lnTo>
                  <a:lnTo>
                    <a:pt x="50" y="13"/>
                  </a:lnTo>
                  <a:lnTo>
                    <a:pt x="46" y="13"/>
                  </a:lnTo>
                  <a:lnTo>
                    <a:pt x="43" y="13"/>
                  </a:lnTo>
                  <a:lnTo>
                    <a:pt x="40" y="11"/>
                  </a:lnTo>
                  <a:lnTo>
                    <a:pt x="37" y="11"/>
                  </a:lnTo>
                  <a:lnTo>
                    <a:pt x="35" y="11"/>
                  </a:lnTo>
                  <a:lnTo>
                    <a:pt x="30" y="11"/>
                  </a:lnTo>
                  <a:lnTo>
                    <a:pt x="28" y="10"/>
                  </a:lnTo>
                  <a:lnTo>
                    <a:pt x="25" y="10"/>
                  </a:lnTo>
                  <a:lnTo>
                    <a:pt x="22" y="9"/>
                  </a:lnTo>
                  <a:lnTo>
                    <a:pt x="19" y="7"/>
                  </a:lnTo>
                  <a:lnTo>
                    <a:pt x="15" y="7"/>
                  </a:lnTo>
                  <a:lnTo>
                    <a:pt x="12" y="6"/>
                  </a:lnTo>
                  <a:lnTo>
                    <a:pt x="10" y="4"/>
                  </a:lnTo>
                  <a:lnTo>
                    <a:pt x="7" y="3"/>
                  </a:lnTo>
                  <a:lnTo>
                    <a:pt x="4" y="2"/>
                  </a:lnTo>
                  <a:lnTo>
                    <a:pt x="0" y="0"/>
                  </a:lnTo>
                  <a:lnTo>
                    <a:pt x="50" y="11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 name="Rectangle 269"/>
            <p:cNvSpPr>
              <a:spLocks noChangeArrowheads="1"/>
            </p:cNvSpPr>
            <p:nvPr>
              <p:custDataLst>
                <p:tags r:id="rId64"/>
              </p:custDataLst>
            </p:nvPr>
          </p:nvSpPr>
          <p:spPr bwMode="auto">
            <a:xfrm rot="16200000">
              <a:off x="1604" y="3210"/>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7</a:t>
              </a:r>
              <a:endParaRPr kumimoji="1" lang="tr-TR" sz="2400" b="1"/>
            </a:p>
          </p:txBody>
        </p:sp>
        <p:sp>
          <p:nvSpPr>
            <p:cNvPr id="70" name="Rectangle 270"/>
            <p:cNvSpPr>
              <a:spLocks noChangeArrowheads="1"/>
            </p:cNvSpPr>
            <p:nvPr>
              <p:custDataLst>
                <p:tags r:id="rId65"/>
              </p:custDataLst>
            </p:nvPr>
          </p:nvSpPr>
          <p:spPr bwMode="auto">
            <a:xfrm rot="16200000">
              <a:off x="1604" y="3153"/>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2</a:t>
              </a:r>
              <a:endParaRPr kumimoji="1" lang="tr-TR" sz="2400" b="1"/>
            </a:p>
          </p:txBody>
        </p:sp>
        <p:sp>
          <p:nvSpPr>
            <p:cNvPr id="71" name="Rectangle 271"/>
            <p:cNvSpPr>
              <a:spLocks noChangeArrowheads="1"/>
            </p:cNvSpPr>
            <p:nvPr>
              <p:custDataLst>
                <p:tags r:id="rId66"/>
              </p:custDataLst>
            </p:nvPr>
          </p:nvSpPr>
          <p:spPr bwMode="auto">
            <a:xfrm rot="16200000">
              <a:off x="1618" y="3108"/>
              <a:ext cx="2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 </a:t>
              </a:r>
              <a:endParaRPr kumimoji="1" lang="tr-TR" sz="2400" b="1"/>
            </a:p>
          </p:txBody>
        </p:sp>
        <p:sp>
          <p:nvSpPr>
            <p:cNvPr id="72" name="Rectangle 272"/>
            <p:cNvSpPr>
              <a:spLocks noChangeArrowheads="1"/>
            </p:cNvSpPr>
            <p:nvPr>
              <p:custDataLst>
                <p:tags r:id="rId67"/>
              </p:custDataLst>
            </p:nvPr>
          </p:nvSpPr>
          <p:spPr bwMode="auto">
            <a:xfrm rot="16200000">
              <a:off x="1609" y="3068"/>
              <a:ext cx="4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c</a:t>
              </a:r>
              <a:endParaRPr kumimoji="1" lang="tr-TR" sz="2400" b="1"/>
            </a:p>
          </p:txBody>
        </p:sp>
        <p:sp>
          <p:nvSpPr>
            <p:cNvPr id="73" name="Rectangle 273"/>
            <p:cNvSpPr>
              <a:spLocks noChangeArrowheads="1"/>
            </p:cNvSpPr>
            <p:nvPr>
              <p:custDataLst>
                <p:tags r:id="rId68"/>
              </p:custDataLst>
            </p:nvPr>
          </p:nvSpPr>
          <p:spPr bwMode="auto">
            <a:xfrm rot="16200000">
              <a:off x="1590" y="2999"/>
              <a:ext cx="8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m</a:t>
              </a:r>
              <a:endParaRPr kumimoji="1" lang="tr-TR" sz="2400" b="1"/>
            </a:p>
          </p:txBody>
        </p:sp>
        <p:sp>
          <p:nvSpPr>
            <p:cNvPr id="74" name="Rectangle 274"/>
            <p:cNvSpPr>
              <a:spLocks noChangeArrowheads="1"/>
            </p:cNvSpPr>
            <p:nvPr>
              <p:custDataLst>
                <p:tags r:id="rId69"/>
              </p:custDataLst>
            </p:nvPr>
          </p:nvSpPr>
          <p:spPr bwMode="auto">
            <a:xfrm rot="16200000">
              <a:off x="1732" y="3334"/>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a:t>
              </a:r>
              <a:endParaRPr kumimoji="1" lang="tr-TR" sz="2400" b="1"/>
            </a:p>
          </p:txBody>
        </p:sp>
        <p:sp>
          <p:nvSpPr>
            <p:cNvPr id="75" name="Rectangle 275"/>
            <p:cNvSpPr>
              <a:spLocks noChangeArrowheads="1"/>
            </p:cNvSpPr>
            <p:nvPr>
              <p:custDataLst>
                <p:tags r:id="rId70"/>
              </p:custDataLst>
            </p:nvPr>
          </p:nvSpPr>
          <p:spPr bwMode="auto">
            <a:xfrm rot="16200000">
              <a:off x="1723" y="3287"/>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6</a:t>
              </a:r>
              <a:endParaRPr kumimoji="1" lang="tr-TR" sz="2400" b="1"/>
            </a:p>
          </p:txBody>
        </p:sp>
        <p:sp>
          <p:nvSpPr>
            <p:cNvPr id="76" name="Rectangle 276"/>
            <p:cNvSpPr>
              <a:spLocks noChangeArrowheads="1"/>
            </p:cNvSpPr>
            <p:nvPr>
              <p:custDataLst>
                <p:tags r:id="rId71"/>
              </p:custDataLst>
            </p:nvPr>
          </p:nvSpPr>
          <p:spPr bwMode="auto">
            <a:xfrm rot="16200000">
              <a:off x="1722" y="3228"/>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6</a:t>
              </a:r>
              <a:endParaRPr kumimoji="1" lang="tr-TR" sz="2400" b="1"/>
            </a:p>
          </p:txBody>
        </p:sp>
        <p:sp>
          <p:nvSpPr>
            <p:cNvPr id="77" name="Rectangle 277"/>
            <p:cNvSpPr>
              <a:spLocks noChangeArrowheads="1"/>
            </p:cNvSpPr>
            <p:nvPr>
              <p:custDataLst>
                <p:tags r:id="rId72"/>
              </p:custDataLst>
            </p:nvPr>
          </p:nvSpPr>
          <p:spPr bwMode="auto">
            <a:xfrm rot="16200000">
              <a:off x="1732" y="3182"/>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a:t>
              </a:r>
              <a:endParaRPr kumimoji="1" lang="tr-TR" sz="2400" b="1"/>
            </a:p>
          </p:txBody>
        </p:sp>
        <p:sp>
          <p:nvSpPr>
            <p:cNvPr id="78" name="Rectangle 278"/>
            <p:cNvSpPr>
              <a:spLocks noChangeArrowheads="1"/>
            </p:cNvSpPr>
            <p:nvPr>
              <p:custDataLst>
                <p:tags r:id="rId73"/>
              </p:custDataLst>
            </p:nvPr>
          </p:nvSpPr>
          <p:spPr bwMode="auto">
            <a:xfrm rot="16200000">
              <a:off x="1723" y="3133"/>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7</a:t>
              </a:r>
              <a:endParaRPr kumimoji="1" lang="tr-TR" sz="2400" b="1"/>
            </a:p>
          </p:txBody>
        </p:sp>
        <p:sp>
          <p:nvSpPr>
            <p:cNvPr id="79" name="Rectangle 279"/>
            <p:cNvSpPr>
              <a:spLocks noChangeArrowheads="1"/>
            </p:cNvSpPr>
            <p:nvPr>
              <p:custDataLst>
                <p:tags r:id="rId74"/>
              </p:custDataLst>
            </p:nvPr>
          </p:nvSpPr>
          <p:spPr bwMode="auto">
            <a:xfrm rot="16200000">
              <a:off x="1723" y="3076"/>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5</a:t>
              </a:r>
              <a:endParaRPr kumimoji="1" lang="tr-TR" sz="2400" b="1"/>
            </a:p>
          </p:txBody>
        </p:sp>
        <p:sp>
          <p:nvSpPr>
            <p:cNvPr id="80" name="Rectangle 280"/>
            <p:cNvSpPr>
              <a:spLocks noChangeArrowheads="1"/>
            </p:cNvSpPr>
            <p:nvPr>
              <p:custDataLst>
                <p:tags r:id="rId75"/>
              </p:custDataLst>
            </p:nvPr>
          </p:nvSpPr>
          <p:spPr bwMode="auto">
            <a:xfrm rot="16200000">
              <a:off x="1732" y="3030"/>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a:t>
              </a:r>
              <a:endParaRPr kumimoji="1" lang="tr-TR" sz="2400" b="1"/>
            </a:p>
          </p:txBody>
        </p:sp>
        <p:sp>
          <p:nvSpPr>
            <p:cNvPr id="81" name="Rectangle 281"/>
            <p:cNvSpPr>
              <a:spLocks noChangeArrowheads="1"/>
            </p:cNvSpPr>
            <p:nvPr>
              <p:custDataLst>
                <p:tags r:id="rId76"/>
              </p:custDataLst>
            </p:nvPr>
          </p:nvSpPr>
          <p:spPr bwMode="auto">
            <a:xfrm rot="16200000">
              <a:off x="1736" y="2999"/>
              <a:ext cx="2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 </a:t>
              </a:r>
              <a:endParaRPr kumimoji="1" lang="tr-TR" sz="2400" b="1"/>
            </a:p>
          </p:txBody>
        </p:sp>
        <p:sp>
          <p:nvSpPr>
            <p:cNvPr id="82" name="Rectangle 282"/>
            <p:cNvSpPr>
              <a:spLocks noChangeArrowheads="1"/>
            </p:cNvSpPr>
            <p:nvPr>
              <p:custDataLst>
                <p:tags r:id="rId77"/>
              </p:custDataLst>
            </p:nvPr>
          </p:nvSpPr>
          <p:spPr bwMode="auto">
            <a:xfrm rot="16200000">
              <a:off x="1726" y="2957"/>
              <a:ext cx="4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c</a:t>
              </a:r>
              <a:endParaRPr kumimoji="1" lang="tr-TR" sz="2400" b="1"/>
            </a:p>
          </p:txBody>
        </p:sp>
        <p:sp>
          <p:nvSpPr>
            <p:cNvPr id="83" name="Rectangle 283"/>
            <p:cNvSpPr>
              <a:spLocks noChangeArrowheads="1"/>
            </p:cNvSpPr>
            <p:nvPr>
              <p:custDataLst>
                <p:tags r:id="rId78"/>
              </p:custDataLst>
            </p:nvPr>
          </p:nvSpPr>
          <p:spPr bwMode="auto">
            <a:xfrm rot="16200000">
              <a:off x="1709" y="2885"/>
              <a:ext cx="8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m</a:t>
              </a:r>
              <a:endParaRPr kumimoji="1" lang="tr-TR" sz="2400" b="1"/>
            </a:p>
          </p:txBody>
        </p:sp>
        <p:sp>
          <p:nvSpPr>
            <p:cNvPr id="84" name="Rectangle 285"/>
            <p:cNvSpPr>
              <a:spLocks noChangeArrowheads="1"/>
            </p:cNvSpPr>
            <p:nvPr>
              <p:custDataLst>
                <p:tags r:id="rId79"/>
              </p:custDataLst>
            </p:nvPr>
          </p:nvSpPr>
          <p:spPr bwMode="auto">
            <a:xfrm>
              <a:off x="2235" y="3476"/>
              <a:ext cx="35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70 cm</a:t>
              </a:r>
              <a:endParaRPr kumimoji="1" lang="tr-TR" sz="2400" b="1"/>
            </a:p>
          </p:txBody>
        </p:sp>
        <p:sp>
          <p:nvSpPr>
            <p:cNvPr id="85" name="Rectangle 286"/>
            <p:cNvSpPr>
              <a:spLocks noChangeArrowheads="1"/>
            </p:cNvSpPr>
            <p:nvPr>
              <p:custDataLst>
                <p:tags r:id="rId80"/>
              </p:custDataLst>
            </p:nvPr>
          </p:nvSpPr>
          <p:spPr bwMode="auto">
            <a:xfrm>
              <a:off x="3151"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6" name="Rectangle 287"/>
            <p:cNvSpPr>
              <a:spLocks noChangeArrowheads="1"/>
            </p:cNvSpPr>
            <p:nvPr>
              <p:custDataLst>
                <p:tags r:id="rId81"/>
              </p:custDataLst>
            </p:nvPr>
          </p:nvSpPr>
          <p:spPr bwMode="auto">
            <a:xfrm>
              <a:off x="3120"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7" name="Rectangle 288"/>
            <p:cNvSpPr>
              <a:spLocks noChangeArrowheads="1"/>
            </p:cNvSpPr>
            <p:nvPr>
              <p:custDataLst>
                <p:tags r:id="rId82"/>
              </p:custDataLst>
            </p:nvPr>
          </p:nvSpPr>
          <p:spPr bwMode="auto">
            <a:xfrm>
              <a:off x="3050"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8" name="Rectangle 289"/>
            <p:cNvSpPr>
              <a:spLocks noChangeArrowheads="1"/>
            </p:cNvSpPr>
            <p:nvPr>
              <p:custDataLst>
                <p:tags r:id="rId83"/>
              </p:custDataLst>
            </p:nvPr>
          </p:nvSpPr>
          <p:spPr bwMode="auto">
            <a:xfrm>
              <a:off x="3020"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9" name="Rectangle 290"/>
            <p:cNvSpPr>
              <a:spLocks noChangeArrowheads="1"/>
            </p:cNvSpPr>
            <p:nvPr>
              <p:custDataLst>
                <p:tags r:id="rId84"/>
              </p:custDataLst>
            </p:nvPr>
          </p:nvSpPr>
          <p:spPr bwMode="auto">
            <a:xfrm>
              <a:off x="2950"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0" name="Rectangle 291"/>
            <p:cNvSpPr>
              <a:spLocks noChangeArrowheads="1"/>
            </p:cNvSpPr>
            <p:nvPr>
              <p:custDataLst>
                <p:tags r:id="rId85"/>
              </p:custDataLst>
            </p:nvPr>
          </p:nvSpPr>
          <p:spPr bwMode="auto">
            <a:xfrm>
              <a:off x="2919"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1" name="Rectangle 292"/>
            <p:cNvSpPr>
              <a:spLocks noChangeArrowheads="1"/>
            </p:cNvSpPr>
            <p:nvPr>
              <p:custDataLst>
                <p:tags r:id="rId86"/>
              </p:custDataLst>
            </p:nvPr>
          </p:nvSpPr>
          <p:spPr bwMode="auto">
            <a:xfrm>
              <a:off x="2900" y="2882"/>
              <a:ext cx="3"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2" name="Rectangle 293"/>
            <p:cNvSpPr>
              <a:spLocks noChangeArrowheads="1"/>
            </p:cNvSpPr>
            <p:nvPr>
              <p:custDataLst>
                <p:tags r:id="rId87"/>
              </p:custDataLst>
            </p:nvPr>
          </p:nvSpPr>
          <p:spPr bwMode="auto">
            <a:xfrm>
              <a:off x="2850"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3" name="Rectangle 294"/>
            <p:cNvSpPr>
              <a:spLocks noChangeArrowheads="1"/>
            </p:cNvSpPr>
            <p:nvPr>
              <p:custDataLst>
                <p:tags r:id="rId88"/>
              </p:custDataLst>
            </p:nvPr>
          </p:nvSpPr>
          <p:spPr bwMode="auto">
            <a:xfrm>
              <a:off x="2819"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4" name="Rectangle 295"/>
            <p:cNvSpPr>
              <a:spLocks noChangeArrowheads="1"/>
            </p:cNvSpPr>
            <p:nvPr>
              <p:custDataLst>
                <p:tags r:id="rId89"/>
              </p:custDataLst>
            </p:nvPr>
          </p:nvSpPr>
          <p:spPr bwMode="auto">
            <a:xfrm>
              <a:off x="2749"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5" name="Rectangle 296"/>
            <p:cNvSpPr>
              <a:spLocks noChangeArrowheads="1"/>
            </p:cNvSpPr>
            <p:nvPr>
              <p:custDataLst>
                <p:tags r:id="rId90"/>
              </p:custDataLst>
            </p:nvPr>
          </p:nvSpPr>
          <p:spPr bwMode="auto">
            <a:xfrm>
              <a:off x="2719" y="2882"/>
              <a:ext cx="13"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6" name="Rectangle 297"/>
            <p:cNvSpPr>
              <a:spLocks noChangeArrowheads="1"/>
            </p:cNvSpPr>
            <p:nvPr>
              <p:custDataLst>
                <p:tags r:id="rId91"/>
              </p:custDataLst>
            </p:nvPr>
          </p:nvSpPr>
          <p:spPr bwMode="auto">
            <a:xfrm>
              <a:off x="2699" y="2882"/>
              <a:ext cx="3"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7" name="Rectangle 298"/>
            <p:cNvSpPr>
              <a:spLocks noChangeArrowheads="1"/>
            </p:cNvSpPr>
            <p:nvPr>
              <p:custDataLst>
                <p:tags r:id="rId92"/>
              </p:custDataLst>
            </p:nvPr>
          </p:nvSpPr>
          <p:spPr bwMode="auto">
            <a:xfrm>
              <a:off x="2649"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8" name="Rectangle 299"/>
            <p:cNvSpPr>
              <a:spLocks noChangeArrowheads="1"/>
            </p:cNvSpPr>
            <p:nvPr>
              <p:custDataLst>
                <p:tags r:id="rId93"/>
              </p:custDataLst>
            </p:nvPr>
          </p:nvSpPr>
          <p:spPr bwMode="auto">
            <a:xfrm>
              <a:off x="2618" y="2882"/>
              <a:ext cx="14"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99" name="Rectangle 300"/>
            <p:cNvSpPr>
              <a:spLocks noChangeArrowheads="1"/>
            </p:cNvSpPr>
            <p:nvPr>
              <p:custDataLst>
                <p:tags r:id="rId94"/>
              </p:custDataLst>
            </p:nvPr>
          </p:nvSpPr>
          <p:spPr bwMode="auto">
            <a:xfrm>
              <a:off x="2548" y="2882"/>
              <a:ext cx="13" cy="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00" name="Freeform 301"/>
            <p:cNvSpPr>
              <a:spLocks/>
            </p:cNvSpPr>
            <p:nvPr>
              <p:custDataLst>
                <p:tags r:id="rId95"/>
              </p:custDataLst>
            </p:nvPr>
          </p:nvSpPr>
          <p:spPr bwMode="auto">
            <a:xfrm>
              <a:off x="2527" y="2882"/>
              <a:ext cx="5" cy="4"/>
            </a:xfrm>
            <a:custGeom>
              <a:avLst/>
              <a:gdLst>
                <a:gd name="T0" fmla="*/ 0 w 5"/>
                <a:gd name="T1" fmla="*/ 3 h 4"/>
                <a:gd name="T2" fmla="*/ 0 w 5"/>
                <a:gd name="T3" fmla="*/ 4 h 4"/>
                <a:gd name="T4" fmla="*/ 5 w 5"/>
                <a:gd name="T5" fmla="*/ 4 h 4"/>
                <a:gd name="T6" fmla="*/ 5 w 5"/>
                <a:gd name="T7" fmla="*/ 0 h 4"/>
                <a:gd name="T8" fmla="*/ 0 w 5"/>
                <a:gd name="T9" fmla="*/ 0 h 4"/>
                <a:gd name="T10" fmla="*/ 0 w 5"/>
                <a:gd name="T11" fmla="*/ 3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3"/>
                  </a:moveTo>
                  <a:lnTo>
                    <a:pt x="0" y="4"/>
                  </a:lnTo>
                  <a:lnTo>
                    <a:pt x="5" y="4"/>
                  </a:lnTo>
                  <a:lnTo>
                    <a:pt x="5" y="0"/>
                  </a:lnTo>
                  <a:lnTo>
                    <a:pt x="0" y="0"/>
                  </a:lnTo>
                  <a:lnTo>
                    <a:pt x="0" y="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1" name="Freeform 302"/>
            <p:cNvSpPr>
              <a:spLocks/>
            </p:cNvSpPr>
            <p:nvPr>
              <p:custDataLst>
                <p:tags r:id="rId96"/>
              </p:custDataLst>
            </p:nvPr>
          </p:nvSpPr>
          <p:spPr bwMode="auto">
            <a:xfrm>
              <a:off x="2543" y="2768"/>
              <a:ext cx="97" cy="114"/>
            </a:xfrm>
            <a:custGeom>
              <a:avLst/>
              <a:gdLst>
                <a:gd name="T0" fmla="*/ 49 w 97"/>
                <a:gd name="T1" fmla="*/ 114 h 114"/>
                <a:gd name="T2" fmla="*/ 0 w 97"/>
                <a:gd name="T3" fmla="*/ 0 h 114"/>
                <a:gd name="T4" fmla="*/ 0 w 97"/>
                <a:gd name="T5" fmla="*/ 0 h 114"/>
                <a:gd name="T6" fmla="*/ 3 w 97"/>
                <a:gd name="T7" fmla="*/ 1 h 114"/>
                <a:gd name="T8" fmla="*/ 5 w 97"/>
                <a:gd name="T9" fmla="*/ 2 h 114"/>
                <a:gd name="T10" fmla="*/ 10 w 97"/>
                <a:gd name="T11" fmla="*/ 4 h 114"/>
                <a:gd name="T12" fmla="*/ 12 w 97"/>
                <a:gd name="T13" fmla="*/ 5 h 114"/>
                <a:gd name="T14" fmla="*/ 15 w 97"/>
                <a:gd name="T15" fmla="*/ 5 h 114"/>
                <a:gd name="T16" fmla="*/ 18 w 97"/>
                <a:gd name="T17" fmla="*/ 7 h 114"/>
                <a:gd name="T18" fmla="*/ 21 w 97"/>
                <a:gd name="T19" fmla="*/ 8 h 114"/>
                <a:gd name="T20" fmla="*/ 25 w 97"/>
                <a:gd name="T21" fmla="*/ 8 h 114"/>
                <a:gd name="T22" fmla="*/ 28 w 97"/>
                <a:gd name="T23" fmla="*/ 9 h 114"/>
                <a:gd name="T24" fmla="*/ 30 w 97"/>
                <a:gd name="T25" fmla="*/ 9 h 114"/>
                <a:gd name="T26" fmla="*/ 33 w 97"/>
                <a:gd name="T27" fmla="*/ 11 h 114"/>
                <a:gd name="T28" fmla="*/ 36 w 97"/>
                <a:gd name="T29" fmla="*/ 11 h 114"/>
                <a:gd name="T30" fmla="*/ 40 w 97"/>
                <a:gd name="T31" fmla="*/ 11 h 114"/>
                <a:gd name="T32" fmla="*/ 43 w 97"/>
                <a:gd name="T33" fmla="*/ 11 h 114"/>
                <a:gd name="T34" fmla="*/ 46 w 97"/>
                <a:gd name="T35" fmla="*/ 12 h 114"/>
                <a:gd name="T36" fmla="*/ 49 w 97"/>
                <a:gd name="T37" fmla="*/ 12 h 114"/>
                <a:gd name="T38" fmla="*/ 51 w 97"/>
                <a:gd name="T39" fmla="*/ 12 h 114"/>
                <a:gd name="T40" fmla="*/ 54 w 97"/>
                <a:gd name="T41" fmla="*/ 11 h 114"/>
                <a:gd name="T42" fmla="*/ 58 w 97"/>
                <a:gd name="T43" fmla="*/ 11 h 114"/>
                <a:gd name="T44" fmla="*/ 61 w 97"/>
                <a:gd name="T45" fmla="*/ 11 h 114"/>
                <a:gd name="T46" fmla="*/ 64 w 97"/>
                <a:gd name="T47" fmla="*/ 11 h 114"/>
                <a:gd name="T48" fmla="*/ 67 w 97"/>
                <a:gd name="T49" fmla="*/ 9 h 114"/>
                <a:gd name="T50" fmla="*/ 70 w 97"/>
                <a:gd name="T51" fmla="*/ 9 h 114"/>
                <a:gd name="T52" fmla="*/ 74 w 97"/>
                <a:gd name="T53" fmla="*/ 8 h 114"/>
                <a:gd name="T54" fmla="*/ 77 w 97"/>
                <a:gd name="T55" fmla="*/ 8 h 114"/>
                <a:gd name="T56" fmla="*/ 79 w 97"/>
                <a:gd name="T57" fmla="*/ 7 h 114"/>
                <a:gd name="T58" fmla="*/ 82 w 97"/>
                <a:gd name="T59" fmla="*/ 5 h 114"/>
                <a:gd name="T60" fmla="*/ 85 w 97"/>
                <a:gd name="T61" fmla="*/ 5 h 114"/>
                <a:gd name="T62" fmla="*/ 89 w 97"/>
                <a:gd name="T63" fmla="*/ 4 h 114"/>
                <a:gd name="T64" fmla="*/ 92 w 97"/>
                <a:gd name="T65" fmla="*/ 2 h 114"/>
                <a:gd name="T66" fmla="*/ 95 w 97"/>
                <a:gd name="T67" fmla="*/ 1 h 114"/>
                <a:gd name="T68" fmla="*/ 97 w 97"/>
                <a:gd name="T69" fmla="*/ 0 h 114"/>
                <a:gd name="T70" fmla="*/ 49 w 97"/>
                <a:gd name="T71" fmla="*/ 114 h 114"/>
                <a:gd name="T72" fmla="*/ 49 w 97"/>
                <a:gd name="T73" fmla="*/ 114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14"/>
                <a:gd name="T113" fmla="*/ 97 w 97"/>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14">
                  <a:moveTo>
                    <a:pt x="49" y="114"/>
                  </a:moveTo>
                  <a:lnTo>
                    <a:pt x="0" y="0"/>
                  </a:lnTo>
                  <a:lnTo>
                    <a:pt x="3" y="1"/>
                  </a:lnTo>
                  <a:lnTo>
                    <a:pt x="5" y="2"/>
                  </a:lnTo>
                  <a:lnTo>
                    <a:pt x="10" y="4"/>
                  </a:lnTo>
                  <a:lnTo>
                    <a:pt x="12" y="5"/>
                  </a:lnTo>
                  <a:lnTo>
                    <a:pt x="15" y="5"/>
                  </a:lnTo>
                  <a:lnTo>
                    <a:pt x="18" y="7"/>
                  </a:lnTo>
                  <a:lnTo>
                    <a:pt x="21" y="8"/>
                  </a:lnTo>
                  <a:lnTo>
                    <a:pt x="25" y="8"/>
                  </a:lnTo>
                  <a:lnTo>
                    <a:pt x="28" y="9"/>
                  </a:lnTo>
                  <a:lnTo>
                    <a:pt x="30" y="9"/>
                  </a:lnTo>
                  <a:lnTo>
                    <a:pt x="33" y="11"/>
                  </a:lnTo>
                  <a:lnTo>
                    <a:pt x="36" y="11"/>
                  </a:lnTo>
                  <a:lnTo>
                    <a:pt x="40" y="11"/>
                  </a:lnTo>
                  <a:lnTo>
                    <a:pt x="43" y="11"/>
                  </a:lnTo>
                  <a:lnTo>
                    <a:pt x="46" y="12"/>
                  </a:lnTo>
                  <a:lnTo>
                    <a:pt x="49" y="12"/>
                  </a:lnTo>
                  <a:lnTo>
                    <a:pt x="51" y="12"/>
                  </a:lnTo>
                  <a:lnTo>
                    <a:pt x="54" y="11"/>
                  </a:lnTo>
                  <a:lnTo>
                    <a:pt x="58" y="11"/>
                  </a:lnTo>
                  <a:lnTo>
                    <a:pt x="61" y="11"/>
                  </a:lnTo>
                  <a:lnTo>
                    <a:pt x="64" y="11"/>
                  </a:lnTo>
                  <a:lnTo>
                    <a:pt x="67" y="9"/>
                  </a:lnTo>
                  <a:lnTo>
                    <a:pt x="70" y="9"/>
                  </a:lnTo>
                  <a:lnTo>
                    <a:pt x="74" y="8"/>
                  </a:lnTo>
                  <a:lnTo>
                    <a:pt x="77" y="8"/>
                  </a:lnTo>
                  <a:lnTo>
                    <a:pt x="79" y="7"/>
                  </a:lnTo>
                  <a:lnTo>
                    <a:pt x="82" y="5"/>
                  </a:lnTo>
                  <a:lnTo>
                    <a:pt x="85" y="5"/>
                  </a:lnTo>
                  <a:lnTo>
                    <a:pt x="89" y="4"/>
                  </a:lnTo>
                  <a:lnTo>
                    <a:pt x="92" y="2"/>
                  </a:lnTo>
                  <a:lnTo>
                    <a:pt x="95" y="1"/>
                  </a:lnTo>
                  <a:lnTo>
                    <a:pt x="97" y="0"/>
                  </a:lnTo>
                  <a:lnTo>
                    <a:pt x="49" y="1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 name="Freeform 303"/>
            <p:cNvSpPr>
              <a:spLocks/>
            </p:cNvSpPr>
            <p:nvPr>
              <p:custDataLst>
                <p:tags r:id="rId97"/>
              </p:custDataLst>
            </p:nvPr>
          </p:nvSpPr>
          <p:spPr bwMode="auto">
            <a:xfrm>
              <a:off x="2583" y="2515"/>
              <a:ext cx="17" cy="310"/>
            </a:xfrm>
            <a:custGeom>
              <a:avLst/>
              <a:gdLst>
                <a:gd name="T0" fmla="*/ 9 w 17"/>
                <a:gd name="T1" fmla="*/ 0 h 310"/>
                <a:gd name="T2" fmla="*/ 0 w 17"/>
                <a:gd name="T3" fmla="*/ 0 h 310"/>
                <a:gd name="T4" fmla="*/ 0 w 17"/>
                <a:gd name="T5" fmla="*/ 310 h 310"/>
                <a:gd name="T6" fmla="*/ 17 w 17"/>
                <a:gd name="T7" fmla="*/ 310 h 310"/>
                <a:gd name="T8" fmla="*/ 17 w 17"/>
                <a:gd name="T9" fmla="*/ 0 h 310"/>
                <a:gd name="T10" fmla="*/ 9 w 17"/>
                <a:gd name="T11" fmla="*/ 0 h 310"/>
                <a:gd name="T12" fmla="*/ 0 60000 65536"/>
                <a:gd name="T13" fmla="*/ 0 60000 65536"/>
                <a:gd name="T14" fmla="*/ 0 60000 65536"/>
                <a:gd name="T15" fmla="*/ 0 60000 65536"/>
                <a:gd name="T16" fmla="*/ 0 60000 65536"/>
                <a:gd name="T17" fmla="*/ 0 60000 65536"/>
                <a:gd name="T18" fmla="*/ 0 w 17"/>
                <a:gd name="T19" fmla="*/ 0 h 310"/>
                <a:gd name="T20" fmla="*/ 17 w 17"/>
                <a:gd name="T21" fmla="*/ 310 h 310"/>
              </a:gdLst>
              <a:ahLst/>
              <a:cxnLst>
                <a:cxn ang="T12">
                  <a:pos x="T0" y="T1"/>
                </a:cxn>
                <a:cxn ang="T13">
                  <a:pos x="T2" y="T3"/>
                </a:cxn>
                <a:cxn ang="T14">
                  <a:pos x="T4" y="T5"/>
                </a:cxn>
                <a:cxn ang="T15">
                  <a:pos x="T6" y="T7"/>
                </a:cxn>
                <a:cxn ang="T16">
                  <a:pos x="T8" y="T9"/>
                </a:cxn>
                <a:cxn ang="T17">
                  <a:pos x="T10" y="T11"/>
                </a:cxn>
              </a:cxnLst>
              <a:rect l="T18" t="T19" r="T20" b="T21"/>
              <a:pathLst>
                <a:path w="17" h="310">
                  <a:moveTo>
                    <a:pt x="9" y="0"/>
                  </a:moveTo>
                  <a:lnTo>
                    <a:pt x="0" y="0"/>
                  </a:lnTo>
                  <a:lnTo>
                    <a:pt x="0" y="310"/>
                  </a:lnTo>
                  <a:lnTo>
                    <a:pt x="17" y="310"/>
                  </a:lnTo>
                  <a:lnTo>
                    <a:pt x="17" y="0"/>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 name="Freeform 304"/>
            <p:cNvSpPr>
              <a:spLocks/>
            </p:cNvSpPr>
            <p:nvPr>
              <p:custDataLst>
                <p:tags r:id="rId98"/>
              </p:custDataLst>
            </p:nvPr>
          </p:nvSpPr>
          <p:spPr bwMode="auto">
            <a:xfrm>
              <a:off x="2543" y="2458"/>
              <a:ext cx="97" cy="114"/>
            </a:xfrm>
            <a:custGeom>
              <a:avLst/>
              <a:gdLst>
                <a:gd name="T0" fmla="*/ 49 w 97"/>
                <a:gd name="T1" fmla="*/ 0 h 114"/>
                <a:gd name="T2" fmla="*/ 0 w 97"/>
                <a:gd name="T3" fmla="*/ 114 h 114"/>
                <a:gd name="T4" fmla="*/ 0 w 97"/>
                <a:gd name="T5" fmla="*/ 114 h 114"/>
                <a:gd name="T6" fmla="*/ 3 w 97"/>
                <a:gd name="T7" fmla="*/ 113 h 114"/>
                <a:gd name="T8" fmla="*/ 5 w 97"/>
                <a:gd name="T9" fmla="*/ 112 h 114"/>
                <a:gd name="T10" fmla="*/ 10 w 97"/>
                <a:gd name="T11" fmla="*/ 110 h 114"/>
                <a:gd name="T12" fmla="*/ 12 w 97"/>
                <a:gd name="T13" fmla="*/ 109 h 114"/>
                <a:gd name="T14" fmla="*/ 15 w 97"/>
                <a:gd name="T15" fmla="*/ 109 h 114"/>
                <a:gd name="T16" fmla="*/ 18 w 97"/>
                <a:gd name="T17" fmla="*/ 107 h 114"/>
                <a:gd name="T18" fmla="*/ 21 w 97"/>
                <a:gd name="T19" fmla="*/ 106 h 114"/>
                <a:gd name="T20" fmla="*/ 25 w 97"/>
                <a:gd name="T21" fmla="*/ 106 h 114"/>
                <a:gd name="T22" fmla="*/ 28 w 97"/>
                <a:gd name="T23" fmla="*/ 105 h 114"/>
                <a:gd name="T24" fmla="*/ 30 w 97"/>
                <a:gd name="T25" fmla="*/ 105 h 114"/>
                <a:gd name="T26" fmla="*/ 33 w 97"/>
                <a:gd name="T27" fmla="*/ 103 h 114"/>
                <a:gd name="T28" fmla="*/ 36 w 97"/>
                <a:gd name="T29" fmla="*/ 103 h 114"/>
                <a:gd name="T30" fmla="*/ 40 w 97"/>
                <a:gd name="T31" fmla="*/ 103 h 114"/>
                <a:gd name="T32" fmla="*/ 43 w 97"/>
                <a:gd name="T33" fmla="*/ 103 h 114"/>
                <a:gd name="T34" fmla="*/ 46 w 97"/>
                <a:gd name="T35" fmla="*/ 102 h 114"/>
                <a:gd name="T36" fmla="*/ 49 w 97"/>
                <a:gd name="T37" fmla="*/ 102 h 114"/>
                <a:gd name="T38" fmla="*/ 51 w 97"/>
                <a:gd name="T39" fmla="*/ 102 h 114"/>
                <a:gd name="T40" fmla="*/ 54 w 97"/>
                <a:gd name="T41" fmla="*/ 103 h 114"/>
                <a:gd name="T42" fmla="*/ 58 w 97"/>
                <a:gd name="T43" fmla="*/ 103 h 114"/>
                <a:gd name="T44" fmla="*/ 61 w 97"/>
                <a:gd name="T45" fmla="*/ 103 h 114"/>
                <a:gd name="T46" fmla="*/ 64 w 97"/>
                <a:gd name="T47" fmla="*/ 103 h 114"/>
                <a:gd name="T48" fmla="*/ 67 w 97"/>
                <a:gd name="T49" fmla="*/ 105 h 114"/>
                <a:gd name="T50" fmla="*/ 70 w 97"/>
                <a:gd name="T51" fmla="*/ 105 h 114"/>
                <a:gd name="T52" fmla="*/ 74 w 97"/>
                <a:gd name="T53" fmla="*/ 106 h 114"/>
                <a:gd name="T54" fmla="*/ 77 w 97"/>
                <a:gd name="T55" fmla="*/ 106 h 114"/>
                <a:gd name="T56" fmla="*/ 79 w 97"/>
                <a:gd name="T57" fmla="*/ 107 h 114"/>
                <a:gd name="T58" fmla="*/ 82 w 97"/>
                <a:gd name="T59" fmla="*/ 109 h 114"/>
                <a:gd name="T60" fmla="*/ 85 w 97"/>
                <a:gd name="T61" fmla="*/ 109 h 114"/>
                <a:gd name="T62" fmla="*/ 89 w 97"/>
                <a:gd name="T63" fmla="*/ 110 h 114"/>
                <a:gd name="T64" fmla="*/ 92 w 97"/>
                <a:gd name="T65" fmla="*/ 112 h 114"/>
                <a:gd name="T66" fmla="*/ 95 w 97"/>
                <a:gd name="T67" fmla="*/ 113 h 114"/>
                <a:gd name="T68" fmla="*/ 97 w 97"/>
                <a:gd name="T69" fmla="*/ 114 h 114"/>
                <a:gd name="T70" fmla="*/ 49 w 97"/>
                <a:gd name="T71" fmla="*/ 0 h 114"/>
                <a:gd name="T72" fmla="*/ 49 w 97"/>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14"/>
                <a:gd name="T113" fmla="*/ 97 w 97"/>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14">
                  <a:moveTo>
                    <a:pt x="49" y="0"/>
                  </a:moveTo>
                  <a:lnTo>
                    <a:pt x="0" y="114"/>
                  </a:lnTo>
                  <a:lnTo>
                    <a:pt x="3" y="113"/>
                  </a:lnTo>
                  <a:lnTo>
                    <a:pt x="5" y="112"/>
                  </a:lnTo>
                  <a:lnTo>
                    <a:pt x="10" y="110"/>
                  </a:lnTo>
                  <a:lnTo>
                    <a:pt x="12" y="109"/>
                  </a:lnTo>
                  <a:lnTo>
                    <a:pt x="15" y="109"/>
                  </a:lnTo>
                  <a:lnTo>
                    <a:pt x="18" y="107"/>
                  </a:lnTo>
                  <a:lnTo>
                    <a:pt x="21" y="106"/>
                  </a:lnTo>
                  <a:lnTo>
                    <a:pt x="25" y="106"/>
                  </a:lnTo>
                  <a:lnTo>
                    <a:pt x="28" y="105"/>
                  </a:lnTo>
                  <a:lnTo>
                    <a:pt x="30" y="105"/>
                  </a:lnTo>
                  <a:lnTo>
                    <a:pt x="33" y="103"/>
                  </a:lnTo>
                  <a:lnTo>
                    <a:pt x="36" y="103"/>
                  </a:lnTo>
                  <a:lnTo>
                    <a:pt x="40" y="103"/>
                  </a:lnTo>
                  <a:lnTo>
                    <a:pt x="43" y="103"/>
                  </a:lnTo>
                  <a:lnTo>
                    <a:pt x="46" y="102"/>
                  </a:lnTo>
                  <a:lnTo>
                    <a:pt x="49" y="102"/>
                  </a:lnTo>
                  <a:lnTo>
                    <a:pt x="51" y="102"/>
                  </a:lnTo>
                  <a:lnTo>
                    <a:pt x="54" y="103"/>
                  </a:lnTo>
                  <a:lnTo>
                    <a:pt x="58" y="103"/>
                  </a:lnTo>
                  <a:lnTo>
                    <a:pt x="61" y="103"/>
                  </a:lnTo>
                  <a:lnTo>
                    <a:pt x="64" y="103"/>
                  </a:lnTo>
                  <a:lnTo>
                    <a:pt x="67" y="105"/>
                  </a:lnTo>
                  <a:lnTo>
                    <a:pt x="70" y="105"/>
                  </a:lnTo>
                  <a:lnTo>
                    <a:pt x="74" y="106"/>
                  </a:lnTo>
                  <a:lnTo>
                    <a:pt x="77" y="106"/>
                  </a:lnTo>
                  <a:lnTo>
                    <a:pt x="79" y="107"/>
                  </a:lnTo>
                  <a:lnTo>
                    <a:pt x="82" y="109"/>
                  </a:lnTo>
                  <a:lnTo>
                    <a:pt x="85" y="109"/>
                  </a:lnTo>
                  <a:lnTo>
                    <a:pt x="89" y="110"/>
                  </a:lnTo>
                  <a:lnTo>
                    <a:pt x="92" y="112"/>
                  </a:lnTo>
                  <a:lnTo>
                    <a:pt x="95" y="113"/>
                  </a:lnTo>
                  <a:lnTo>
                    <a:pt x="97" y="114"/>
                  </a:lnTo>
                  <a:lnTo>
                    <a:pt x="4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 name="Rectangle 305"/>
            <p:cNvSpPr>
              <a:spLocks noChangeArrowheads="1"/>
            </p:cNvSpPr>
            <p:nvPr>
              <p:custDataLst>
                <p:tags r:id="rId99"/>
              </p:custDataLst>
            </p:nvPr>
          </p:nvSpPr>
          <p:spPr bwMode="auto">
            <a:xfrm>
              <a:off x="1912" y="4074"/>
              <a:ext cx="5"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05" name="Rectangle 306"/>
            <p:cNvSpPr>
              <a:spLocks noChangeArrowheads="1"/>
            </p:cNvSpPr>
            <p:nvPr>
              <p:custDataLst>
                <p:tags r:id="rId100"/>
              </p:custDataLst>
            </p:nvPr>
          </p:nvSpPr>
          <p:spPr bwMode="auto">
            <a:xfrm>
              <a:off x="1912" y="4040"/>
              <a:ext cx="5"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06" name="Rectangle 307"/>
            <p:cNvSpPr>
              <a:spLocks noChangeArrowheads="1"/>
            </p:cNvSpPr>
            <p:nvPr>
              <p:custDataLst>
                <p:tags r:id="rId101"/>
              </p:custDataLst>
            </p:nvPr>
          </p:nvSpPr>
          <p:spPr bwMode="auto">
            <a:xfrm>
              <a:off x="1914" y="4007"/>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07" name="Rectangle 308"/>
            <p:cNvSpPr>
              <a:spLocks noChangeArrowheads="1"/>
            </p:cNvSpPr>
            <p:nvPr>
              <p:custDataLst>
                <p:tags r:id="rId102"/>
              </p:custDataLst>
            </p:nvPr>
          </p:nvSpPr>
          <p:spPr bwMode="auto">
            <a:xfrm>
              <a:off x="1914" y="3973"/>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08" name="Rectangle 309"/>
            <p:cNvSpPr>
              <a:spLocks noChangeArrowheads="1"/>
            </p:cNvSpPr>
            <p:nvPr>
              <p:custDataLst>
                <p:tags r:id="rId103"/>
              </p:custDataLst>
            </p:nvPr>
          </p:nvSpPr>
          <p:spPr bwMode="auto">
            <a:xfrm>
              <a:off x="1914" y="3940"/>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09" name="Rectangle 310"/>
            <p:cNvSpPr>
              <a:spLocks noChangeArrowheads="1"/>
            </p:cNvSpPr>
            <p:nvPr>
              <p:custDataLst>
                <p:tags r:id="rId104"/>
              </p:custDataLst>
            </p:nvPr>
          </p:nvSpPr>
          <p:spPr bwMode="auto">
            <a:xfrm>
              <a:off x="1914" y="3906"/>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0" name="Rectangle 311"/>
            <p:cNvSpPr>
              <a:spLocks noChangeArrowheads="1"/>
            </p:cNvSpPr>
            <p:nvPr>
              <p:custDataLst>
                <p:tags r:id="rId105"/>
              </p:custDataLst>
            </p:nvPr>
          </p:nvSpPr>
          <p:spPr bwMode="auto">
            <a:xfrm>
              <a:off x="1914" y="3873"/>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1" name="Freeform 312"/>
            <p:cNvSpPr>
              <a:spLocks/>
            </p:cNvSpPr>
            <p:nvPr>
              <p:custDataLst>
                <p:tags r:id="rId106"/>
              </p:custDataLst>
            </p:nvPr>
          </p:nvSpPr>
          <p:spPr bwMode="auto">
            <a:xfrm>
              <a:off x="1914" y="3840"/>
              <a:ext cx="4" cy="16"/>
            </a:xfrm>
            <a:custGeom>
              <a:avLst/>
              <a:gdLst>
                <a:gd name="T0" fmla="*/ 0 w 4"/>
                <a:gd name="T1" fmla="*/ 0 h 16"/>
                <a:gd name="T2" fmla="*/ 4 w 4"/>
                <a:gd name="T3" fmla="*/ 0 h 16"/>
                <a:gd name="T4" fmla="*/ 3 w 4"/>
                <a:gd name="T5" fmla="*/ 16 h 16"/>
                <a:gd name="T6" fmla="*/ 0 w 4"/>
                <a:gd name="T7" fmla="*/ 16 h 16"/>
                <a:gd name="T8" fmla="*/ 0 w 4"/>
                <a:gd name="T9" fmla="*/ 0 h 16"/>
                <a:gd name="T10" fmla="*/ 0 60000 65536"/>
                <a:gd name="T11" fmla="*/ 0 60000 65536"/>
                <a:gd name="T12" fmla="*/ 0 60000 65536"/>
                <a:gd name="T13" fmla="*/ 0 60000 65536"/>
                <a:gd name="T14" fmla="*/ 0 60000 65536"/>
                <a:gd name="T15" fmla="*/ 0 w 4"/>
                <a:gd name="T16" fmla="*/ 0 h 16"/>
                <a:gd name="T17" fmla="*/ 4 w 4"/>
                <a:gd name="T18" fmla="*/ 16 h 16"/>
              </a:gdLst>
              <a:ahLst/>
              <a:cxnLst>
                <a:cxn ang="T10">
                  <a:pos x="T0" y="T1"/>
                </a:cxn>
                <a:cxn ang="T11">
                  <a:pos x="T2" y="T3"/>
                </a:cxn>
                <a:cxn ang="T12">
                  <a:pos x="T4" y="T5"/>
                </a:cxn>
                <a:cxn ang="T13">
                  <a:pos x="T6" y="T7"/>
                </a:cxn>
                <a:cxn ang="T14">
                  <a:pos x="T8" y="T9"/>
                </a:cxn>
              </a:cxnLst>
              <a:rect l="T15" t="T16" r="T17" b="T18"/>
              <a:pathLst>
                <a:path w="4" h="16">
                  <a:moveTo>
                    <a:pt x="0" y="0"/>
                  </a:moveTo>
                  <a:lnTo>
                    <a:pt x="4" y="0"/>
                  </a:lnTo>
                  <a:lnTo>
                    <a:pt x="3" y="16"/>
                  </a:lnTo>
                  <a:lnTo>
                    <a:pt x="0" y="16"/>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 name="Rectangle 313"/>
            <p:cNvSpPr>
              <a:spLocks noChangeArrowheads="1"/>
            </p:cNvSpPr>
            <p:nvPr>
              <p:custDataLst>
                <p:tags r:id="rId107"/>
              </p:custDataLst>
            </p:nvPr>
          </p:nvSpPr>
          <p:spPr bwMode="auto">
            <a:xfrm>
              <a:off x="1914" y="3806"/>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3" name="Rectangle 314"/>
            <p:cNvSpPr>
              <a:spLocks noChangeArrowheads="1"/>
            </p:cNvSpPr>
            <p:nvPr>
              <p:custDataLst>
                <p:tags r:id="rId108"/>
              </p:custDataLst>
            </p:nvPr>
          </p:nvSpPr>
          <p:spPr bwMode="auto">
            <a:xfrm>
              <a:off x="1914" y="3773"/>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4" name="Rectangle 315"/>
            <p:cNvSpPr>
              <a:spLocks noChangeArrowheads="1"/>
            </p:cNvSpPr>
            <p:nvPr>
              <p:custDataLst>
                <p:tags r:id="rId109"/>
              </p:custDataLst>
            </p:nvPr>
          </p:nvSpPr>
          <p:spPr bwMode="auto">
            <a:xfrm>
              <a:off x="1914" y="3739"/>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5" name="Freeform 316"/>
            <p:cNvSpPr>
              <a:spLocks/>
            </p:cNvSpPr>
            <p:nvPr>
              <p:custDataLst>
                <p:tags r:id="rId110"/>
              </p:custDataLst>
            </p:nvPr>
          </p:nvSpPr>
          <p:spPr bwMode="auto">
            <a:xfrm>
              <a:off x="1914" y="3706"/>
              <a:ext cx="4" cy="16"/>
            </a:xfrm>
            <a:custGeom>
              <a:avLst/>
              <a:gdLst>
                <a:gd name="T0" fmla="*/ 1 w 4"/>
                <a:gd name="T1" fmla="*/ 0 h 16"/>
                <a:gd name="T2" fmla="*/ 4 w 4"/>
                <a:gd name="T3" fmla="*/ 0 h 16"/>
                <a:gd name="T4" fmla="*/ 4 w 4"/>
                <a:gd name="T5" fmla="*/ 16 h 16"/>
                <a:gd name="T6" fmla="*/ 0 w 4"/>
                <a:gd name="T7" fmla="*/ 16 h 16"/>
                <a:gd name="T8" fmla="*/ 1 w 4"/>
                <a:gd name="T9" fmla="*/ 0 h 16"/>
                <a:gd name="T10" fmla="*/ 0 60000 65536"/>
                <a:gd name="T11" fmla="*/ 0 60000 65536"/>
                <a:gd name="T12" fmla="*/ 0 60000 65536"/>
                <a:gd name="T13" fmla="*/ 0 60000 65536"/>
                <a:gd name="T14" fmla="*/ 0 60000 65536"/>
                <a:gd name="T15" fmla="*/ 0 w 4"/>
                <a:gd name="T16" fmla="*/ 0 h 16"/>
                <a:gd name="T17" fmla="*/ 4 w 4"/>
                <a:gd name="T18" fmla="*/ 16 h 16"/>
              </a:gdLst>
              <a:ahLst/>
              <a:cxnLst>
                <a:cxn ang="T10">
                  <a:pos x="T0" y="T1"/>
                </a:cxn>
                <a:cxn ang="T11">
                  <a:pos x="T2" y="T3"/>
                </a:cxn>
                <a:cxn ang="T12">
                  <a:pos x="T4" y="T5"/>
                </a:cxn>
                <a:cxn ang="T13">
                  <a:pos x="T6" y="T7"/>
                </a:cxn>
                <a:cxn ang="T14">
                  <a:pos x="T8" y="T9"/>
                </a:cxn>
              </a:cxnLst>
              <a:rect l="T15" t="T16" r="T17" b="T18"/>
              <a:pathLst>
                <a:path w="4" h="16">
                  <a:moveTo>
                    <a:pt x="1" y="0"/>
                  </a:moveTo>
                  <a:lnTo>
                    <a:pt x="4" y="0"/>
                  </a:lnTo>
                  <a:lnTo>
                    <a:pt x="4" y="16"/>
                  </a:lnTo>
                  <a:lnTo>
                    <a:pt x="0" y="16"/>
                  </a:lnTo>
                  <a:lnTo>
                    <a:pt x="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 name="Rectangle 317"/>
            <p:cNvSpPr>
              <a:spLocks noChangeArrowheads="1"/>
            </p:cNvSpPr>
            <p:nvPr>
              <p:custDataLst>
                <p:tags r:id="rId111"/>
              </p:custDataLst>
            </p:nvPr>
          </p:nvSpPr>
          <p:spPr bwMode="auto">
            <a:xfrm>
              <a:off x="1915" y="3672"/>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7" name="Rectangle 318"/>
            <p:cNvSpPr>
              <a:spLocks noChangeArrowheads="1"/>
            </p:cNvSpPr>
            <p:nvPr>
              <p:custDataLst>
                <p:tags r:id="rId112"/>
              </p:custDataLst>
            </p:nvPr>
          </p:nvSpPr>
          <p:spPr bwMode="auto">
            <a:xfrm>
              <a:off x="1915" y="3639"/>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8" name="Rectangle 319"/>
            <p:cNvSpPr>
              <a:spLocks noChangeArrowheads="1"/>
            </p:cNvSpPr>
            <p:nvPr>
              <p:custDataLst>
                <p:tags r:id="rId113"/>
              </p:custDataLst>
            </p:nvPr>
          </p:nvSpPr>
          <p:spPr bwMode="auto">
            <a:xfrm>
              <a:off x="1915" y="3605"/>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9" name="Rectangle 320"/>
            <p:cNvSpPr>
              <a:spLocks noChangeArrowheads="1"/>
            </p:cNvSpPr>
            <p:nvPr>
              <p:custDataLst>
                <p:tags r:id="rId114"/>
              </p:custDataLst>
            </p:nvPr>
          </p:nvSpPr>
          <p:spPr bwMode="auto">
            <a:xfrm>
              <a:off x="1915" y="3572"/>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0" name="Rectangle 321"/>
            <p:cNvSpPr>
              <a:spLocks noChangeArrowheads="1"/>
            </p:cNvSpPr>
            <p:nvPr>
              <p:custDataLst>
                <p:tags r:id="rId115"/>
              </p:custDataLst>
            </p:nvPr>
          </p:nvSpPr>
          <p:spPr bwMode="auto">
            <a:xfrm>
              <a:off x="1915" y="3538"/>
              <a:ext cx="3"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1" name="Rectangle 322"/>
            <p:cNvSpPr>
              <a:spLocks noChangeArrowheads="1"/>
            </p:cNvSpPr>
            <p:nvPr>
              <p:custDataLst>
                <p:tags r:id="rId116"/>
              </p:custDataLst>
            </p:nvPr>
          </p:nvSpPr>
          <p:spPr bwMode="auto">
            <a:xfrm>
              <a:off x="3260" y="3653"/>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2" name="Rectangle 323"/>
            <p:cNvSpPr>
              <a:spLocks noChangeArrowheads="1"/>
            </p:cNvSpPr>
            <p:nvPr>
              <p:custDataLst>
                <p:tags r:id="rId117"/>
              </p:custDataLst>
            </p:nvPr>
          </p:nvSpPr>
          <p:spPr bwMode="auto">
            <a:xfrm>
              <a:off x="3260" y="3619"/>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3" name="Rectangle 324"/>
            <p:cNvSpPr>
              <a:spLocks noChangeArrowheads="1"/>
            </p:cNvSpPr>
            <p:nvPr>
              <p:custDataLst>
                <p:tags r:id="rId118"/>
              </p:custDataLst>
            </p:nvPr>
          </p:nvSpPr>
          <p:spPr bwMode="auto">
            <a:xfrm>
              <a:off x="3260" y="3586"/>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4" name="Rectangle 325"/>
            <p:cNvSpPr>
              <a:spLocks noChangeArrowheads="1"/>
            </p:cNvSpPr>
            <p:nvPr>
              <p:custDataLst>
                <p:tags r:id="rId119"/>
              </p:custDataLst>
            </p:nvPr>
          </p:nvSpPr>
          <p:spPr bwMode="auto">
            <a:xfrm>
              <a:off x="3260" y="3552"/>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5" name="Rectangle 326"/>
            <p:cNvSpPr>
              <a:spLocks noChangeArrowheads="1"/>
            </p:cNvSpPr>
            <p:nvPr>
              <p:custDataLst>
                <p:tags r:id="rId120"/>
              </p:custDataLst>
            </p:nvPr>
          </p:nvSpPr>
          <p:spPr bwMode="auto">
            <a:xfrm>
              <a:off x="3260" y="3519"/>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6" name="Rectangle 327"/>
            <p:cNvSpPr>
              <a:spLocks noChangeArrowheads="1"/>
            </p:cNvSpPr>
            <p:nvPr>
              <p:custDataLst>
                <p:tags r:id="rId121"/>
              </p:custDataLst>
            </p:nvPr>
          </p:nvSpPr>
          <p:spPr bwMode="auto">
            <a:xfrm>
              <a:off x="3260" y="3485"/>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7" name="Rectangle 328"/>
            <p:cNvSpPr>
              <a:spLocks noChangeArrowheads="1"/>
            </p:cNvSpPr>
            <p:nvPr>
              <p:custDataLst>
                <p:tags r:id="rId122"/>
              </p:custDataLst>
            </p:nvPr>
          </p:nvSpPr>
          <p:spPr bwMode="auto">
            <a:xfrm>
              <a:off x="3260" y="3452"/>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8" name="Rectangle 329"/>
            <p:cNvSpPr>
              <a:spLocks noChangeArrowheads="1"/>
            </p:cNvSpPr>
            <p:nvPr>
              <p:custDataLst>
                <p:tags r:id="rId123"/>
              </p:custDataLst>
            </p:nvPr>
          </p:nvSpPr>
          <p:spPr bwMode="auto">
            <a:xfrm>
              <a:off x="3260" y="3419"/>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9" name="Rectangle 330"/>
            <p:cNvSpPr>
              <a:spLocks noChangeArrowheads="1"/>
            </p:cNvSpPr>
            <p:nvPr>
              <p:custDataLst>
                <p:tags r:id="rId124"/>
              </p:custDataLst>
            </p:nvPr>
          </p:nvSpPr>
          <p:spPr bwMode="auto">
            <a:xfrm>
              <a:off x="3260" y="3385"/>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0" name="Rectangle 331"/>
            <p:cNvSpPr>
              <a:spLocks noChangeArrowheads="1"/>
            </p:cNvSpPr>
            <p:nvPr>
              <p:custDataLst>
                <p:tags r:id="rId125"/>
              </p:custDataLst>
            </p:nvPr>
          </p:nvSpPr>
          <p:spPr bwMode="auto">
            <a:xfrm>
              <a:off x="3260" y="3352"/>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1" name="Rectangle 332"/>
            <p:cNvSpPr>
              <a:spLocks noChangeArrowheads="1"/>
            </p:cNvSpPr>
            <p:nvPr>
              <p:custDataLst>
                <p:tags r:id="rId126"/>
              </p:custDataLst>
            </p:nvPr>
          </p:nvSpPr>
          <p:spPr bwMode="auto">
            <a:xfrm>
              <a:off x="3260" y="3318"/>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2" name="Rectangle 333"/>
            <p:cNvSpPr>
              <a:spLocks noChangeArrowheads="1"/>
            </p:cNvSpPr>
            <p:nvPr>
              <p:custDataLst>
                <p:tags r:id="rId127"/>
              </p:custDataLst>
            </p:nvPr>
          </p:nvSpPr>
          <p:spPr bwMode="auto">
            <a:xfrm>
              <a:off x="3260" y="3285"/>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3" name="Rectangle 334"/>
            <p:cNvSpPr>
              <a:spLocks noChangeArrowheads="1"/>
            </p:cNvSpPr>
            <p:nvPr>
              <p:custDataLst>
                <p:tags r:id="rId128"/>
              </p:custDataLst>
            </p:nvPr>
          </p:nvSpPr>
          <p:spPr bwMode="auto">
            <a:xfrm>
              <a:off x="3260" y="3251"/>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4" name="Rectangle 335"/>
            <p:cNvSpPr>
              <a:spLocks noChangeArrowheads="1"/>
            </p:cNvSpPr>
            <p:nvPr>
              <p:custDataLst>
                <p:tags r:id="rId129"/>
              </p:custDataLst>
            </p:nvPr>
          </p:nvSpPr>
          <p:spPr bwMode="auto">
            <a:xfrm>
              <a:off x="3260" y="3218"/>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5" name="Rectangle 336"/>
            <p:cNvSpPr>
              <a:spLocks noChangeArrowheads="1"/>
            </p:cNvSpPr>
            <p:nvPr>
              <p:custDataLst>
                <p:tags r:id="rId130"/>
              </p:custDataLst>
            </p:nvPr>
          </p:nvSpPr>
          <p:spPr bwMode="auto">
            <a:xfrm>
              <a:off x="3260" y="3184"/>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6" name="Rectangle 337"/>
            <p:cNvSpPr>
              <a:spLocks noChangeArrowheads="1"/>
            </p:cNvSpPr>
            <p:nvPr>
              <p:custDataLst>
                <p:tags r:id="rId131"/>
              </p:custDataLst>
            </p:nvPr>
          </p:nvSpPr>
          <p:spPr bwMode="auto">
            <a:xfrm>
              <a:off x="3260" y="3151"/>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7" name="Rectangle 338"/>
            <p:cNvSpPr>
              <a:spLocks noChangeArrowheads="1"/>
            </p:cNvSpPr>
            <p:nvPr>
              <p:custDataLst>
                <p:tags r:id="rId132"/>
              </p:custDataLst>
            </p:nvPr>
          </p:nvSpPr>
          <p:spPr bwMode="auto">
            <a:xfrm>
              <a:off x="3260" y="3117"/>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8" name="Rectangle 339"/>
            <p:cNvSpPr>
              <a:spLocks noChangeArrowheads="1"/>
            </p:cNvSpPr>
            <p:nvPr>
              <p:custDataLst>
                <p:tags r:id="rId133"/>
              </p:custDataLst>
            </p:nvPr>
          </p:nvSpPr>
          <p:spPr bwMode="auto">
            <a:xfrm>
              <a:off x="3260" y="3084"/>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9" name="Rectangle 340"/>
            <p:cNvSpPr>
              <a:spLocks noChangeArrowheads="1"/>
            </p:cNvSpPr>
            <p:nvPr>
              <p:custDataLst>
                <p:tags r:id="rId134"/>
              </p:custDataLst>
            </p:nvPr>
          </p:nvSpPr>
          <p:spPr bwMode="auto">
            <a:xfrm>
              <a:off x="3260" y="3051"/>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0" name="Rectangle 341"/>
            <p:cNvSpPr>
              <a:spLocks noChangeArrowheads="1"/>
            </p:cNvSpPr>
            <p:nvPr>
              <p:custDataLst>
                <p:tags r:id="rId135"/>
              </p:custDataLst>
            </p:nvPr>
          </p:nvSpPr>
          <p:spPr bwMode="auto">
            <a:xfrm>
              <a:off x="3260" y="3017"/>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1" name="Rectangle 342"/>
            <p:cNvSpPr>
              <a:spLocks noChangeArrowheads="1"/>
            </p:cNvSpPr>
            <p:nvPr>
              <p:custDataLst>
                <p:tags r:id="rId136"/>
              </p:custDataLst>
            </p:nvPr>
          </p:nvSpPr>
          <p:spPr bwMode="auto">
            <a:xfrm>
              <a:off x="3260" y="2984"/>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2" name="Rectangle 343"/>
            <p:cNvSpPr>
              <a:spLocks noChangeArrowheads="1"/>
            </p:cNvSpPr>
            <p:nvPr>
              <p:custDataLst>
                <p:tags r:id="rId137"/>
              </p:custDataLst>
            </p:nvPr>
          </p:nvSpPr>
          <p:spPr bwMode="auto">
            <a:xfrm>
              <a:off x="3260" y="2950"/>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3" name="Rectangle 344"/>
            <p:cNvSpPr>
              <a:spLocks noChangeArrowheads="1"/>
            </p:cNvSpPr>
            <p:nvPr>
              <p:custDataLst>
                <p:tags r:id="rId138"/>
              </p:custDataLst>
            </p:nvPr>
          </p:nvSpPr>
          <p:spPr bwMode="auto">
            <a:xfrm>
              <a:off x="3260" y="2917"/>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4" name="Rectangle 345"/>
            <p:cNvSpPr>
              <a:spLocks noChangeArrowheads="1"/>
            </p:cNvSpPr>
            <p:nvPr>
              <p:custDataLst>
                <p:tags r:id="rId139"/>
              </p:custDataLst>
            </p:nvPr>
          </p:nvSpPr>
          <p:spPr bwMode="auto">
            <a:xfrm>
              <a:off x="3260" y="2883"/>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5" name="Rectangle 346"/>
            <p:cNvSpPr>
              <a:spLocks noChangeArrowheads="1"/>
            </p:cNvSpPr>
            <p:nvPr>
              <p:custDataLst>
                <p:tags r:id="rId140"/>
              </p:custDataLst>
            </p:nvPr>
          </p:nvSpPr>
          <p:spPr bwMode="auto">
            <a:xfrm>
              <a:off x="3260" y="2850"/>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6" name="Rectangle 347"/>
            <p:cNvSpPr>
              <a:spLocks noChangeArrowheads="1"/>
            </p:cNvSpPr>
            <p:nvPr>
              <p:custDataLst>
                <p:tags r:id="rId141"/>
              </p:custDataLst>
            </p:nvPr>
          </p:nvSpPr>
          <p:spPr bwMode="auto">
            <a:xfrm>
              <a:off x="3260" y="2816"/>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7" name="Rectangle 348"/>
            <p:cNvSpPr>
              <a:spLocks noChangeArrowheads="1"/>
            </p:cNvSpPr>
            <p:nvPr>
              <p:custDataLst>
                <p:tags r:id="rId142"/>
              </p:custDataLst>
            </p:nvPr>
          </p:nvSpPr>
          <p:spPr bwMode="auto">
            <a:xfrm>
              <a:off x="3260" y="2783"/>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8" name="Rectangle 349"/>
            <p:cNvSpPr>
              <a:spLocks noChangeArrowheads="1"/>
            </p:cNvSpPr>
            <p:nvPr>
              <p:custDataLst>
                <p:tags r:id="rId143"/>
              </p:custDataLst>
            </p:nvPr>
          </p:nvSpPr>
          <p:spPr bwMode="auto">
            <a:xfrm>
              <a:off x="3260" y="2749"/>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9" name="Rectangle 350"/>
            <p:cNvSpPr>
              <a:spLocks noChangeArrowheads="1"/>
            </p:cNvSpPr>
            <p:nvPr>
              <p:custDataLst>
                <p:tags r:id="rId144"/>
              </p:custDataLst>
            </p:nvPr>
          </p:nvSpPr>
          <p:spPr bwMode="auto">
            <a:xfrm>
              <a:off x="3260" y="2716"/>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0" name="Rectangle 351"/>
            <p:cNvSpPr>
              <a:spLocks noChangeArrowheads="1"/>
            </p:cNvSpPr>
            <p:nvPr>
              <p:custDataLst>
                <p:tags r:id="rId145"/>
              </p:custDataLst>
            </p:nvPr>
          </p:nvSpPr>
          <p:spPr bwMode="auto">
            <a:xfrm>
              <a:off x="3260" y="2683"/>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1" name="Rectangle 352"/>
            <p:cNvSpPr>
              <a:spLocks noChangeArrowheads="1"/>
            </p:cNvSpPr>
            <p:nvPr>
              <p:custDataLst>
                <p:tags r:id="rId146"/>
              </p:custDataLst>
            </p:nvPr>
          </p:nvSpPr>
          <p:spPr bwMode="auto">
            <a:xfrm>
              <a:off x="3260" y="2649"/>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2" name="Rectangle 353"/>
            <p:cNvSpPr>
              <a:spLocks noChangeArrowheads="1"/>
            </p:cNvSpPr>
            <p:nvPr>
              <p:custDataLst>
                <p:tags r:id="rId147"/>
              </p:custDataLst>
            </p:nvPr>
          </p:nvSpPr>
          <p:spPr bwMode="auto">
            <a:xfrm>
              <a:off x="3260" y="2616"/>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3" name="Rectangle 354"/>
            <p:cNvSpPr>
              <a:spLocks noChangeArrowheads="1"/>
            </p:cNvSpPr>
            <p:nvPr>
              <p:custDataLst>
                <p:tags r:id="rId148"/>
              </p:custDataLst>
            </p:nvPr>
          </p:nvSpPr>
          <p:spPr bwMode="auto">
            <a:xfrm>
              <a:off x="3260" y="2582"/>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4" name="Rectangle 355"/>
            <p:cNvSpPr>
              <a:spLocks noChangeArrowheads="1"/>
            </p:cNvSpPr>
            <p:nvPr>
              <p:custDataLst>
                <p:tags r:id="rId149"/>
              </p:custDataLst>
            </p:nvPr>
          </p:nvSpPr>
          <p:spPr bwMode="auto">
            <a:xfrm>
              <a:off x="3260" y="2549"/>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5" name="Rectangle 356"/>
            <p:cNvSpPr>
              <a:spLocks noChangeArrowheads="1"/>
            </p:cNvSpPr>
            <p:nvPr>
              <p:custDataLst>
                <p:tags r:id="rId150"/>
              </p:custDataLst>
            </p:nvPr>
          </p:nvSpPr>
          <p:spPr bwMode="auto">
            <a:xfrm>
              <a:off x="3260" y="2515"/>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6" name="Rectangle 357"/>
            <p:cNvSpPr>
              <a:spLocks noChangeArrowheads="1"/>
            </p:cNvSpPr>
            <p:nvPr>
              <p:custDataLst>
                <p:tags r:id="rId151"/>
              </p:custDataLst>
            </p:nvPr>
          </p:nvSpPr>
          <p:spPr bwMode="auto">
            <a:xfrm>
              <a:off x="3260" y="2482"/>
              <a:ext cx="4" cy="16"/>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7" name="Rectangle 358"/>
            <p:cNvSpPr>
              <a:spLocks noChangeArrowheads="1"/>
            </p:cNvSpPr>
            <p:nvPr>
              <p:custDataLst>
                <p:tags r:id="rId152"/>
              </p:custDataLst>
            </p:nvPr>
          </p:nvSpPr>
          <p:spPr bwMode="auto">
            <a:xfrm>
              <a:off x="3260" y="2448"/>
              <a:ext cx="4" cy="1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8" name="Freeform 359"/>
            <p:cNvSpPr>
              <a:spLocks/>
            </p:cNvSpPr>
            <p:nvPr>
              <p:custDataLst>
                <p:tags r:id="rId153"/>
              </p:custDataLst>
            </p:nvPr>
          </p:nvSpPr>
          <p:spPr bwMode="auto">
            <a:xfrm>
              <a:off x="3260" y="2415"/>
              <a:ext cx="4" cy="17"/>
            </a:xfrm>
            <a:custGeom>
              <a:avLst/>
              <a:gdLst>
                <a:gd name="T0" fmla="*/ 2 w 4"/>
                <a:gd name="T1" fmla="*/ 0 h 17"/>
                <a:gd name="T2" fmla="*/ 0 w 4"/>
                <a:gd name="T3" fmla="*/ 0 h 17"/>
                <a:gd name="T4" fmla="*/ 0 w 4"/>
                <a:gd name="T5" fmla="*/ 17 h 17"/>
                <a:gd name="T6" fmla="*/ 4 w 4"/>
                <a:gd name="T7" fmla="*/ 17 h 17"/>
                <a:gd name="T8" fmla="*/ 4 w 4"/>
                <a:gd name="T9" fmla="*/ 0 h 17"/>
                <a:gd name="T10" fmla="*/ 2 w 4"/>
                <a:gd name="T11" fmla="*/ 0 h 17"/>
                <a:gd name="T12" fmla="*/ 0 60000 65536"/>
                <a:gd name="T13" fmla="*/ 0 60000 65536"/>
                <a:gd name="T14" fmla="*/ 0 60000 65536"/>
                <a:gd name="T15" fmla="*/ 0 60000 65536"/>
                <a:gd name="T16" fmla="*/ 0 60000 65536"/>
                <a:gd name="T17" fmla="*/ 0 60000 65536"/>
                <a:gd name="T18" fmla="*/ 0 w 4"/>
                <a:gd name="T19" fmla="*/ 0 h 17"/>
                <a:gd name="T20" fmla="*/ 4 w 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 h="17">
                  <a:moveTo>
                    <a:pt x="2" y="0"/>
                  </a:moveTo>
                  <a:lnTo>
                    <a:pt x="0" y="0"/>
                  </a:lnTo>
                  <a:lnTo>
                    <a:pt x="0" y="17"/>
                  </a:lnTo>
                  <a:lnTo>
                    <a:pt x="4" y="17"/>
                  </a:lnTo>
                  <a:lnTo>
                    <a:pt x="4" y="0"/>
                  </a:lnTo>
                  <a:lnTo>
                    <a:pt x="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9" name="Freeform 360"/>
            <p:cNvSpPr>
              <a:spLocks/>
            </p:cNvSpPr>
            <p:nvPr>
              <p:custDataLst>
                <p:tags r:id="rId154"/>
              </p:custDataLst>
            </p:nvPr>
          </p:nvSpPr>
          <p:spPr bwMode="auto">
            <a:xfrm>
              <a:off x="3148" y="3559"/>
              <a:ext cx="114" cy="98"/>
            </a:xfrm>
            <a:custGeom>
              <a:avLst/>
              <a:gdLst>
                <a:gd name="T0" fmla="*/ 114 w 114"/>
                <a:gd name="T1" fmla="*/ 49 h 98"/>
                <a:gd name="T2" fmla="*/ 0 w 114"/>
                <a:gd name="T3" fmla="*/ 98 h 98"/>
                <a:gd name="T4" fmla="*/ 0 w 114"/>
                <a:gd name="T5" fmla="*/ 98 h 98"/>
                <a:gd name="T6" fmla="*/ 2 w 114"/>
                <a:gd name="T7" fmla="*/ 95 h 98"/>
                <a:gd name="T8" fmla="*/ 3 w 114"/>
                <a:gd name="T9" fmla="*/ 91 h 98"/>
                <a:gd name="T10" fmla="*/ 4 w 114"/>
                <a:gd name="T11" fmla="*/ 88 h 98"/>
                <a:gd name="T12" fmla="*/ 6 w 114"/>
                <a:gd name="T13" fmla="*/ 85 h 98"/>
                <a:gd name="T14" fmla="*/ 6 w 114"/>
                <a:gd name="T15" fmla="*/ 83 h 98"/>
                <a:gd name="T16" fmla="*/ 7 w 114"/>
                <a:gd name="T17" fmla="*/ 80 h 98"/>
                <a:gd name="T18" fmla="*/ 8 w 114"/>
                <a:gd name="T19" fmla="*/ 76 h 98"/>
                <a:gd name="T20" fmla="*/ 8 w 114"/>
                <a:gd name="T21" fmla="*/ 73 h 98"/>
                <a:gd name="T22" fmla="*/ 10 w 114"/>
                <a:gd name="T23" fmla="*/ 70 h 98"/>
                <a:gd name="T24" fmla="*/ 10 w 114"/>
                <a:gd name="T25" fmla="*/ 67 h 98"/>
                <a:gd name="T26" fmla="*/ 11 w 114"/>
                <a:gd name="T27" fmla="*/ 64 h 98"/>
                <a:gd name="T28" fmla="*/ 11 w 114"/>
                <a:gd name="T29" fmla="*/ 62 h 98"/>
                <a:gd name="T30" fmla="*/ 11 w 114"/>
                <a:gd name="T31" fmla="*/ 58 h 98"/>
                <a:gd name="T32" fmla="*/ 13 w 114"/>
                <a:gd name="T33" fmla="*/ 55 h 98"/>
                <a:gd name="T34" fmla="*/ 13 w 114"/>
                <a:gd name="T35" fmla="*/ 52 h 98"/>
                <a:gd name="T36" fmla="*/ 13 w 114"/>
                <a:gd name="T37" fmla="*/ 49 h 98"/>
                <a:gd name="T38" fmla="*/ 13 w 114"/>
                <a:gd name="T39" fmla="*/ 46 h 98"/>
                <a:gd name="T40" fmla="*/ 13 w 114"/>
                <a:gd name="T41" fmla="*/ 42 h 98"/>
                <a:gd name="T42" fmla="*/ 11 w 114"/>
                <a:gd name="T43" fmla="*/ 39 h 98"/>
                <a:gd name="T44" fmla="*/ 11 w 114"/>
                <a:gd name="T45" fmla="*/ 37 h 98"/>
                <a:gd name="T46" fmla="*/ 11 w 114"/>
                <a:gd name="T47" fmla="*/ 34 h 98"/>
                <a:gd name="T48" fmla="*/ 10 w 114"/>
                <a:gd name="T49" fmla="*/ 31 h 98"/>
                <a:gd name="T50" fmla="*/ 10 w 114"/>
                <a:gd name="T51" fmla="*/ 27 h 98"/>
                <a:gd name="T52" fmla="*/ 10 w 114"/>
                <a:gd name="T53" fmla="*/ 24 h 98"/>
                <a:gd name="T54" fmla="*/ 8 w 114"/>
                <a:gd name="T55" fmla="*/ 21 h 98"/>
                <a:gd name="T56" fmla="*/ 7 w 114"/>
                <a:gd name="T57" fmla="*/ 18 h 98"/>
                <a:gd name="T58" fmla="*/ 7 w 114"/>
                <a:gd name="T59" fmla="*/ 16 h 98"/>
                <a:gd name="T60" fmla="*/ 6 w 114"/>
                <a:gd name="T61" fmla="*/ 13 h 98"/>
                <a:gd name="T62" fmla="*/ 4 w 114"/>
                <a:gd name="T63" fmla="*/ 9 h 98"/>
                <a:gd name="T64" fmla="*/ 3 w 114"/>
                <a:gd name="T65" fmla="*/ 6 h 98"/>
                <a:gd name="T66" fmla="*/ 2 w 114"/>
                <a:gd name="T67" fmla="*/ 3 h 98"/>
                <a:gd name="T68" fmla="*/ 0 w 114"/>
                <a:gd name="T69" fmla="*/ 0 h 98"/>
                <a:gd name="T70" fmla="*/ 114 w 114"/>
                <a:gd name="T71" fmla="*/ 49 h 98"/>
                <a:gd name="T72" fmla="*/ 114 w 114"/>
                <a:gd name="T73" fmla="*/ 4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8"/>
                <a:gd name="T113" fmla="*/ 114 w 114"/>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8">
                  <a:moveTo>
                    <a:pt x="114" y="49"/>
                  </a:moveTo>
                  <a:lnTo>
                    <a:pt x="0" y="98"/>
                  </a:lnTo>
                  <a:lnTo>
                    <a:pt x="2" y="95"/>
                  </a:lnTo>
                  <a:lnTo>
                    <a:pt x="3" y="91"/>
                  </a:lnTo>
                  <a:lnTo>
                    <a:pt x="4" y="88"/>
                  </a:lnTo>
                  <a:lnTo>
                    <a:pt x="6" y="85"/>
                  </a:lnTo>
                  <a:lnTo>
                    <a:pt x="6" y="83"/>
                  </a:lnTo>
                  <a:lnTo>
                    <a:pt x="7" y="80"/>
                  </a:lnTo>
                  <a:lnTo>
                    <a:pt x="8" y="76"/>
                  </a:lnTo>
                  <a:lnTo>
                    <a:pt x="8" y="73"/>
                  </a:lnTo>
                  <a:lnTo>
                    <a:pt x="10" y="70"/>
                  </a:lnTo>
                  <a:lnTo>
                    <a:pt x="10" y="67"/>
                  </a:lnTo>
                  <a:lnTo>
                    <a:pt x="11" y="64"/>
                  </a:lnTo>
                  <a:lnTo>
                    <a:pt x="11" y="62"/>
                  </a:lnTo>
                  <a:lnTo>
                    <a:pt x="11" y="58"/>
                  </a:lnTo>
                  <a:lnTo>
                    <a:pt x="13" y="55"/>
                  </a:lnTo>
                  <a:lnTo>
                    <a:pt x="13" y="52"/>
                  </a:lnTo>
                  <a:lnTo>
                    <a:pt x="13" y="49"/>
                  </a:lnTo>
                  <a:lnTo>
                    <a:pt x="13" y="46"/>
                  </a:lnTo>
                  <a:lnTo>
                    <a:pt x="13" y="42"/>
                  </a:lnTo>
                  <a:lnTo>
                    <a:pt x="11" y="39"/>
                  </a:lnTo>
                  <a:lnTo>
                    <a:pt x="11" y="37"/>
                  </a:lnTo>
                  <a:lnTo>
                    <a:pt x="11" y="34"/>
                  </a:lnTo>
                  <a:lnTo>
                    <a:pt x="10" y="31"/>
                  </a:lnTo>
                  <a:lnTo>
                    <a:pt x="10" y="27"/>
                  </a:lnTo>
                  <a:lnTo>
                    <a:pt x="10" y="24"/>
                  </a:lnTo>
                  <a:lnTo>
                    <a:pt x="8" y="21"/>
                  </a:lnTo>
                  <a:lnTo>
                    <a:pt x="7" y="18"/>
                  </a:lnTo>
                  <a:lnTo>
                    <a:pt x="7" y="16"/>
                  </a:lnTo>
                  <a:lnTo>
                    <a:pt x="6" y="13"/>
                  </a:lnTo>
                  <a:lnTo>
                    <a:pt x="4" y="9"/>
                  </a:lnTo>
                  <a:lnTo>
                    <a:pt x="3" y="6"/>
                  </a:lnTo>
                  <a:lnTo>
                    <a:pt x="2" y="3"/>
                  </a:lnTo>
                  <a:lnTo>
                    <a:pt x="0" y="0"/>
                  </a:lnTo>
                  <a:lnTo>
                    <a:pt x="114" y="4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 name="Freeform 361"/>
            <p:cNvSpPr>
              <a:spLocks/>
            </p:cNvSpPr>
            <p:nvPr>
              <p:custDataLst>
                <p:tags r:id="rId155"/>
              </p:custDataLst>
            </p:nvPr>
          </p:nvSpPr>
          <p:spPr bwMode="auto">
            <a:xfrm>
              <a:off x="1972" y="3597"/>
              <a:ext cx="1233" cy="20"/>
            </a:xfrm>
            <a:custGeom>
              <a:avLst/>
              <a:gdLst>
                <a:gd name="T0" fmla="*/ 0 w 1233"/>
                <a:gd name="T1" fmla="*/ 8 h 20"/>
                <a:gd name="T2" fmla="*/ 0 w 1233"/>
                <a:gd name="T3" fmla="*/ 17 h 20"/>
                <a:gd name="T4" fmla="*/ 1233 w 1233"/>
                <a:gd name="T5" fmla="*/ 20 h 20"/>
                <a:gd name="T6" fmla="*/ 1233 w 1233"/>
                <a:gd name="T7" fmla="*/ 3 h 20"/>
                <a:gd name="T8" fmla="*/ 0 w 1233"/>
                <a:gd name="T9" fmla="*/ 0 h 20"/>
                <a:gd name="T10" fmla="*/ 0 w 1233"/>
                <a:gd name="T11" fmla="*/ 8 h 20"/>
                <a:gd name="T12" fmla="*/ 0 60000 65536"/>
                <a:gd name="T13" fmla="*/ 0 60000 65536"/>
                <a:gd name="T14" fmla="*/ 0 60000 65536"/>
                <a:gd name="T15" fmla="*/ 0 60000 65536"/>
                <a:gd name="T16" fmla="*/ 0 60000 65536"/>
                <a:gd name="T17" fmla="*/ 0 60000 65536"/>
                <a:gd name="T18" fmla="*/ 0 w 1233"/>
                <a:gd name="T19" fmla="*/ 0 h 20"/>
                <a:gd name="T20" fmla="*/ 1233 w 12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33" h="20">
                  <a:moveTo>
                    <a:pt x="0" y="8"/>
                  </a:moveTo>
                  <a:lnTo>
                    <a:pt x="0" y="17"/>
                  </a:lnTo>
                  <a:lnTo>
                    <a:pt x="1233" y="20"/>
                  </a:lnTo>
                  <a:lnTo>
                    <a:pt x="1233" y="3"/>
                  </a:lnTo>
                  <a:lnTo>
                    <a:pt x="0" y="0"/>
                  </a:lnTo>
                  <a:lnTo>
                    <a:pt x="0" y="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1" name="Freeform 362"/>
            <p:cNvSpPr>
              <a:spLocks/>
            </p:cNvSpPr>
            <p:nvPr>
              <p:custDataLst>
                <p:tags r:id="rId156"/>
              </p:custDataLst>
            </p:nvPr>
          </p:nvSpPr>
          <p:spPr bwMode="auto">
            <a:xfrm>
              <a:off x="1915" y="3557"/>
              <a:ext cx="113" cy="97"/>
            </a:xfrm>
            <a:custGeom>
              <a:avLst/>
              <a:gdLst>
                <a:gd name="T0" fmla="*/ 0 w 113"/>
                <a:gd name="T1" fmla="*/ 48 h 97"/>
                <a:gd name="T2" fmla="*/ 113 w 113"/>
                <a:gd name="T3" fmla="*/ 97 h 97"/>
                <a:gd name="T4" fmla="*/ 113 w 113"/>
                <a:gd name="T5" fmla="*/ 97 h 97"/>
                <a:gd name="T6" fmla="*/ 112 w 113"/>
                <a:gd name="T7" fmla="*/ 94 h 97"/>
                <a:gd name="T8" fmla="*/ 110 w 113"/>
                <a:gd name="T9" fmla="*/ 92 h 97"/>
                <a:gd name="T10" fmla="*/ 109 w 113"/>
                <a:gd name="T11" fmla="*/ 89 h 97"/>
                <a:gd name="T12" fmla="*/ 108 w 113"/>
                <a:gd name="T13" fmla="*/ 85 h 97"/>
                <a:gd name="T14" fmla="*/ 106 w 113"/>
                <a:gd name="T15" fmla="*/ 82 h 97"/>
                <a:gd name="T16" fmla="*/ 106 w 113"/>
                <a:gd name="T17" fmla="*/ 79 h 97"/>
                <a:gd name="T18" fmla="*/ 105 w 113"/>
                <a:gd name="T19" fmla="*/ 76 h 97"/>
                <a:gd name="T20" fmla="*/ 105 w 113"/>
                <a:gd name="T21" fmla="*/ 73 h 97"/>
                <a:gd name="T22" fmla="*/ 103 w 113"/>
                <a:gd name="T23" fmla="*/ 71 h 97"/>
                <a:gd name="T24" fmla="*/ 103 w 113"/>
                <a:gd name="T25" fmla="*/ 66 h 97"/>
                <a:gd name="T26" fmla="*/ 102 w 113"/>
                <a:gd name="T27" fmla="*/ 64 h 97"/>
                <a:gd name="T28" fmla="*/ 102 w 113"/>
                <a:gd name="T29" fmla="*/ 61 h 97"/>
                <a:gd name="T30" fmla="*/ 102 w 113"/>
                <a:gd name="T31" fmla="*/ 58 h 97"/>
                <a:gd name="T32" fmla="*/ 102 w 113"/>
                <a:gd name="T33" fmla="*/ 55 h 97"/>
                <a:gd name="T34" fmla="*/ 101 w 113"/>
                <a:gd name="T35" fmla="*/ 51 h 97"/>
                <a:gd name="T36" fmla="*/ 101 w 113"/>
                <a:gd name="T37" fmla="*/ 48 h 97"/>
                <a:gd name="T38" fmla="*/ 101 w 113"/>
                <a:gd name="T39" fmla="*/ 46 h 97"/>
                <a:gd name="T40" fmla="*/ 102 w 113"/>
                <a:gd name="T41" fmla="*/ 43 h 97"/>
                <a:gd name="T42" fmla="*/ 102 w 113"/>
                <a:gd name="T43" fmla="*/ 40 h 97"/>
                <a:gd name="T44" fmla="*/ 102 w 113"/>
                <a:gd name="T45" fmla="*/ 36 h 97"/>
                <a:gd name="T46" fmla="*/ 102 w 113"/>
                <a:gd name="T47" fmla="*/ 33 h 97"/>
                <a:gd name="T48" fmla="*/ 103 w 113"/>
                <a:gd name="T49" fmla="*/ 30 h 97"/>
                <a:gd name="T50" fmla="*/ 103 w 113"/>
                <a:gd name="T51" fmla="*/ 27 h 97"/>
                <a:gd name="T52" fmla="*/ 105 w 113"/>
                <a:gd name="T53" fmla="*/ 25 h 97"/>
                <a:gd name="T54" fmla="*/ 105 w 113"/>
                <a:gd name="T55" fmla="*/ 22 h 97"/>
                <a:gd name="T56" fmla="*/ 106 w 113"/>
                <a:gd name="T57" fmla="*/ 18 h 97"/>
                <a:gd name="T58" fmla="*/ 108 w 113"/>
                <a:gd name="T59" fmla="*/ 15 h 97"/>
                <a:gd name="T60" fmla="*/ 108 w 113"/>
                <a:gd name="T61" fmla="*/ 12 h 97"/>
                <a:gd name="T62" fmla="*/ 109 w 113"/>
                <a:gd name="T63" fmla="*/ 9 h 97"/>
                <a:gd name="T64" fmla="*/ 110 w 113"/>
                <a:gd name="T65" fmla="*/ 7 h 97"/>
                <a:gd name="T66" fmla="*/ 112 w 113"/>
                <a:gd name="T67" fmla="*/ 2 h 97"/>
                <a:gd name="T68" fmla="*/ 113 w 113"/>
                <a:gd name="T69" fmla="*/ 0 h 97"/>
                <a:gd name="T70" fmla="*/ 0 w 113"/>
                <a:gd name="T71" fmla="*/ 48 h 97"/>
                <a:gd name="T72" fmla="*/ 0 w 113"/>
                <a:gd name="T73" fmla="*/ 4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
                <a:gd name="T112" fmla="*/ 0 h 97"/>
                <a:gd name="T113" fmla="*/ 113 w 113"/>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 h="97">
                  <a:moveTo>
                    <a:pt x="0" y="48"/>
                  </a:moveTo>
                  <a:lnTo>
                    <a:pt x="113" y="97"/>
                  </a:lnTo>
                  <a:lnTo>
                    <a:pt x="112" y="94"/>
                  </a:lnTo>
                  <a:lnTo>
                    <a:pt x="110" y="92"/>
                  </a:lnTo>
                  <a:lnTo>
                    <a:pt x="109" y="89"/>
                  </a:lnTo>
                  <a:lnTo>
                    <a:pt x="108" y="85"/>
                  </a:lnTo>
                  <a:lnTo>
                    <a:pt x="106" y="82"/>
                  </a:lnTo>
                  <a:lnTo>
                    <a:pt x="106" y="79"/>
                  </a:lnTo>
                  <a:lnTo>
                    <a:pt x="105" y="76"/>
                  </a:lnTo>
                  <a:lnTo>
                    <a:pt x="105" y="73"/>
                  </a:lnTo>
                  <a:lnTo>
                    <a:pt x="103" y="71"/>
                  </a:lnTo>
                  <a:lnTo>
                    <a:pt x="103" y="66"/>
                  </a:lnTo>
                  <a:lnTo>
                    <a:pt x="102" y="64"/>
                  </a:lnTo>
                  <a:lnTo>
                    <a:pt x="102" y="61"/>
                  </a:lnTo>
                  <a:lnTo>
                    <a:pt x="102" y="58"/>
                  </a:lnTo>
                  <a:lnTo>
                    <a:pt x="102" y="55"/>
                  </a:lnTo>
                  <a:lnTo>
                    <a:pt x="101" y="51"/>
                  </a:lnTo>
                  <a:lnTo>
                    <a:pt x="101" y="48"/>
                  </a:lnTo>
                  <a:lnTo>
                    <a:pt x="101" y="46"/>
                  </a:lnTo>
                  <a:lnTo>
                    <a:pt x="102" y="43"/>
                  </a:lnTo>
                  <a:lnTo>
                    <a:pt x="102" y="40"/>
                  </a:lnTo>
                  <a:lnTo>
                    <a:pt x="102" y="36"/>
                  </a:lnTo>
                  <a:lnTo>
                    <a:pt x="102" y="33"/>
                  </a:lnTo>
                  <a:lnTo>
                    <a:pt x="103" y="30"/>
                  </a:lnTo>
                  <a:lnTo>
                    <a:pt x="103" y="27"/>
                  </a:lnTo>
                  <a:lnTo>
                    <a:pt x="105" y="25"/>
                  </a:lnTo>
                  <a:lnTo>
                    <a:pt x="105" y="22"/>
                  </a:lnTo>
                  <a:lnTo>
                    <a:pt x="106" y="18"/>
                  </a:lnTo>
                  <a:lnTo>
                    <a:pt x="108" y="15"/>
                  </a:lnTo>
                  <a:lnTo>
                    <a:pt x="108" y="12"/>
                  </a:lnTo>
                  <a:lnTo>
                    <a:pt x="109" y="9"/>
                  </a:lnTo>
                  <a:lnTo>
                    <a:pt x="110" y="7"/>
                  </a:lnTo>
                  <a:lnTo>
                    <a:pt x="112" y="2"/>
                  </a:lnTo>
                  <a:lnTo>
                    <a:pt x="113" y="0"/>
                  </a:lnTo>
                  <a:lnTo>
                    <a:pt x="0" y="4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2" name="Freeform 363"/>
            <p:cNvSpPr>
              <a:spLocks/>
            </p:cNvSpPr>
            <p:nvPr>
              <p:custDataLst>
                <p:tags r:id="rId157"/>
              </p:custDataLst>
            </p:nvPr>
          </p:nvSpPr>
          <p:spPr bwMode="auto">
            <a:xfrm>
              <a:off x="4272" y="2893"/>
              <a:ext cx="99" cy="114"/>
            </a:xfrm>
            <a:custGeom>
              <a:avLst/>
              <a:gdLst>
                <a:gd name="T0" fmla="*/ 49 w 99"/>
                <a:gd name="T1" fmla="*/ 0 h 114"/>
                <a:gd name="T2" fmla="*/ 99 w 99"/>
                <a:gd name="T3" fmla="*/ 114 h 114"/>
                <a:gd name="T4" fmla="*/ 99 w 99"/>
                <a:gd name="T5" fmla="*/ 114 h 114"/>
                <a:gd name="T6" fmla="*/ 95 w 99"/>
                <a:gd name="T7" fmla="*/ 113 h 114"/>
                <a:gd name="T8" fmla="*/ 92 w 99"/>
                <a:gd name="T9" fmla="*/ 112 h 114"/>
                <a:gd name="T10" fmla="*/ 90 w 99"/>
                <a:gd name="T11" fmla="*/ 110 h 114"/>
                <a:gd name="T12" fmla="*/ 87 w 99"/>
                <a:gd name="T13" fmla="*/ 109 h 114"/>
                <a:gd name="T14" fmla="*/ 84 w 99"/>
                <a:gd name="T15" fmla="*/ 107 h 114"/>
                <a:gd name="T16" fmla="*/ 80 w 99"/>
                <a:gd name="T17" fmla="*/ 107 h 114"/>
                <a:gd name="T18" fmla="*/ 77 w 99"/>
                <a:gd name="T19" fmla="*/ 106 h 114"/>
                <a:gd name="T20" fmla="*/ 74 w 99"/>
                <a:gd name="T21" fmla="*/ 106 h 114"/>
                <a:gd name="T22" fmla="*/ 71 w 99"/>
                <a:gd name="T23" fmla="*/ 105 h 114"/>
                <a:gd name="T24" fmla="*/ 69 w 99"/>
                <a:gd name="T25" fmla="*/ 105 h 114"/>
                <a:gd name="T26" fmla="*/ 64 w 99"/>
                <a:gd name="T27" fmla="*/ 103 h 114"/>
                <a:gd name="T28" fmla="*/ 62 w 99"/>
                <a:gd name="T29" fmla="*/ 103 h 114"/>
                <a:gd name="T30" fmla="*/ 59 w 99"/>
                <a:gd name="T31" fmla="*/ 103 h 114"/>
                <a:gd name="T32" fmla="*/ 56 w 99"/>
                <a:gd name="T33" fmla="*/ 102 h 114"/>
                <a:gd name="T34" fmla="*/ 53 w 99"/>
                <a:gd name="T35" fmla="*/ 102 h 114"/>
                <a:gd name="T36" fmla="*/ 49 w 99"/>
                <a:gd name="T37" fmla="*/ 102 h 114"/>
                <a:gd name="T38" fmla="*/ 46 w 99"/>
                <a:gd name="T39" fmla="*/ 102 h 114"/>
                <a:gd name="T40" fmla="*/ 43 w 99"/>
                <a:gd name="T41" fmla="*/ 102 h 114"/>
                <a:gd name="T42" fmla="*/ 41 w 99"/>
                <a:gd name="T43" fmla="*/ 103 h 114"/>
                <a:gd name="T44" fmla="*/ 38 w 99"/>
                <a:gd name="T45" fmla="*/ 103 h 114"/>
                <a:gd name="T46" fmla="*/ 34 w 99"/>
                <a:gd name="T47" fmla="*/ 103 h 114"/>
                <a:gd name="T48" fmla="*/ 31 w 99"/>
                <a:gd name="T49" fmla="*/ 105 h 114"/>
                <a:gd name="T50" fmla="*/ 28 w 99"/>
                <a:gd name="T51" fmla="*/ 105 h 114"/>
                <a:gd name="T52" fmla="*/ 25 w 99"/>
                <a:gd name="T53" fmla="*/ 106 h 114"/>
                <a:gd name="T54" fmla="*/ 23 w 99"/>
                <a:gd name="T55" fmla="*/ 106 h 114"/>
                <a:gd name="T56" fmla="*/ 18 w 99"/>
                <a:gd name="T57" fmla="*/ 107 h 114"/>
                <a:gd name="T58" fmla="*/ 16 w 99"/>
                <a:gd name="T59" fmla="*/ 107 h 114"/>
                <a:gd name="T60" fmla="*/ 13 w 99"/>
                <a:gd name="T61" fmla="*/ 109 h 114"/>
                <a:gd name="T62" fmla="*/ 10 w 99"/>
                <a:gd name="T63" fmla="*/ 110 h 114"/>
                <a:gd name="T64" fmla="*/ 7 w 99"/>
                <a:gd name="T65" fmla="*/ 112 h 114"/>
                <a:gd name="T66" fmla="*/ 3 w 99"/>
                <a:gd name="T67" fmla="*/ 113 h 114"/>
                <a:gd name="T68" fmla="*/ 0 w 99"/>
                <a:gd name="T69" fmla="*/ 114 h 114"/>
                <a:gd name="T70" fmla="*/ 49 w 99"/>
                <a:gd name="T71" fmla="*/ 0 h 114"/>
                <a:gd name="T72" fmla="*/ 49 w 99"/>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4"/>
                <a:gd name="T113" fmla="*/ 99 w 9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4">
                  <a:moveTo>
                    <a:pt x="49" y="0"/>
                  </a:moveTo>
                  <a:lnTo>
                    <a:pt x="99" y="114"/>
                  </a:lnTo>
                  <a:lnTo>
                    <a:pt x="95" y="113"/>
                  </a:lnTo>
                  <a:lnTo>
                    <a:pt x="92" y="112"/>
                  </a:lnTo>
                  <a:lnTo>
                    <a:pt x="90" y="110"/>
                  </a:lnTo>
                  <a:lnTo>
                    <a:pt x="87" y="109"/>
                  </a:lnTo>
                  <a:lnTo>
                    <a:pt x="84" y="107"/>
                  </a:lnTo>
                  <a:lnTo>
                    <a:pt x="80" y="107"/>
                  </a:lnTo>
                  <a:lnTo>
                    <a:pt x="77" y="106"/>
                  </a:lnTo>
                  <a:lnTo>
                    <a:pt x="74" y="106"/>
                  </a:lnTo>
                  <a:lnTo>
                    <a:pt x="71" y="105"/>
                  </a:lnTo>
                  <a:lnTo>
                    <a:pt x="69" y="105"/>
                  </a:lnTo>
                  <a:lnTo>
                    <a:pt x="64" y="103"/>
                  </a:lnTo>
                  <a:lnTo>
                    <a:pt x="62" y="103"/>
                  </a:lnTo>
                  <a:lnTo>
                    <a:pt x="59" y="103"/>
                  </a:lnTo>
                  <a:lnTo>
                    <a:pt x="56" y="102"/>
                  </a:lnTo>
                  <a:lnTo>
                    <a:pt x="53" y="102"/>
                  </a:lnTo>
                  <a:lnTo>
                    <a:pt x="49" y="102"/>
                  </a:lnTo>
                  <a:lnTo>
                    <a:pt x="46" y="102"/>
                  </a:lnTo>
                  <a:lnTo>
                    <a:pt x="43" y="102"/>
                  </a:lnTo>
                  <a:lnTo>
                    <a:pt x="41" y="103"/>
                  </a:lnTo>
                  <a:lnTo>
                    <a:pt x="38" y="103"/>
                  </a:lnTo>
                  <a:lnTo>
                    <a:pt x="34" y="103"/>
                  </a:lnTo>
                  <a:lnTo>
                    <a:pt x="31" y="105"/>
                  </a:lnTo>
                  <a:lnTo>
                    <a:pt x="28" y="105"/>
                  </a:lnTo>
                  <a:lnTo>
                    <a:pt x="25" y="106"/>
                  </a:lnTo>
                  <a:lnTo>
                    <a:pt x="23" y="106"/>
                  </a:lnTo>
                  <a:lnTo>
                    <a:pt x="18" y="107"/>
                  </a:lnTo>
                  <a:lnTo>
                    <a:pt x="16" y="107"/>
                  </a:lnTo>
                  <a:lnTo>
                    <a:pt x="13" y="109"/>
                  </a:lnTo>
                  <a:lnTo>
                    <a:pt x="10" y="110"/>
                  </a:lnTo>
                  <a:lnTo>
                    <a:pt x="7" y="112"/>
                  </a:lnTo>
                  <a:lnTo>
                    <a:pt x="3" y="113"/>
                  </a:lnTo>
                  <a:lnTo>
                    <a:pt x="0" y="114"/>
                  </a:lnTo>
                  <a:lnTo>
                    <a:pt x="4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3" name="Freeform 364"/>
            <p:cNvSpPr>
              <a:spLocks/>
            </p:cNvSpPr>
            <p:nvPr>
              <p:custDataLst>
                <p:tags r:id="rId158"/>
              </p:custDataLst>
            </p:nvPr>
          </p:nvSpPr>
          <p:spPr bwMode="auto">
            <a:xfrm>
              <a:off x="4314" y="2950"/>
              <a:ext cx="15" cy="1088"/>
            </a:xfrm>
            <a:custGeom>
              <a:avLst/>
              <a:gdLst>
                <a:gd name="T0" fmla="*/ 7 w 15"/>
                <a:gd name="T1" fmla="*/ 1088 h 1088"/>
                <a:gd name="T2" fmla="*/ 15 w 15"/>
                <a:gd name="T3" fmla="*/ 1088 h 1088"/>
                <a:gd name="T4" fmla="*/ 15 w 15"/>
                <a:gd name="T5" fmla="*/ 0 h 1088"/>
                <a:gd name="T6" fmla="*/ 0 w 15"/>
                <a:gd name="T7" fmla="*/ 0 h 1088"/>
                <a:gd name="T8" fmla="*/ 0 w 15"/>
                <a:gd name="T9" fmla="*/ 1088 h 1088"/>
                <a:gd name="T10" fmla="*/ 7 w 15"/>
                <a:gd name="T11" fmla="*/ 1088 h 1088"/>
                <a:gd name="T12" fmla="*/ 0 60000 65536"/>
                <a:gd name="T13" fmla="*/ 0 60000 65536"/>
                <a:gd name="T14" fmla="*/ 0 60000 65536"/>
                <a:gd name="T15" fmla="*/ 0 60000 65536"/>
                <a:gd name="T16" fmla="*/ 0 60000 65536"/>
                <a:gd name="T17" fmla="*/ 0 60000 65536"/>
                <a:gd name="T18" fmla="*/ 0 w 15"/>
                <a:gd name="T19" fmla="*/ 0 h 1088"/>
                <a:gd name="T20" fmla="*/ 15 w 15"/>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5" h="1088">
                  <a:moveTo>
                    <a:pt x="7" y="1088"/>
                  </a:moveTo>
                  <a:lnTo>
                    <a:pt x="15" y="1088"/>
                  </a:lnTo>
                  <a:lnTo>
                    <a:pt x="15" y="0"/>
                  </a:lnTo>
                  <a:lnTo>
                    <a:pt x="0" y="0"/>
                  </a:lnTo>
                  <a:lnTo>
                    <a:pt x="0" y="1088"/>
                  </a:lnTo>
                  <a:lnTo>
                    <a:pt x="7" y="108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 name="Freeform 365"/>
            <p:cNvSpPr>
              <a:spLocks/>
            </p:cNvSpPr>
            <p:nvPr>
              <p:custDataLst>
                <p:tags r:id="rId159"/>
              </p:custDataLst>
            </p:nvPr>
          </p:nvSpPr>
          <p:spPr bwMode="auto">
            <a:xfrm>
              <a:off x="4272" y="3980"/>
              <a:ext cx="99" cy="115"/>
            </a:xfrm>
            <a:custGeom>
              <a:avLst/>
              <a:gdLst>
                <a:gd name="T0" fmla="*/ 49 w 99"/>
                <a:gd name="T1" fmla="*/ 115 h 115"/>
                <a:gd name="T2" fmla="*/ 99 w 99"/>
                <a:gd name="T3" fmla="*/ 0 h 115"/>
                <a:gd name="T4" fmla="*/ 99 w 99"/>
                <a:gd name="T5" fmla="*/ 0 h 115"/>
                <a:gd name="T6" fmla="*/ 95 w 99"/>
                <a:gd name="T7" fmla="*/ 2 h 115"/>
                <a:gd name="T8" fmla="*/ 92 w 99"/>
                <a:gd name="T9" fmla="*/ 3 h 115"/>
                <a:gd name="T10" fmla="*/ 90 w 99"/>
                <a:gd name="T11" fmla="*/ 5 h 115"/>
                <a:gd name="T12" fmla="*/ 87 w 99"/>
                <a:gd name="T13" fmla="*/ 6 h 115"/>
                <a:gd name="T14" fmla="*/ 84 w 99"/>
                <a:gd name="T15" fmla="*/ 7 h 115"/>
                <a:gd name="T16" fmla="*/ 80 w 99"/>
                <a:gd name="T17" fmla="*/ 9 h 115"/>
                <a:gd name="T18" fmla="*/ 77 w 99"/>
                <a:gd name="T19" fmla="*/ 9 h 115"/>
                <a:gd name="T20" fmla="*/ 74 w 99"/>
                <a:gd name="T21" fmla="*/ 10 h 115"/>
                <a:gd name="T22" fmla="*/ 71 w 99"/>
                <a:gd name="T23" fmla="*/ 12 h 115"/>
                <a:gd name="T24" fmla="*/ 69 w 99"/>
                <a:gd name="T25" fmla="*/ 12 h 115"/>
                <a:gd name="T26" fmla="*/ 64 w 99"/>
                <a:gd name="T27" fmla="*/ 12 h 115"/>
                <a:gd name="T28" fmla="*/ 62 w 99"/>
                <a:gd name="T29" fmla="*/ 13 h 115"/>
                <a:gd name="T30" fmla="*/ 59 w 99"/>
                <a:gd name="T31" fmla="*/ 13 h 115"/>
                <a:gd name="T32" fmla="*/ 56 w 99"/>
                <a:gd name="T33" fmla="*/ 13 h 115"/>
                <a:gd name="T34" fmla="*/ 53 w 99"/>
                <a:gd name="T35" fmla="*/ 13 h 115"/>
                <a:gd name="T36" fmla="*/ 49 w 99"/>
                <a:gd name="T37" fmla="*/ 13 h 115"/>
                <a:gd name="T38" fmla="*/ 46 w 99"/>
                <a:gd name="T39" fmla="*/ 13 h 115"/>
                <a:gd name="T40" fmla="*/ 43 w 99"/>
                <a:gd name="T41" fmla="*/ 13 h 115"/>
                <a:gd name="T42" fmla="*/ 41 w 99"/>
                <a:gd name="T43" fmla="*/ 13 h 115"/>
                <a:gd name="T44" fmla="*/ 38 w 99"/>
                <a:gd name="T45" fmla="*/ 13 h 115"/>
                <a:gd name="T46" fmla="*/ 34 w 99"/>
                <a:gd name="T47" fmla="*/ 12 h 115"/>
                <a:gd name="T48" fmla="*/ 31 w 99"/>
                <a:gd name="T49" fmla="*/ 12 h 115"/>
                <a:gd name="T50" fmla="*/ 28 w 99"/>
                <a:gd name="T51" fmla="*/ 12 h 115"/>
                <a:gd name="T52" fmla="*/ 25 w 99"/>
                <a:gd name="T53" fmla="*/ 10 h 115"/>
                <a:gd name="T54" fmla="*/ 23 w 99"/>
                <a:gd name="T55" fmla="*/ 9 h 115"/>
                <a:gd name="T56" fmla="*/ 18 w 99"/>
                <a:gd name="T57" fmla="*/ 9 h 115"/>
                <a:gd name="T58" fmla="*/ 16 w 99"/>
                <a:gd name="T59" fmla="*/ 7 h 115"/>
                <a:gd name="T60" fmla="*/ 13 w 99"/>
                <a:gd name="T61" fmla="*/ 6 h 115"/>
                <a:gd name="T62" fmla="*/ 10 w 99"/>
                <a:gd name="T63" fmla="*/ 5 h 115"/>
                <a:gd name="T64" fmla="*/ 7 w 99"/>
                <a:gd name="T65" fmla="*/ 3 h 115"/>
                <a:gd name="T66" fmla="*/ 3 w 99"/>
                <a:gd name="T67" fmla="*/ 2 h 115"/>
                <a:gd name="T68" fmla="*/ 0 w 99"/>
                <a:gd name="T69" fmla="*/ 0 h 115"/>
                <a:gd name="T70" fmla="*/ 49 w 99"/>
                <a:gd name="T71" fmla="*/ 115 h 115"/>
                <a:gd name="T72" fmla="*/ 49 w 99"/>
                <a:gd name="T73" fmla="*/ 115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5"/>
                <a:gd name="T113" fmla="*/ 99 w 9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5">
                  <a:moveTo>
                    <a:pt x="49" y="115"/>
                  </a:moveTo>
                  <a:lnTo>
                    <a:pt x="99" y="0"/>
                  </a:lnTo>
                  <a:lnTo>
                    <a:pt x="95" y="2"/>
                  </a:lnTo>
                  <a:lnTo>
                    <a:pt x="92" y="3"/>
                  </a:lnTo>
                  <a:lnTo>
                    <a:pt x="90" y="5"/>
                  </a:lnTo>
                  <a:lnTo>
                    <a:pt x="87" y="6"/>
                  </a:lnTo>
                  <a:lnTo>
                    <a:pt x="84" y="7"/>
                  </a:lnTo>
                  <a:lnTo>
                    <a:pt x="80" y="9"/>
                  </a:lnTo>
                  <a:lnTo>
                    <a:pt x="77" y="9"/>
                  </a:lnTo>
                  <a:lnTo>
                    <a:pt x="74" y="10"/>
                  </a:lnTo>
                  <a:lnTo>
                    <a:pt x="71" y="12"/>
                  </a:lnTo>
                  <a:lnTo>
                    <a:pt x="69" y="12"/>
                  </a:lnTo>
                  <a:lnTo>
                    <a:pt x="64" y="12"/>
                  </a:lnTo>
                  <a:lnTo>
                    <a:pt x="62" y="13"/>
                  </a:lnTo>
                  <a:lnTo>
                    <a:pt x="59" y="13"/>
                  </a:lnTo>
                  <a:lnTo>
                    <a:pt x="56" y="13"/>
                  </a:lnTo>
                  <a:lnTo>
                    <a:pt x="53" y="13"/>
                  </a:lnTo>
                  <a:lnTo>
                    <a:pt x="49" y="13"/>
                  </a:lnTo>
                  <a:lnTo>
                    <a:pt x="46" y="13"/>
                  </a:lnTo>
                  <a:lnTo>
                    <a:pt x="43" y="13"/>
                  </a:lnTo>
                  <a:lnTo>
                    <a:pt x="41" y="13"/>
                  </a:lnTo>
                  <a:lnTo>
                    <a:pt x="38" y="13"/>
                  </a:lnTo>
                  <a:lnTo>
                    <a:pt x="34" y="12"/>
                  </a:lnTo>
                  <a:lnTo>
                    <a:pt x="31" y="12"/>
                  </a:lnTo>
                  <a:lnTo>
                    <a:pt x="28" y="12"/>
                  </a:lnTo>
                  <a:lnTo>
                    <a:pt x="25" y="10"/>
                  </a:lnTo>
                  <a:lnTo>
                    <a:pt x="23" y="9"/>
                  </a:lnTo>
                  <a:lnTo>
                    <a:pt x="18" y="9"/>
                  </a:lnTo>
                  <a:lnTo>
                    <a:pt x="16" y="7"/>
                  </a:lnTo>
                  <a:lnTo>
                    <a:pt x="13" y="6"/>
                  </a:lnTo>
                  <a:lnTo>
                    <a:pt x="10" y="5"/>
                  </a:lnTo>
                  <a:lnTo>
                    <a:pt x="7" y="3"/>
                  </a:lnTo>
                  <a:lnTo>
                    <a:pt x="3" y="2"/>
                  </a:lnTo>
                  <a:lnTo>
                    <a:pt x="0" y="0"/>
                  </a:lnTo>
                  <a:lnTo>
                    <a:pt x="49" y="11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5" name="Freeform 366"/>
            <p:cNvSpPr>
              <a:spLocks/>
            </p:cNvSpPr>
            <p:nvPr>
              <p:custDataLst>
                <p:tags r:id="rId160"/>
              </p:custDataLst>
            </p:nvPr>
          </p:nvSpPr>
          <p:spPr bwMode="auto">
            <a:xfrm>
              <a:off x="4272" y="2086"/>
              <a:ext cx="99" cy="114"/>
            </a:xfrm>
            <a:custGeom>
              <a:avLst/>
              <a:gdLst>
                <a:gd name="T0" fmla="*/ 49 w 99"/>
                <a:gd name="T1" fmla="*/ 0 h 114"/>
                <a:gd name="T2" fmla="*/ 99 w 99"/>
                <a:gd name="T3" fmla="*/ 114 h 114"/>
                <a:gd name="T4" fmla="*/ 99 w 99"/>
                <a:gd name="T5" fmla="*/ 114 h 114"/>
                <a:gd name="T6" fmla="*/ 95 w 99"/>
                <a:gd name="T7" fmla="*/ 113 h 114"/>
                <a:gd name="T8" fmla="*/ 92 w 99"/>
                <a:gd name="T9" fmla="*/ 111 h 114"/>
                <a:gd name="T10" fmla="*/ 90 w 99"/>
                <a:gd name="T11" fmla="*/ 110 h 114"/>
                <a:gd name="T12" fmla="*/ 87 w 99"/>
                <a:gd name="T13" fmla="*/ 109 h 114"/>
                <a:gd name="T14" fmla="*/ 84 w 99"/>
                <a:gd name="T15" fmla="*/ 107 h 114"/>
                <a:gd name="T16" fmla="*/ 80 w 99"/>
                <a:gd name="T17" fmla="*/ 107 h 114"/>
                <a:gd name="T18" fmla="*/ 77 w 99"/>
                <a:gd name="T19" fmla="*/ 106 h 114"/>
                <a:gd name="T20" fmla="*/ 74 w 99"/>
                <a:gd name="T21" fmla="*/ 104 h 114"/>
                <a:gd name="T22" fmla="*/ 71 w 99"/>
                <a:gd name="T23" fmla="*/ 104 h 114"/>
                <a:gd name="T24" fmla="*/ 69 w 99"/>
                <a:gd name="T25" fmla="*/ 103 h 114"/>
                <a:gd name="T26" fmla="*/ 64 w 99"/>
                <a:gd name="T27" fmla="*/ 103 h 114"/>
                <a:gd name="T28" fmla="*/ 62 w 99"/>
                <a:gd name="T29" fmla="*/ 103 h 114"/>
                <a:gd name="T30" fmla="*/ 59 w 99"/>
                <a:gd name="T31" fmla="*/ 102 h 114"/>
                <a:gd name="T32" fmla="*/ 56 w 99"/>
                <a:gd name="T33" fmla="*/ 102 h 114"/>
                <a:gd name="T34" fmla="*/ 53 w 99"/>
                <a:gd name="T35" fmla="*/ 102 h 114"/>
                <a:gd name="T36" fmla="*/ 49 w 99"/>
                <a:gd name="T37" fmla="*/ 102 h 114"/>
                <a:gd name="T38" fmla="*/ 46 w 99"/>
                <a:gd name="T39" fmla="*/ 102 h 114"/>
                <a:gd name="T40" fmla="*/ 43 w 99"/>
                <a:gd name="T41" fmla="*/ 102 h 114"/>
                <a:gd name="T42" fmla="*/ 41 w 99"/>
                <a:gd name="T43" fmla="*/ 102 h 114"/>
                <a:gd name="T44" fmla="*/ 38 w 99"/>
                <a:gd name="T45" fmla="*/ 103 h 114"/>
                <a:gd name="T46" fmla="*/ 34 w 99"/>
                <a:gd name="T47" fmla="*/ 103 h 114"/>
                <a:gd name="T48" fmla="*/ 31 w 99"/>
                <a:gd name="T49" fmla="*/ 103 h 114"/>
                <a:gd name="T50" fmla="*/ 28 w 99"/>
                <a:gd name="T51" fmla="*/ 104 h 114"/>
                <a:gd name="T52" fmla="*/ 25 w 99"/>
                <a:gd name="T53" fmla="*/ 104 h 114"/>
                <a:gd name="T54" fmla="*/ 23 w 99"/>
                <a:gd name="T55" fmla="*/ 106 h 114"/>
                <a:gd name="T56" fmla="*/ 18 w 99"/>
                <a:gd name="T57" fmla="*/ 107 h 114"/>
                <a:gd name="T58" fmla="*/ 16 w 99"/>
                <a:gd name="T59" fmla="*/ 107 h 114"/>
                <a:gd name="T60" fmla="*/ 13 w 99"/>
                <a:gd name="T61" fmla="*/ 109 h 114"/>
                <a:gd name="T62" fmla="*/ 10 w 99"/>
                <a:gd name="T63" fmla="*/ 110 h 114"/>
                <a:gd name="T64" fmla="*/ 7 w 99"/>
                <a:gd name="T65" fmla="*/ 111 h 114"/>
                <a:gd name="T66" fmla="*/ 3 w 99"/>
                <a:gd name="T67" fmla="*/ 113 h 114"/>
                <a:gd name="T68" fmla="*/ 0 w 99"/>
                <a:gd name="T69" fmla="*/ 114 h 114"/>
                <a:gd name="T70" fmla="*/ 49 w 99"/>
                <a:gd name="T71" fmla="*/ 0 h 114"/>
                <a:gd name="T72" fmla="*/ 49 w 99"/>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4"/>
                <a:gd name="T113" fmla="*/ 99 w 9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4">
                  <a:moveTo>
                    <a:pt x="49" y="0"/>
                  </a:moveTo>
                  <a:lnTo>
                    <a:pt x="99" y="114"/>
                  </a:lnTo>
                  <a:lnTo>
                    <a:pt x="95" y="113"/>
                  </a:lnTo>
                  <a:lnTo>
                    <a:pt x="92" y="111"/>
                  </a:lnTo>
                  <a:lnTo>
                    <a:pt x="90" y="110"/>
                  </a:lnTo>
                  <a:lnTo>
                    <a:pt x="87" y="109"/>
                  </a:lnTo>
                  <a:lnTo>
                    <a:pt x="84" y="107"/>
                  </a:lnTo>
                  <a:lnTo>
                    <a:pt x="80" y="107"/>
                  </a:lnTo>
                  <a:lnTo>
                    <a:pt x="77" y="106"/>
                  </a:lnTo>
                  <a:lnTo>
                    <a:pt x="74" y="104"/>
                  </a:lnTo>
                  <a:lnTo>
                    <a:pt x="71" y="104"/>
                  </a:lnTo>
                  <a:lnTo>
                    <a:pt x="69" y="103"/>
                  </a:lnTo>
                  <a:lnTo>
                    <a:pt x="64" y="103"/>
                  </a:lnTo>
                  <a:lnTo>
                    <a:pt x="62" y="103"/>
                  </a:lnTo>
                  <a:lnTo>
                    <a:pt x="59" y="102"/>
                  </a:lnTo>
                  <a:lnTo>
                    <a:pt x="56" y="102"/>
                  </a:lnTo>
                  <a:lnTo>
                    <a:pt x="53" y="102"/>
                  </a:lnTo>
                  <a:lnTo>
                    <a:pt x="49" y="102"/>
                  </a:lnTo>
                  <a:lnTo>
                    <a:pt x="46" y="102"/>
                  </a:lnTo>
                  <a:lnTo>
                    <a:pt x="43" y="102"/>
                  </a:lnTo>
                  <a:lnTo>
                    <a:pt x="41" y="102"/>
                  </a:lnTo>
                  <a:lnTo>
                    <a:pt x="38" y="103"/>
                  </a:lnTo>
                  <a:lnTo>
                    <a:pt x="34" y="103"/>
                  </a:lnTo>
                  <a:lnTo>
                    <a:pt x="31" y="103"/>
                  </a:lnTo>
                  <a:lnTo>
                    <a:pt x="28" y="104"/>
                  </a:lnTo>
                  <a:lnTo>
                    <a:pt x="25" y="104"/>
                  </a:lnTo>
                  <a:lnTo>
                    <a:pt x="23" y="106"/>
                  </a:lnTo>
                  <a:lnTo>
                    <a:pt x="18" y="107"/>
                  </a:lnTo>
                  <a:lnTo>
                    <a:pt x="16" y="107"/>
                  </a:lnTo>
                  <a:lnTo>
                    <a:pt x="13" y="109"/>
                  </a:lnTo>
                  <a:lnTo>
                    <a:pt x="10" y="110"/>
                  </a:lnTo>
                  <a:lnTo>
                    <a:pt x="7" y="111"/>
                  </a:lnTo>
                  <a:lnTo>
                    <a:pt x="3" y="113"/>
                  </a:lnTo>
                  <a:lnTo>
                    <a:pt x="0" y="114"/>
                  </a:lnTo>
                  <a:lnTo>
                    <a:pt x="4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6" name="Freeform 367"/>
            <p:cNvSpPr>
              <a:spLocks/>
            </p:cNvSpPr>
            <p:nvPr>
              <p:custDataLst>
                <p:tags r:id="rId161"/>
              </p:custDataLst>
            </p:nvPr>
          </p:nvSpPr>
          <p:spPr bwMode="auto">
            <a:xfrm>
              <a:off x="4314" y="2143"/>
              <a:ext cx="15" cy="460"/>
            </a:xfrm>
            <a:custGeom>
              <a:avLst/>
              <a:gdLst>
                <a:gd name="T0" fmla="*/ 7 w 15"/>
                <a:gd name="T1" fmla="*/ 460 h 460"/>
                <a:gd name="T2" fmla="*/ 15 w 15"/>
                <a:gd name="T3" fmla="*/ 460 h 460"/>
                <a:gd name="T4" fmla="*/ 15 w 15"/>
                <a:gd name="T5" fmla="*/ 0 h 460"/>
                <a:gd name="T6" fmla="*/ 0 w 15"/>
                <a:gd name="T7" fmla="*/ 0 h 460"/>
                <a:gd name="T8" fmla="*/ 0 w 15"/>
                <a:gd name="T9" fmla="*/ 460 h 460"/>
                <a:gd name="T10" fmla="*/ 7 w 15"/>
                <a:gd name="T11" fmla="*/ 460 h 460"/>
                <a:gd name="T12" fmla="*/ 0 60000 65536"/>
                <a:gd name="T13" fmla="*/ 0 60000 65536"/>
                <a:gd name="T14" fmla="*/ 0 60000 65536"/>
                <a:gd name="T15" fmla="*/ 0 60000 65536"/>
                <a:gd name="T16" fmla="*/ 0 60000 65536"/>
                <a:gd name="T17" fmla="*/ 0 60000 65536"/>
                <a:gd name="T18" fmla="*/ 0 w 15"/>
                <a:gd name="T19" fmla="*/ 0 h 460"/>
                <a:gd name="T20" fmla="*/ 15 w 15"/>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15" h="460">
                  <a:moveTo>
                    <a:pt x="7" y="460"/>
                  </a:moveTo>
                  <a:lnTo>
                    <a:pt x="15" y="460"/>
                  </a:lnTo>
                  <a:lnTo>
                    <a:pt x="15" y="0"/>
                  </a:lnTo>
                  <a:lnTo>
                    <a:pt x="0" y="0"/>
                  </a:lnTo>
                  <a:lnTo>
                    <a:pt x="0" y="460"/>
                  </a:lnTo>
                  <a:lnTo>
                    <a:pt x="7" y="46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7" name="Freeform 368"/>
            <p:cNvSpPr>
              <a:spLocks/>
            </p:cNvSpPr>
            <p:nvPr>
              <p:custDataLst>
                <p:tags r:id="rId162"/>
              </p:custDataLst>
            </p:nvPr>
          </p:nvSpPr>
          <p:spPr bwMode="auto">
            <a:xfrm>
              <a:off x="4272" y="2546"/>
              <a:ext cx="99" cy="114"/>
            </a:xfrm>
            <a:custGeom>
              <a:avLst/>
              <a:gdLst>
                <a:gd name="T0" fmla="*/ 49 w 99"/>
                <a:gd name="T1" fmla="*/ 114 h 114"/>
                <a:gd name="T2" fmla="*/ 99 w 99"/>
                <a:gd name="T3" fmla="*/ 0 h 114"/>
                <a:gd name="T4" fmla="*/ 99 w 99"/>
                <a:gd name="T5" fmla="*/ 0 h 114"/>
                <a:gd name="T6" fmla="*/ 95 w 99"/>
                <a:gd name="T7" fmla="*/ 1 h 114"/>
                <a:gd name="T8" fmla="*/ 92 w 99"/>
                <a:gd name="T9" fmla="*/ 3 h 114"/>
                <a:gd name="T10" fmla="*/ 90 w 99"/>
                <a:gd name="T11" fmla="*/ 4 h 114"/>
                <a:gd name="T12" fmla="*/ 87 w 99"/>
                <a:gd name="T13" fmla="*/ 5 h 114"/>
                <a:gd name="T14" fmla="*/ 84 w 99"/>
                <a:gd name="T15" fmla="*/ 7 h 114"/>
                <a:gd name="T16" fmla="*/ 80 w 99"/>
                <a:gd name="T17" fmla="*/ 7 h 114"/>
                <a:gd name="T18" fmla="*/ 77 w 99"/>
                <a:gd name="T19" fmla="*/ 8 h 114"/>
                <a:gd name="T20" fmla="*/ 74 w 99"/>
                <a:gd name="T21" fmla="*/ 10 h 114"/>
                <a:gd name="T22" fmla="*/ 71 w 99"/>
                <a:gd name="T23" fmla="*/ 10 h 114"/>
                <a:gd name="T24" fmla="*/ 69 w 99"/>
                <a:gd name="T25" fmla="*/ 10 h 114"/>
                <a:gd name="T26" fmla="*/ 64 w 99"/>
                <a:gd name="T27" fmla="*/ 11 h 114"/>
                <a:gd name="T28" fmla="*/ 62 w 99"/>
                <a:gd name="T29" fmla="*/ 11 h 114"/>
                <a:gd name="T30" fmla="*/ 59 w 99"/>
                <a:gd name="T31" fmla="*/ 11 h 114"/>
                <a:gd name="T32" fmla="*/ 56 w 99"/>
                <a:gd name="T33" fmla="*/ 12 h 114"/>
                <a:gd name="T34" fmla="*/ 53 w 99"/>
                <a:gd name="T35" fmla="*/ 12 h 114"/>
                <a:gd name="T36" fmla="*/ 49 w 99"/>
                <a:gd name="T37" fmla="*/ 12 h 114"/>
                <a:gd name="T38" fmla="*/ 46 w 99"/>
                <a:gd name="T39" fmla="*/ 12 h 114"/>
                <a:gd name="T40" fmla="*/ 43 w 99"/>
                <a:gd name="T41" fmla="*/ 12 h 114"/>
                <a:gd name="T42" fmla="*/ 41 w 99"/>
                <a:gd name="T43" fmla="*/ 11 h 114"/>
                <a:gd name="T44" fmla="*/ 38 w 99"/>
                <a:gd name="T45" fmla="*/ 11 h 114"/>
                <a:gd name="T46" fmla="*/ 34 w 99"/>
                <a:gd name="T47" fmla="*/ 11 h 114"/>
                <a:gd name="T48" fmla="*/ 31 w 99"/>
                <a:gd name="T49" fmla="*/ 10 h 114"/>
                <a:gd name="T50" fmla="*/ 28 w 99"/>
                <a:gd name="T51" fmla="*/ 10 h 114"/>
                <a:gd name="T52" fmla="*/ 25 w 99"/>
                <a:gd name="T53" fmla="*/ 10 h 114"/>
                <a:gd name="T54" fmla="*/ 23 w 99"/>
                <a:gd name="T55" fmla="*/ 8 h 114"/>
                <a:gd name="T56" fmla="*/ 18 w 99"/>
                <a:gd name="T57" fmla="*/ 7 h 114"/>
                <a:gd name="T58" fmla="*/ 16 w 99"/>
                <a:gd name="T59" fmla="*/ 7 h 114"/>
                <a:gd name="T60" fmla="*/ 13 w 99"/>
                <a:gd name="T61" fmla="*/ 5 h 114"/>
                <a:gd name="T62" fmla="*/ 10 w 99"/>
                <a:gd name="T63" fmla="*/ 4 h 114"/>
                <a:gd name="T64" fmla="*/ 7 w 99"/>
                <a:gd name="T65" fmla="*/ 3 h 114"/>
                <a:gd name="T66" fmla="*/ 3 w 99"/>
                <a:gd name="T67" fmla="*/ 1 h 114"/>
                <a:gd name="T68" fmla="*/ 0 w 99"/>
                <a:gd name="T69" fmla="*/ 0 h 114"/>
                <a:gd name="T70" fmla="*/ 49 w 99"/>
                <a:gd name="T71" fmla="*/ 114 h 114"/>
                <a:gd name="T72" fmla="*/ 49 w 99"/>
                <a:gd name="T73" fmla="*/ 114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4"/>
                <a:gd name="T113" fmla="*/ 99 w 9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4">
                  <a:moveTo>
                    <a:pt x="49" y="114"/>
                  </a:moveTo>
                  <a:lnTo>
                    <a:pt x="99" y="0"/>
                  </a:lnTo>
                  <a:lnTo>
                    <a:pt x="95" y="1"/>
                  </a:lnTo>
                  <a:lnTo>
                    <a:pt x="92" y="3"/>
                  </a:lnTo>
                  <a:lnTo>
                    <a:pt x="90" y="4"/>
                  </a:lnTo>
                  <a:lnTo>
                    <a:pt x="87" y="5"/>
                  </a:lnTo>
                  <a:lnTo>
                    <a:pt x="84" y="7"/>
                  </a:lnTo>
                  <a:lnTo>
                    <a:pt x="80" y="7"/>
                  </a:lnTo>
                  <a:lnTo>
                    <a:pt x="77" y="8"/>
                  </a:lnTo>
                  <a:lnTo>
                    <a:pt x="74" y="10"/>
                  </a:lnTo>
                  <a:lnTo>
                    <a:pt x="71" y="10"/>
                  </a:lnTo>
                  <a:lnTo>
                    <a:pt x="69" y="10"/>
                  </a:lnTo>
                  <a:lnTo>
                    <a:pt x="64" y="11"/>
                  </a:lnTo>
                  <a:lnTo>
                    <a:pt x="62" y="11"/>
                  </a:lnTo>
                  <a:lnTo>
                    <a:pt x="59" y="11"/>
                  </a:lnTo>
                  <a:lnTo>
                    <a:pt x="56" y="12"/>
                  </a:lnTo>
                  <a:lnTo>
                    <a:pt x="53" y="12"/>
                  </a:lnTo>
                  <a:lnTo>
                    <a:pt x="49" y="12"/>
                  </a:lnTo>
                  <a:lnTo>
                    <a:pt x="46" y="12"/>
                  </a:lnTo>
                  <a:lnTo>
                    <a:pt x="43" y="12"/>
                  </a:lnTo>
                  <a:lnTo>
                    <a:pt x="41" y="11"/>
                  </a:lnTo>
                  <a:lnTo>
                    <a:pt x="38" y="11"/>
                  </a:lnTo>
                  <a:lnTo>
                    <a:pt x="34" y="11"/>
                  </a:lnTo>
                  <a:lnTo>
                    <a:pt x="31" y="10"/>
                  </a:lnTo>
                  <a:lnTo>
                    <a:pt x="28" y="10"/>
                  </a:lnTo>
                  <a:lnTo>
                    <a:pt x="25" y="10"/>
                  </a:lnTo>
                  <a:lnTo>
                    <a:pt x="23" y="8"/>
                  </a:lnTo>
                  <a:lnTo>
                    <a:pt x="18" y="7"/>
                  </a:lnTo>
                  <a:lnTo>
                    <a:pt x="16" y="7"/>
                  </a:lnTo>
                  <a:lnTo>
                    <a:pt x="13" y="5"/>
                  </a:lnTo>
                  <a:lnTo>
                    <a:pt x="10" y="4"/>
                  </a:lnTo>
                  <a:lnTo>
                    <a:pt x="7" y="3"/>
                  </a:lnTo>
                  <a:lnTo>
                    <a:pt x="3" y="1"/>
                  </a:lnTo>
                  <a:lnTo>
                    <a:pt x="0" y="0"/>
                  </a:lnTo>
                  <a:lnTo>
                    <a:pt x="49" y="1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8" name="Rectangle 369"/>
            <p:cNvSpPr>
              <a:spLocks noChangeArrowheads="1"/>
            </p:cNvSpPr>
            <p:nvPr>
              <p:custDataLst>
                <p:tags r:id="rId163"/>
              </p:custDataLst>
            </p:nvPr>
          </p:nvSpPr>
          <p:spPr bwMode="auto">
            <a:xfrm rot="16200000">
              <a:off x="4229" y="3545"/>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4</a:t>
              </a:r>
              <a:endParaRPr kumimoji="1" lang="tr-TR" sz="2400" b="1"/>
            </a:p>
          </p:txBody>
        </p:sp>
        <p:sp>
          <p:nvSpPr>
            <p:cNvPr id="169" name="Rectangle 370"/>
            <p:cNvSpPr>
              <a:spLocks noChangeArrowheads="1"/>
            </p:cNvSpPr>
            <p:nvPr>
              <p:custDataLst>
                <p:tags r:id="rId164"/>
              </p:custDataLst>
            </p:nvPr>
          </p:nvSpPr>
          <p:spPr bwMode="auto">
            <a:xfrm rot="16200000">
              <a:off x="4229" y="3487"/>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2</a:t>
              </a:r>
              <a:endParaRPr kumimoji="1" lang="tr-TR" sz="2400" b="1"/>
            </a:p>
          </p:txBody>
        </p:sp>
        <p:sp>
          <p:nvSpPr>
            <p:cNvPr id="170" name="Rectangle 371"/>
            <p:cNvSpPr>
              <a:spLocks noChangeArrowheads="1"/>
            </p:cNvSpPr>
            <p:nvPr>
              <p:custDataLst>
                <p:tags r:id="rId165"/>
              </p:custDataLst>
            </p:nvPr>
          </p:nvSpPr>
          <p:spPr bwMode="auto">
            <a:xfrm rot="16200000">
              <a:off x="4240" y="3440"/>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a:t>
              </a:r>
              <a:endParaRPr kumimoji="1" lang="tr-TR" sz="2400" b="1"/>
            </a:p>
          </p:txBody>
        </p:sp>
        <p:sp>
          <p:nvSpPr>
            <p:cNvPr id="171" name="Rectangle 372"/>
            <p:cNvSpPr>
              <a:spLocks noChangeArrowheads="1"/>
            </p:cNvSpPr>
            <p:nvPr>
              <p:custDataLst>
                <p:tags r:id="rId166"/>
              </p:custDataLst>
            </p:nvPr>
          </p:nvSpPr>
          <p:spPr bwMode="auto">
            <a:xfrm rot="16200000">
              <a:off x="4229" y="3393"/>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5</a:t>
              </a:r>
              <a:endParaRPr kumimoji="1" lang="tr-TR" sz="2400" b="1"/>
            </a:p>
          </p:txBody>
        </p:sp>
        <p:sp>
          <p:nvSpPr>
            <p:cNvPr id="172" name="Rectangle 373"/>
            <p:cNvSpPr>
              <a:spLocks noChangeArrowheads="1"/>
            </p:cNvSpPr>
            <p:nvPr>
              <p:custDataLst>
                <p:tags r:id="rId167"/>
              </p:custDataLst>
            </p:nvPr>
          </p:nvSpPr>
          <p:spPr bwMode="auto">
            <a:xfrm rot="16200000">
              <a:off x="4229" y="3336"/>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3</a:t>
              </a:r>
              <a:endParaRPr kumimoji="1" lang="tr-TR" sz="2400" b="1"/>
            </a:p>
          </p:txBody>
        </p:sp>
        <p:sp>
          <p:nvSpPr>
            <p:cNvPr id="173" name="Rectangle 374"/>
            <p:cNvSpPr>
              <a:spLocks noChangeArrowheads="1"/>
            </p:cNvSpPr>
            <p:nvPr>
              <p:custDataLst>
                <p:tags r:id="rId168"/>
              </p:custDataLst>
            </p:nvPr>
          </p:nvSpPr>
          <p:spPr bwMode="auto">
            <a:xfrm rot="16200000">
              <a:off x="4244" y="3292"/>
              <a:ext cx="2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 </a:t>
              </a:r>
              <a:endParaRPr kumimoji="1" lang="tr-TR" sz="2400" b="1"/>
            </a:p>
          </p:txBody>
        </p:sp>
        <p:sp>
          <p:nvSpPr>
            <p:cNvPr id="174" name="Rectangle 375"/>
            <p:cNvSpPr>
              <a:spLocks noChangeArrowheads="1"/>
            </p:cNvSpPr>
            <p:nvPr>
              <p:custDataLst>
                <p:tags r:id="rId169"/>
              </p:custDataLst>
            </p:nvPr>
          </p:nvSpPr>
          <p:spPr bwMode="auto">
            <a:xfrm rot="16200000">
              <a:off x="4233" y="3251"/>
              <a:ext cx="4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c</a:t>
              </a:r>
              <a:endParaRPr kumimoji="1" lang="tr-TR" sz="2400" b="1"/>
            </a:p>
          </p:txBody>
        </p:sp>
        <p:sp>
          <p:nvSpPr>
            <p:cNvPr id="175" name="Rectangle 376"/>
            <p:cNvSpPr>
              <a:spLocks noChangeArrowheads="1"/>
            </p:cNvSpPr>
            <p:nvPr>
              <p:custDataLst>
                <p:tags r:id="rId170"/>
              </p:custDataLst>
            </p:nvPr>
          </p:nvSpPr>
          <p:spPr bwMode="auto">
            <a:xfrm rot="16200000">
              <a:off x="4215" y="3181"/>
              <a:ext cx="8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m</a:t>
              </a:r>
              <a:endParaRPr kumimoji="1" lang="tr-TR" sz="2400" b="1"/>
            </a:p>
          </p:txBody>
        </p:sp>
        <p:sp>
          <p:nvSpPr>
            <p:cNvPr id="176" name="Rectangle 377"/>
            <p:cNvSpPr>
              <a:spLocks noChangeArrowheads="1"/>
            </p:cNvSpPr>
            <p:nvPr>
              <p:custDataLst>
                <p:tags r:id="rId171"/>
              </p:custDataLst>
            </p:nvPr>
          </p:nvSpPr>
          <p:spPr bwMode="auto">
            <a:xfrm rot="16200000">
              <a:off x="4186" y="2451"/>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1</a:t>
              </a:r>
              <a:endParaRPr kumimoji="1" lang="tr-TR" sz="2400" b="1"/>
            </a:p>
          </p:txBody>
        </p:sp>
        <p:sp>
          <p:nvSpPr>
            <p:cNvPr id="177" name="Rectangle 378"/>
            <p:cNvSpPr>
              <a:spLocks noChangeArrowheads="1"/>
            </p:cNvSpPr>
            <p:nvPr>
              <p:custDataLst>
                <p:tags r:id="rId172"/>
              </p:custDataLst>
            </p:nvPr>
          </p:nvSpPr>
          <p:spPr bwMode="auto">
            <a:xfrm rot="16200000">
              <a:off x="4186" y="2393"/>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8</a:t>
              </a:r>
              <a:endParaRPr kumimoji="1" lang="tr-TR" sz="2400" b="1"/>
            </a:p>
          </p:txBody>
        </p:sp>
        <p:sp>
          <p:nvSpPr>
            <p:cNvPr id="178" name="Rectangle 379"/>
            <p:cNvSpPr>
              <a:spLocks noChangeArrowheads="1"/>
            </p:cNvSpPr>
            <p:nvPr>
              <p:custDataLst>
                <p:tags r:id="rId173"/>
              </p:custDataLst>
            </p:nvPr>
          </p:nvSpPr>
          <p:spPr bwMode="auto">
            <a:xfrm rot="16200000">
              <a:off x="4196" y="2347"/>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a:t>
              </a:r>
              <a:endParaRPr kumimoji="1" lang="tr-TR" sz="2400" b="1"/>
            </a:p>
          </p:txBody>
        </p:sp>
        <p:sp>
          <p:nvSpPr>
            <p:cNvPr id="179" name="Rectangle 380"/>
            <p:cNvSpPr>
              <a:spLocks noChangeArrowheads="1"/>
            </p:cNvSpPr>
            <p:nvPr>
              <p:custDataLst>
                <p:tags r:id="rId174"/>
              </p:custDataLst>
            </p:nvPr>
          </p:nvSpPr>
          <p:spPr bwMode="auto">
            <a:xfrm rot="16200000">
              <a:off x="4186" y="2300"/>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2</a:t>
              </a:r>
              <a:endParaRPr kumimoji="1" lang="tr-TR" sz="2400" b="1"/>
            </a:p>
          </p:txBody>
        </p:sp>
        <p:sp>
          <p:nvSpPr>
            <p:cNvPr id="180" name="Rectangle 381"/>
            <p:cNvSpPr>
              <a:spLocks noChangeArrowheads="1"/>
            </p:cNvSpPr>
            <p:nvPr>
              <p:custDataLst>
                <p:tags r:id="rId175"/>
              </p:custDataLst>
            </p:nvPr>
          </p:nvSpPr>
          <p:spPr bwMode="auto">
            <a:xfrm rot="16200000">
              <a:off x="4187" y="2241"/>
              <a:ext cx="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5</a:t>
              </a:r>
              <a:endParaRPr kumimoji="1" lang="tr-TR" sz="2400" b="1"/>
            </a:p>
          </p:txBody>
        </p:sp>
        <p:sp>
          <p:nvSpPr>
            <p:cNvPr id="181" name="Rectangle 382"/>
            <p:cNvSpPr>
              <a:spLocks noChangeArrowheads="1"/>
            </p:cNvSpPr>
            <p:nvPr>
              <p:custDataLst>
                <p:tags r:id="rId176"/>
              </p:custDataLst>
            </p:nvPr>
          </p:nvSpPr>
          <p:spPr bwMode="auto">
            <a:xfrm rot="16200000">
              <a:off x="4200" y="2198"/>
              <a:ext cx="2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 </a:t>
              </a:r>
              <a:endParaRPr kumimoji="1" lang="tr-TR" sz="2400" b="1"/>
            </a:p>
          </p:txBody>
        </p:sp>
        <p:sp>
          <p:nvSpPr>
            <p:cNvPr id="182" name="Rectangle 383"/>
            <p:cNvSpPr>
              <a:spLocks noChangeArrowheads="1"/>
            </p:cNvSpPr>
            <p:nvPr>
              <p:custDataLst>
                <p:tags r:id="rId177"/>
              </p:custDataLst>
            </p:nvPr>
          </p:nvSpPr>
          <p:spPr bwMode="auto">
            <a:xfrm rot="16200000">
              <a:off x="4190" y="2157"/>
              <a:ext cx="4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c</a:t>
              </a:r>
              <a:endParaRPr kumimoji="1" lang="tr-TR" sz="2400" b="1"/>
            </a:p>
          </p:txBody>
        </p:sp>
        <p:sp>
          <p:nvSpPr>
            <p:cNvPr id="183" name="Rectangle 384"/>
            <p:cNvSpPr>
              <a:spLocks noChangeArrowheads="1"/>
            </p:cNvSpPr>
            <p:nvPr>
              <p:custDataLst>
                <p:tags r:id="rId178"/>
              </p:custDataLst>
            </p:nvPr>
          </p:nvSpPr>
          <p:spPr bwMode="auto">
            <a:xfrm rot="16200000">
              <a:off x="4172" y="2088"/>
              <a:ext cx="8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300">
                  <a:solidFill>
                    <a:srgbClr val="00FF00"/>
                  </a:solidFill>
                </a:rPr>
                <a:t>m</a:t>
              </a:r>
              <a:endParaRPr kumimoji="1" lang="tr-TR" sz="2400" b="1"/>
            </a:p>
          </p:txBody>
        </p:sp>
      </p:grpSp>
    </p:spTree>
    <p:extLst>
      <p:ext uri="{BB962C8B-B14F-4D97-AF65-F5344CB8AC3E}">
        <p14:creationId xmlns:p14="http://schemas.microsoft.com/office/powerpoint/2010/main" val="1675243080"/>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Soru 5</a:t>
            </a:r>
            <a:endParaRPr lang="tr-TR" dirty="0"/>
          </a:p>
          <a:p>
            <a:r>
              <a:rPr lang="tr-TR" dirty="0"/>
              <a:t>Aşağıdakilerden hangisi ergonominin üç ana özelleşmesinden biri değildir?</a:t>
            </a:r>
          </a:p>
          <a:p>
            <a:r>
              <a:rPr lang="tr-TR" dirty="0"/>
              <a:t>a) Fiziksel ergonomi	b) Bilişsel ergonomi</a:t>
            </a:r>
          </a:p>
          <a:p>
            <a:pPr lvl="0"/>
            <a:r>
              <a:rPr lang="tr-TR" dirty="0"/>
              <a:t>Örgütsel ergonomi	d) Toplumsal ergonomi</a:t>
            </a:r>
          </a:p>
          <a:p>
            <a:endParaRPr lang="tr-TR" dirty="0"/>
          </a:p>
        </p:txBody>
      </p:sp>
    </p:spTree>
    <p:extLst>
      <p:ext uri="{BB962C8B-B14F-4D97-AF65-F5344CB8AC3E}">
        <p14:creationId xmlns:p14="http://schemas.microsoft.com/office/powerpoint/2010/main" val="1672456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1480" y="205740"/>
            <a:ext cx="11405382" cy="6230229"/>
          </a:xfrm>
        </p:spPr>
        <p:txBody>
          <a:bodyPr>
            <a:normAutofit fontScale="92500" lnSpcReduction="20000"/>
          </a:bodyPr>
          <a:lstStyle/>
          <a:p>
            <a:r>
              <a:rPr lang="tr-TR" b="1" dirty="0"/>
              <a:t>Açıklama: </a:t>
            </a:r>
            <a:r>
              <a:rPr lang="tr-TR" dirty="0"/>
              <a:t>Ergonominin fiziksel, bilişsel ve örgütsel ergonomi olarak üç ana özelleşmesi vardır:</a:t>
            </a:r>
          </a:p>
          <a:p>
            <a:pPr lvl="1"/>
            <a:r>
              <a:rPr lang="tr-TR" dirty="0"/>
              <a:t>Bilişsel ergonomi: İşin bilgi işleme gereksinimleriyle ilgilenmektedir. Başlıca  uygulamaları, hata olasılığını en azda tutarak insan performansını artırmaya yönelik olarak kadran, kontrol ve bilgisayar programları geliştirmektir. Bilişsel ergonomi,  insanlar  ve sistemlerin  diğer öğeleriyle etkileşimleri açısından algılama, bellek, mantık yürütme ve motor cevap gibi </a:t>
            </a:r>
            <a:r>
              <a:rPr lang="tr-TR" dirty="0" err="1"/>
              <a:t>mental</a:t>
            </a:r>
            <a:r>
              <a:rPr lang="tr-TR" dirty="0"/>
              <a:t> süreçlerle ilgilenmektedir. Başlıca konuları arasında; </a:t>
            </a:r>
            <a:r>
              <a:rPr lang="tr-TR" dirty="0" err="1"/>
              <a:t>mental</a:t>
            </a:r>
            <a:r>
              <a:rPr lang="tr-TR" dirty="0"/>
              <a:t> iş yükü, karar verme, becerili</a:t>
            </a:r>
          </a:p>
          <a:p>
            <a:r>
              <a:rPr lang="tr-TR" dirty="0"/>
              <a:t/>
            </a:r>
            <a:br>
              <a:rPr lang="tr-TR" dirty="0"/>
            </a:br>
            <a:r>
              <a:rPr lang="tr-TR" dirty="0"/>
              <a:t>performans, insan ve bilgisayar etkileşimi, insan güvenilirliği, iş sistemi ile bunların insan ve sistem tasarımıyla ilişkili becerileri gibi konular yer almaktadır.</a:t>
            </a:r>
          </a:p>
          <a:p>
            <a:pPr lvl="1"/>
            <a:r>
              <a:rPr lang="tr-TR" dirty="0"/>
              <a:t>Fiziksel ergonomi: Fiziksel etkinlikleriyle ilişkili olarak insanların anatomik, </a:t>
            </a:r>
            <a:r>
              <a:rPr lang="tr-TR" dirty="0" err="1"/>
              <a:t>antropometrik</a:t>
            </a:r>
            <a:r>
              <a:rPr lang="tr-TR" dirty="0"/>
              <a:t>, fizyolojik ve biyomekanik </a:t>
            </a:r>
            <a:r>
              <a:rPr lang="tr-TR" dirty="0" err="1"/>
              <a:t>karakteristikJeriyle</a:t>
            </a:r>
            <a:r>
              <a:rPr lang="tr-TR" dirty="0"/>
              <a:t> ilgilenmektedir. Dolayısıyla, çalışma sırasındaki duruş özellikleri, işlenecek materyalle ilgili işlemler, yinelenen hareketler, işle ilgili kas ve iskelet sistemleri ile iş sağlığı ve güvenliği temel konularını oluşturmaktadır.</a:t>
            </a:r>
          </a:p>
          <a:p>
            <a:pPr lvl="1"/>
            <a:r>
              <a:rPr lang="tr-TR" dirty="0"/>
              <a:t>Örgütsel ergonomi: Örgütsel yapılar, politikalar ve süreçler dâhil olmak üzere </a:t>
            </a:r>
            <a:r>
              <a:rPr lang="tr-TR" dirty="0" err="1"/>
              <a:t>sosyoteknik</a:t>
            </a:r>
            <a:r>
              <a:rPr lang="tr-TR" dirty="0"/>
              <a:t> sistemlerin en uygun duruma getirilmesiyle ilgilenmektedir. Konuları arasında; iletişim, ekip ve kaynak yönetimi, ekip çalışması, uyumlu çalışma, işbirliği içinde çalışma, iş tasarımı, katılımcı tasarım, çalışma </a:t>
            </a:r>
            <a:r>
              <a:rPr lang="tr-TR" dirty="0" err="1"/>
              <a:t>saatierinin</a:t>
            </a:r>
            <a:r>
              <a:rPr lang="tr-TR" dirty="0"/>
              <a:t> belirlenmesi, toplum ergonomisi, yeni iş paradigmaları, örgütsel kültür, sanat örgütler, </a:t>
            </a:r>
            <a:r>
              <a:rPr lang="tr-TR" dirty="0" err="1"/>
              <a:t>teie</a:t>
            </a:r>
            <a:r>
              <a:rPr lang="tr-TR" dirty="0"/>
              <a:t> iş ve kalite yönetimi yer almaktadır. Örgütsel ergonomi insanları ve işi en iyi etkiyi sağlayacak biçimde örgütlemeye çalışmaktadır.</a:t>
            </a:r>
          </a:p>
          <a:p>
            <a:r>
              <a:rPr lang="tr-TR" b="1" dirty="0"/>
              <a:t>Cevap: d</a:t>
            </a:r>
          </a:p>
          <a:p>
            <a:endParaRPr lang="tr-TR" dirty="0"/>
          </a:p>
        </p:txBody>
      </p:sp>
    </p:spTree>
    <p:extLst>
      <p:ext uri="{BB962C8B-B14F-4D97-AF65-F5344CB8AC3E}">
        <p14:creationId xmlns:p14="http://schemas.microsoft.com/office/powerpoint/2010/main" val="5422416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Aşağıdakilerden hangisi fiziksel ergonominin alanlarından biri değildir?</a:t>
            </a:r>
          </a:p>
          <a:p>
            <a:r>
              <a:rPr lang="tr-TR" dirty="0"/>
              <a:t>a) Psikoloji	b) Anatomi</a:t>
            </a:r>
          </a:p>
          <a:p>
            <a:r>
              <a:rPr lang="tr-TR" dirty="0"/>
              <a:t>c) </a:t>
            </a:r>
            <a:r>
              <a:rPr lang="tr-TR" dirty="0" err="1"/>
              <a:t>Antropometri</a:t>
            </a:r>
            <a:r>
              <a:rPr lang="tr-TR" dirty="0"/>
              <a:t>	d) Biyomekanik</a:t>
            </a:r>
          </a:p>
        </p:txBody>
      </p:sp>
    </p:spTree>
    <p:extLst>
      <p:ext uri="{BB962C8B-B14F-4D97-AF65-F5344CB8AC3E}">
        <p14:creationId xmlns:p14="http://schemas.microsoft.com/office/powerpoint/2010/main" val="26431579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Cevap: a</a:t>
            </a:r>
          </a:p>
          <a:p>
            <a:endParaRPr lang="tr-TR" dirty="0"/>
          </a:p>
        </p:txBody>
      </p:sp>
    </p:spTree>
    <p:extLst>
      <p:ext uri="{BB962C8B-B14F-4D97-AF65-F5344CB8AC3E}">
        <p14:creationId xmlns:p14="http://schemas.microsoft.com/office/powerpoint/2010/main" val="22295334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İnsanın, kas ve iskelet sisteminin günlük hayattaki faaliyetler sırasında gösterdiği mekanik özellikleri inceleyen bilim dalı aşağıdakilerden hangisidir?</a:t>
            </a:r>
          </a:p>
          <a:p>
            <a:r>
              <a:rPr lang="tr-TR" dirty="0"/>
              <a:t>a) Anatomi	b) Biyomekanik</a:t>
            </a:r>
          </a:p>
          <a:p>
            <a:r>
              <a:rPr lang="tr-TR" dirty="0"/>
              <a:t>c) </a:t>
            </a:r>
            <a:r>
              <a:rPr lang="tr-TR" dirty="0" err="1"/>
              <a:t>Antropometri</a:t>
            </a:r>
            <a:r>
              <a:rPr lang="tr-TR" dirty="0"/>
              <a:t>	d) Bilişsel ergonomi</a:t>
            </a:r>
          </a:p>
          <a:p>
            <a:r>
              <a:rPr lang="tr-TR" dirty="0"/>
              <a:t> </a:t>
            </a:r>
          </a:p>
          <a:p>
            <a:endParaRPr lang="tr-TR" dirty="0"/>
          </a:p>
        </p:txBody>
      </p:sp>
    </p:spTree>
    <p:extLst>
      <p:ext uri="{BB962C8B-B14F-4D97-AF65-F5344CB8AC3E}">
        <p14:creationId xmlns:p14="http://schemas.microsoft.com/office/powerpoint/2010/main" val="36153532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Biyomekanik, biyoloji ve mühendislik bilimlerinin yaşayan canlılar üzerinde uygulama alanıdır. Biyomekanik çalışmalarında, mühendislik yöntemleri de kullanılarak, canlıların nasıl hareket ettikleri, hareketlerinin nasıl kontrol edildiği ve hareket sırasında değişik bölümlerde oluşan kuvvet sisteminin etkisi incelenmektedir. Ayrıca, canlı ve cansız dokular üzerinde zorlanma durumları incelenmekte, tedavi yöntemleri test edilmekte ve geliştirilmektedir.</a:t>
            </a:r>
          </a:p>
          <a:p>
            <a:r>
              <a:rPr lang="tr-TR" b="1" dirty="0"/>
              <a:t>Cevap: b</a:t>
            </a:r>
          </a:p>
          <a:p>
            <a:endParaRPr lang="tr-TR" dirty="0"/>
          </a:p>
        </p:txBody>
      </p:sp>
    </p:spTree>
    <p:extLst>
      <p:ext uri="{BB962C8B-B14F-4D97-AF65-F5344CB8AC3E}">
        <p14:creationId xmlns:p14="http://schemas.microsoft.com/office/powerpoint/2010/main" val="14731519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Aşağıdakilerden hangisinde </a:t>
            </a:r>
            <a:r>
              <a:rPr lang="tr-TR" dirty="0" err="1"/>
              <a:t>antropometri</a:t>
            </a:r>
            <a:r>
              <a:rPr lang="tr-TR" dirty="0"/>
              <a:t> tanımı doğru verilmiştir?</a:t>
            </a:r>
          </a:p>
          <a:p>
            <a:pPr lvl="0"/>
            <a:r>
              <a:rPr lang="tr-TR" dirty="0"/>
              <a:t>İnsan vücudunun boyutları ile ilgilenen öze! bir bilim dalıdır.</a:t>
            </a:r>
          </a:p>
          <a:p>
            <a:pPr lvl="0"/>
            <a:r>
              <a:rPr lang="tr-TR" dirty="0"/>
              <a:t>Makinelerin performanslarını inceleyen bir bilim dalıdır.</a:t>
            </a:r>
          </a:p>
          <a:p>
            <a:pPr lvl="0"/>
            <a:r>
              <a:rPr lang="tr-TR" dirty="0"/>
              <a:t>İş verimini inceleyen bir bilim dalıdır.</a:t>
            </a:r>
          </a:p>
          <a:p>
            <a:pPr lvl="0"/>
            <a:r>
              <a:rPr lang="tr-TR" dirty="0"/>
              <a:t>Ergonomi ile ilgili eski çalışmaları inceleyen bir bilim dalıdır.</a:t>
            </a:r>
          </a:p>
          <a:p>
            <a:endParaRPr lang="tr-TR" dirty="0"/>
          </a:p>
        </p:txBody>
      </p:sp>
    </p:spTree>
    <p:extLst>
      <p:ext uri="{BB962C8B-B14F-4D97-AF65-F5344CB8AC3E}">
        <p14:creationId xmlns:p14="http://schemas.microsoft.com/office/powerpoint/2010/main" val="39241317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err="1"/>
              <a:t>Antropometri</a:t>
            </a:r>
            <a:r>
              <a:rPr lang="tr-TR" dirty="0"/>
              <a:t>, insan bedeninin belirli özelliklerini inceleyerek çalışma standartlarını  ve çeşitli standartları belirleyen bir bilim dalıdır. Kişinin ağırlığını, boyunu, gücünü ve hareket sınırlarını belirli hareket noktalarını esas alarak ölçer ve kişilerin birbirleriyle karşılaştırılmalarını sağlar.</a:t>
            </a:r>
          </a:p>
          <a:p>
            <a:r>
              <a:rPr lang="tr-TR" b="1" dirty="0"/>
              <a:t>Cevap: a</a:t>
            </a:r>
          </a:p>
          <a:p>
            <a:endParaRPr lang="tr-TR" dirty="0"/>
          </a:p>
        </p:txBody>
      </p:sp>
    </p:spTree>
    <p:extLst>
      <p:ext uri="{BB962C8B-B14F-4D97-AF65-F5344CB8AC3E}">
        <p14:creationId xmlns:p14="http://schemas.microsoft.com/office/powerpoint/2010/main" val="25385827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Aşağıdakilerden hangisi ergonominin amaçları arasında yer almamaktadır?</a:t>
            </a:r>
          </a:p>
          <a:p>
            <a:pPr lvl="0"/>
            <a:r>
              <a:rPr lang="tr-TR" dirty="0"/>
              <a:t>Kullanım rahatlığı ve performans güvenilirliği sağlamak</a:t>
            </a:r>
          </a:p>
          <a:p>
            <a:pPr lvl="0"/>
            <a:r>
              <a:rPr lang="tr-TR" dirty="0"/>
              <a:t>Operatörün yorgunluğunu azaltmak</a:t>
            </a:r>
          </a:p>
          <a:p>
            <a:pPr lvl="0"/>
            <a:r>
              <a:rPr lang="tr-TR" dirty="0"/>
              <a:t>Kas ve eklem yakınmalarını azaltmak</a:t>
            </a:r>
          </a:p>
          <a:p>
            <a:pPr lvl="0"/>
            <a:r>
              <a:rPr lang="tr-TR" dirty="0"/>
              <a:t>İnsanı işe uygun hale getirmek</a:t>
            </a:r>
          </a:p>
          <a:p>
            <a:endParaRPr lang="tr-TR" dirty="0"/>
          </a:p>
        </p:txBody>
      </p:sp>
    </p:spTree>
    <p:extLst>
      <p:ext uri="{BB962C8B-B14F-4D97-AF65-F5344CB8AC3E}">
        <p14:creationId xmlns:p14="http://schemas.microsoft.com/office/powerpoint/2010/main" val="2011972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Ergonomi, bir yandan insan yeteneğinin sınırlarını genişletmeye çalışırken, diğer yandan da insan ve makine sistemlerinin performanslarını artırmayı amaçlar. Bunun için de, insanı doğal yeteneklerine en uygun olan işe yerleştirmeyi hedefler, Ergonomi, iş koşullarının bilimsel esaslara ve özellikle insan fizyolojisine uydurulması suretiyle, insan ve iş arasında karşılıklı optimum uyumu sağlamaya ve bu suretle insanı daha insani şekilde çalıştırmaya, hastalıkları ve kazaları azaltmaya ve verimliliği artırmaya çalışan bir bilim dalıdır,</a:t>
            </a:r>
          </a:p>
          <a:p>
            <a:r>
              <a:rPr lang="tr-TR" b="1" dirty="0"/>
              <a:t>Cevap: d</a:t>
            </a:r>
          </a:p>
          <a:p>
            <a:endParaRPr lang="tr-TR" dirty="0"/>
          </a:p>
        </p:txBody>
      </p:sp>
    </p:spTree>
    <p:extLst>
      <p:ext uri="{BB962C8B-B14F-4D97-AF65-F5344CB8AC3E}">
        <p14:creationId xmlns:p14="http://schemas.microsoft.com/office/powerpoint/2010/main" val="89749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544905" y="1852417"/>
            <a:ext cx="8857433"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157" y="1142534"/>
            <a:ext cx="7668695" cy="497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4"/>
          <p:cNvSpPr>
            <a:spLocks noChangeArrowheads="1"/>
          </p:cNvSpPr>
          <p:nvPr/>
        </p:nvSpPr>
        <p:spPr bwMode="auto">
          <a:xfrm>
            <a:off x="1962719" y="504891"/>
            <a:ext cx="8561998" cy="51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4" tIns="44586" rIns="89184" bIns="44586" anchor="ctr">
            <a:spAutoFit/>
          </a:bodyPr>
          <a:lstStyle>
            <a:lvl1pPr marL="377825" indent="-377825" defTabSz="1014413">
              <a:defRPr sz="3200">
                <a:solidFill>
                  <a:schemeClr val="tx1"/>
                </a:solidFill>
                <a:latin typeface="Times New Roman" panose="02020603050405020304" pitchFamily="18" charset="0"/>
              </a:defRPr>
            </a:lvl1pPr>
            <a:lvl2pPr marL="742950" indent="-285750" defTabSz="1014413">
              <a:defRPr sz="3200">
                <a:solidFill>
                  <a:schemeClr val="tx1"/>
                </a:solidFill>
                <a:latin typeface="Times New Roman" panose="02020603050405020304" pitchFamily="18" charset="0"/>
              </a:defRPr>
            </a:lvl2pPr>
            <a:lvl3pPr marL="1143000" indent="-228600" defTabSz="1014413">
              <a:defRPr sz="3200">
                <a:solidFill>
                  <a:schemeClr val="tx1"/>
                </a:solidFill>
                <a:latin typeface="Times New Roman" panose="02020603050405020304" pitchFamily="18" charset="0"/>
              </a:defRPr>
            </a:lvl3pPr>
            <a:lvl4pPr marL="1600200" indent="-228600" defTabSz="1014413">
              <a:defRPr sz="3200">
                <a:solidFill>
                  <a:schemeClr val="tx1"/>
                </a:solidFill>
                <a:latin typeface="Times New Roman" panose="02020603050405020304" pitchFamily="18" charset="0"/>
              </a:defRPr>
            </a:lvl4pPr>
            <a:lvl5pPr marL="2057400" indent="-230188" defTabSz="1014413">
              <a:defRPr sz="3200">
                <a:solidFill>
                  <a:schemeClr val="tx1"/>
                </a:solidFill>
                <a:latin typeface="Times New Roman" panose="02020603050405020304" pitchFamily="18" charset="0"/>
              </a:defRPr>
            </a:lvl5pPr>
            <a:lvl6pPr marL="2514600" indent="-230188" defTabSz="1014413"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4413"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4413"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4413"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tr-TR" altLang="tr-TR" sz="2734" b="1">
                <a:solidFill>
                  <a:srgbClr val="FFFF00"/>
                </a:solidFill>
                <a:latin typeface="Arial" panose="020B0604020202020204" pitchFamily="34" charset="0"/>
              </a:rPr>
              <a:t>Antropometri</a:t>
            </a:r>
          </a:p>
        </p:txBody>
      </p:sp>
    </p:spTree>
    <p:extLst>
      <p:ext uri="{BB962C8B-B14F-4D97-AF65-F5344CB8AC3E}">
        <p14:creationId xmlns:p14="http://schemas.microsoft.com/office/powerpoint/2010/main" val="4153464056"/>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Aşağıdaki temel ergonomi ilkelerinden hangisi yanlıştır?</a:t>
            </a:r>
          </a:p>
          <a:p>
            <a:pPr lvl="0"/>
            <a:r>
              <a:rPr lang="tr-TR" dirty="0"/>
              <a:t>Yapılan iş uzun süreyle ters harekete, uzanmaya ve dönmeye neden olmamalıdır.</a:t>
            </a:r>
          </a:p>
          <a:p>
            <a:pPr lvl="0"/>
            <a:r>
              <a:rPr lang="tr-TR" dirty="0"/>
              <a:t>Ayakta çalışma minimize edilmelidir.</a:t>
            </a:r>
          </a:p>
          <a:p>
            <a:pPr lvl="0"/>
            <a:r>
              <a:rPr lang="tr-TR" dirty="0"/>
              <a:t>Gereksiz performans kayıpları ve vücut zorlamaları önlenmelidir.</a:t>
            </a:r>
          </a:p>
          <a:p>
            <a:pPr lvl="0"/>
            <a:r>
              <a:rPr lang="tr-TR" dirty="0"/>
              <a:t/>
            </a:r>
            <a:br>
              <a:rPr lang="tr-TR" dirty="0"/>
            </a:br>
            <a:r>
              <a:rPr lang="tr-TR" dirty="0"/>
              <a:t>El aletleri sakatlanmaya ve kazaya neden oluyorlarsa değiştirilmeli veya düzeltilmelidir.</a:t>
            </a:r>
          </a:p>
          <a:p>
            <a:endParaRPr lang="tr-TR" dirty="0"/>
          </a:p>
        </p:txBody>
      </p:sp>
    </p:spTree>
    <p:extLst>
      <p:ext uri="{BB962C8B-B14F-4D97-AF65-F5344CB8AC3E}">
        <p14:creationId xmlns:p14="http://schemas.microsoft.com/office/powerpoint/2010/main" val="16144403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Temel ergonomi ilkeleri şunlardır:</a:t>
            </a:r>
          </a:p>
          <a:p>
            <a:pPr lvl="1"/>
            <a:r>
              <a:rPr lang="tr-TR" dirty="0"/>
              <a:t>El aletleri sakatlanmaya ve kazaya neden oluyorlarsa değiştirilmeli veya düzeltilmelidir.</a:t>
            </a:r>
          </a:p>
          <a:p>
            <a:pPr lvl="1"/>
            <a:r>
              <a:rPr lang="tr-TR" dirty="0"/>
              <a:t>Yapılan iş uzun süreyle ters harekete, uzanmaya ve dönmeye neden olmamalıdır.</a:t>
            </a:r>
          </a:p>
          <a:p>
            <a:pPr lvl="1"/>
            <a:r>
              <a:rPr lang="tr-TR" dirty="0"/>
              <a:t>İş tasarımı kaldırma ve taşıma  işlemlerini  minimize  edecek şekilde yapılmalı ve çalışanlar uygun kaldırma yöntemleri konusunda eğitilmelidir.</a:t>
            </a:r>
          </a:p>
          <a:p>
            <a:pPr lvl="1"/>
            <a:r>
              <a:rPr lang="tr-TR" dirty="0"/>
              <a:t>Ayakta çalışma  oturarak çalışmaya  göre daha az yorgunluk getirdiğinden, oturarak çalışma minimize edilmelidir.</a:t>
            </a:r>
          </a:p>
          <a:p>
            <a:pPr lvl="1"/>
            <a:r>
              <a:rPr lang="tr-TR" dirty="0"/>
              <a:t>Çalışanların aynı kasları kullanmalarının ve tekdüzeliğin önlemesi için tekrarlanan işleri yapan çalışanlarda rotasyon uygulanmalıdır.</a:t>
            </a:r>
          </a:p>
          <a:p>
            <a:pPr lvl="1"/>
            <a:r>
              <a:rPr lang="tr-TR" dirty="0"/>
              <a:t>Gereksiz performans kayıplarının ve vücut zorlamalarının önlenmesi için çalışanlar ve kullandıkları makineler iyi yerleştirilmelidir.</a:t>
            </a:r>
          </a:p>
          <a:p>
            <a:r>
              <a:rPr lang="tr-TR" b="1" dirty="0"/>
              <a:t>Cevap: b</a:t>
            </a:r>
          </a:p>
          <a:p>
            <a:endParaRPr lang="tr-TR" dirty="0"/>
          </a:p>
        </p:txBody>
      </p:sp>
    </p:spTree>
    <p:extLst>
      <p:ext uri="{BB962C8B-B14F-4D97-AF65-F5344CB8AC3E}">
        <p14:creationId xmlns:p14="http://schemas.microsoft.com/office/powerpoint/2010/main" val="40872209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dirty="0"/>
              <a:t>Aşırı zorlayıcı işlerde çalışanın kendisince verilen dinlenme araları aşağıdakilerden hangisidir?</a:t>
            </a:r>
          </a:p>
          <a:p>
            <a:r>
              <a:rPr lang="tr-TR" dirty="0"/>
              <a:t>a) Spontane	b) Maskelenmiş</a:t>
            </a:r>
          </a:p>
          <a:p>
            <a:r>
              <a:rPr lang="tr-TR" dirty="0"/>
              <a:t>c) İş koşullu	d) Önceden programlanmış</a:t>
            </a:r>
          </a:p>
          <a:p>
            <a:endParaRPr lang="tr-TR" dirty="0"/>
          </a:p>
        </p:txBody>
      </p:sp>
    </p:spTree>
    <p:extLst>
      <p:ext uri="{BB962C8B-B14F-4D97-AF65-F5344CB8AC3E}">
        <p14:creationId xmlns:p14="http://schemas.microsoft.com/office/powerpoint/2010/main" val="10079222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6846" y="629871"/>
            <a:ext cx="11260016" cy="5806098"/>
          </a:xfrm>
        </p:spPr>
        <p:txBody>
          <a:bodyPr/>
          <a:lstStyle/>
          <a:p>
            <a:r>
              <a:rPr lang="tr-TR" b="1" dirty="0"/>
              <a:t>Açıklama: </a:t>
            </a:r>
            <a:r>
              <a:rPr lang="tr-TR" dirty="0"/>
              <a:t>İş etkinliği görev üzerinde dikkat ve konsantrasyonunun optimum olduğu dönemin ötesine geçerse, performans düşer. Bunun için uygun dinlenme aralarına ihtiyaç vardır. Bu aralar spontane, maskelenmiş, iş koşullu ve önceden programlanmış olmak üzere dört tipte olabilir. Spontane aralar, aşırı zorlayıcı işlerde çalışanın kendisince verilen aralardır.</a:t>
            </a:r>
          </a:p>
          <a:p>
            <a:r>
              <a:rPr lang="tr-TR" b="1" dirty="0"/>
              <a:t>Cevap: a</a:t>
            </a:r>
          </a:p>
          <a:p>
            <a:endParaRPr lang="tr-TR" dirty="0"/>
          </a:p>
        </p:txBody>
      </p:sp>
    </p:spTree>
    <p:extLst>
      <p:ext uri="{BB962C8B-B14F-4D97-AF65-F5344CB8AC3E}">
        <p14:creationId xmlns:p14="http://schemas.microsoft.com/office/powerpoint/2010/main" val="399036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349164" y="956303"/>
            <a:ext cx="7430666" cy="4365731"/>
          </a:xfrm>
          <a:prstGeom prst="rect">
            <a:avLst/>
          </a:prstGeom>
          <a:solidFill>
            <a:schemeClr val="bg1"/>
          </a:solidFill>
          <a:ln w="57150">
            <a:solidFill>
              <a:schemeClr val="tx1"/>
            </a:solidFill>
            <a:miter lim="800000"/>
            <a:headEnd/>
            <a:tailEnd/>
          </a:ln>
        </p:spPr>
        <p:txBody>
          <a:bodyPr lIns="89214" tIns="44601" rIns="89214" bIns="44601" anchor="ctr">
            <a:spAutoFit/>
          </a:bodyPr>
          <a:lstStyle>
            <a:lvl1pPr marL="377825" indent="-377825" defTabSz="1014413">
              <a:defRPr sz="3200">
                <a:solidFill>
                  <a:schemeClr val="tx1"/>
                </a:solidFill>
                <a:latin typeface="Times New Roman" panose="02020603050405020304" pitchFamily="18" charset="0"/>
              </a:defRPr>
            </a:lvl1pPr>
            <a:lvl2pPr marL="742950" indent="-285750" defTabSz="1014413">
              <a:defRPr sz="3200">
                <a:solidFill>
                  <a:schemeClr val="tx1"/>
                </a:solidFill>
                <a:latin typeface="Times New Roman" panose="02020603050405020304" pitchFamily="18" charset="0"/>
              </a:defRPr>
            </a:lvl2pPr>
            <a:lvl3pPr marL="1143000" indent="-228600" defTabSz="1014413">
              <a:defRPr sz="3200">
                <a:solidFill>
                  <a:schemeClr val="tx1"/>
                </a:solidFill>
                <a:latin typeface="Times New Roman" panose="02020603050405020304" pitchFamily="18" charset="0"/>
              </a:defRPr>
            </a:lvl3pPr>
            <a:lvl4pPr marL="1600200" indent="-228600" defTabSz="1014413">
              <a:defRPr sz="3200">
                <a:solidFill>
                  <a:schemeClr val="tx1"/>
                </a:solidFill>
                <a:latin typeface="Times New Roman" panose="02020603050405020304" pitchFamily="18" charset="0"/>
              </a:defRPr>
            </a:lvl4pPr>
            <a:lvl5pPr marL="2057400" indent="-230188" defTabSz="1014413">
              <a:defRPr sz="3200">
                <a:solidFill>
                  <a:schemeClr val="tx1"/>
                </a:solidFill>
                <a:latin typeface="Times New Roman" panose="02020603050405020304" pitchFamily="18" charset="0"/>
              </a:defRPr>
            </a:lvl5pPr>
            <a:lvl6pPr marL="2514600" indent="-230188" defTabSz="1014413"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4413"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4413"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4413"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tr-TR" altLang="tr-TR" sz="3969" b="1" i="1" u="sng">
                <a:latin typeface="Arial" panose="020B0604020202020204" pitchFamily="34" charset="0"/>
              </a:rPr>
              <a:t>İş Fizyolojisi:</a:t>
            </a:r>
          </a:p>
          <a:p>
            <a:pPr eaLnBrk="1" hangingPunct="1"/>
            <a:endParaRPr lang="tr-TR" altLang="tr-TR" sz="3969" b="1" i="1" u="sng">
              <a:latin typeface="Arial" panose="020B0604020202020204" pitchFamily="34" charset="0"/>
            </a:endParaRPr>
          </a:p>
          <a:p>
            <a:pPr eaLnBrk="1" hangingPunct="1"/>
            <a:r>
              <a:rPr lang="tr-TR" altLang="tr-TR" sz="3969">
                <a:latin typeface="Arial" panose="020B0604020202020204" pitchFamily="34" charset="0"/>
              </a:rPr>
              <a:t>İşin gerekliliklerine kas iskelet sisteminin, solunum sisteminin ve Kalp-damar sisteminin yanıtı ne olacaktır? sorusuyla ilgilenir.</a:t>
            </a:r>
            <a:endParaRPr lang="tr-TR" altLang="tr-TR" sz="3969" i="1">
              <a:latin typeface="Arial" panose="020B0604020202020204" pitchFamily="34" charset="0"/>
            </a:endParaRPr>
          </a:p>
        </p:txBody>
      </p:sp>
    </p:spTree>
    <p:extLst>
      <p:ext uri="{BB962C8B-B14F-4D97-AF65-F5344CB8AC3E}">
        <p14:creationId xmlns:p14="http://schemas.microsoft.com/office/powerpoint/2010/main" val="12636097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2349165" y="513270"/>
            <a:ext cx="7556681" cy="5464621"/>
          </a:xfrm>
          <a:prstGeom prst="rect">
            <a:avLst/>
          </a:prstGeom>
          <a:solidFill>
            <a:schemeClr val="bg1"/>
          </a:solidFill>
          <a:ln w="38100">
            <a:solidFill>
              <a:schemeClr val="tx1"/>
            </a:solidFill>
            <a:miter lim="800000"/>
            <a:headEnd/>
            <a:tailEnd/>
          </a:ln>
        </p:spPr>
        <p:txBody>
          <a:bodyPr lIns="89214" tIns="44601" rIns="89214" bIns="44601" anchor="ctr">
            <a:spAutoFit/>
          </a:bodyPr>
          <a:lstStyle>
            <a:lvl1pPr marL="377825" indent="-377825" defTabSz="1014413">
              <a:defRPr sz="3200">
                <a:solidFill>
                  <a:schemeClr val="tx1"/>
                </a:solidFill>
                <a:latin typeface="Times New Roman" panose="02020603050405020304" pitchFamily="18" charset="0"/>
              </a:defRPr>
            </a:lvl1pPr>
            <a:lvl2pPr marL="742950" indent="-285750" defTabSz="1014413">
              <a:defRPr sz="3200">
                <a:solidFill>
                  <a:schemeClr val="tx1"/>
                </a:solidFill>
                <a:latin typeface="Times New Roman" panose="02020603050405020304" pitchFamily="18" charset="0"/>
              </a:defRPr>
            </a:lvl2pPr>
            <a:lvl3pPr marL="1143000" indent="-228600" defTabSz="1014413">
              <a:defRPr sz="3200">
                <a:solidFill>
                  <a:schemeClr val="tx1"/>
                </a:solidFill>
                <a:latin typeface="Times New Roman" panose="02020603050405020304" pitchFamily="18" charset="0"/>
              </a:defRPr>
            </a:lvl3pPr>
            <a:lvl4pPr marL="1600200" indent="-228600" defTabSz="1014413">
              <a:defRPr sz="3200">
                <a:solidFill>
                  <a:schemeClr val="tx1"/>
                </a:solidFill>
                <a:latin typeface="Times New Roman" panose="02020603050405020304" pitchFamily="18" charset="0"/>
              </a:defRPr>
            </a:lvl4pPr>
            <a:lvl5pPr marL="2057400" indent="-230188" defTabSz="1014413">
              <a:defRPr sz="3200">
                <a:solidFill>
                  <a:schemeClr val="tx1"/>
                </a:solidFill>
                <a:latin typeface="Times New Roman" panose="02020603050405020304" pitchFamily="18" charset="0"/>
              </a:defRPr>
            </a:lvl5pPr>
            <a:lvl6pPr marL="2514600" indent="-230188" defTabSz="1014413"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4413"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4413"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4413"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tr-TR" altLang="tr-TR" sz="3175" b="1" i="1" u="sng">
                <a:latin typeface="Arial" panose="020B0604020202020204" pitchFamily="34" charset="0"/>
              </a:rPr>
              <a:t>Biyomekanik:</a:t>
            </a:r>
          </a:p>
          <a:p>
            <a:pPr eaLnBrk="1" hangingPunct="1">
              <a:buFontTx/>
              <a:buChar char="•"/>
            </a:pPr>
            <a:r>
              <a:rPr lang="tr-TR" altLang="tr-TR" sz="3175">
                <a:latin typeface="Arial" panose="020B0604020202020204" pitchFamily="34" charset="0"/>
              </a:rPr>
              <a:t>İnsan dokularının özellikleri ve mekanik streslere dokuların yanıtı ne olacaktır? sorusuyla ilgilenir.</a:t>
            </a:r>
          </a:p>
          <a:p>
            <a:pPr eaLnBrk="1" hangingPunct="1">
              <a:buFontTx/>
              <a:buChar char="•"/>
            </a:pPr>
            <a:r>
              <a:rPr lang="tr-TR" altLang="tr-TR" sz="3175" i="1">
                <a:latin typeface="Arial" panose="020B0604020202020204" pitchFamily="34" charset="0"/>
              </a:rPr>
              <a:t>Makinede çalışan kişilerin olası zararlardan korunması için  kask, eldiven maske vb. koruyucu ekipman üretimi biyomekanik desteğiyle başarılabilir</a:t>
            </a:r>
            <a:endParaRPr lang="tr-TR" altLang="tr-TR" sz="3175">
              <a:latin typeface="Arial" panose="020B0604020202020204" pitchFamily="34" charset="0"/>
            </a:endParaRPr>
          </a:p>
          <a:p>
            <a:pPr eaLnBrk="1" hangingPunct="1">
              <a:buFontTx/>
              <a:buChar char="•"/>
            </a:pPr>
            <a:r>
              <a:rPr lang="tr-TR" altLang="tr-TR" sz="3175">
                <a:latin typeface="Arial" panose="020B0604020202020204" pitchFamily="34" charset="0"/>
              </a:rPr>
              <a:t>Kronik ya da kümulatif bozuklukların oluşmaması için önlem almayı sağlar.</a:t>
            </a:r>
          </a:p>
        </p:txBody>
      </p:sp>
    </p:spTree>
    <p:extLst>
      <p:ext uri="{BB962C8B-B14F-4D97-AF65-F5344CB8AC3E}">
        <p14:creationId xmlns:p14="http://schemas.microsoft.com/office/powerpoint/2010/main" val="38950662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221749" y="506860"/>
            <a:ext cx="7558082" cy="6238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tr-TR" altLang="tr-TR" sz="3528"/>
              <a:t>İdeal oturma pozisyonu:</a:t>
            </a:r>
          </a:p>
        </p:txBody>
      </p:sp>
      <p:sp>
        <p:nvSpPr>
          <p:cNvPr id="110595" name="Rectangle 3"/>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pic>
        <p:nvPicPr>
          <p:cNvPr id="110596" name="Picture 4" descr="Keep the joint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66919" y="1853817"/>
            <a:ext cx="1991032" cy="215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5"/>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pic>
        <p:nvPicPr>
          <p:cNvPr id="110598" name="Picture 6" descr="Keep the upper body..."/>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90461" y="1795010"/>
            <a:ext cx="1737603" cy="221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Rectangle 16"/>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110600" name="Rectangle 17"/>
          <p:cNvSpPr>
            <a:spLocks noChangeArrowheads="1"/>
          </p:cNvSpPr>
          <p:nvPr/>
        </p:nvSpPr>
        <p:spPr bwMode="auto">
          <a:xfrm>
            <a:off x="1667285" y="-40605"/>
            <a:ext cx="162419" cy="17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617">
              <a:solidFill>
                <a:srgbClr val="000099"/>
              </a:solidFill>
              <a:latin typeface="Verdana" panose="020B0604030504040204" pitchFamily="34" charset="0"/>
              <a:cs typeface="Times New Roman" panose="02020603050405020304" pitchFamily="18" charset="0"/>
            </a:endParaRPr>
          </a:p>
        </p:txBody>
      </p:sp>
      <p:sp>
        <p:nvSpPr>
          <p:cNvPr id="110601" name="Rectangle 18"/>
          <p:cNvSpPr>
            <a:spLocks noChangeArrowheads="1"/>
          </p:cNvSpPr>
          <p:nvPr/>
        </p:nvSpPr>
        <p:spPr bwMode="auto">
          <a:xfrm>
            <a:off x="1667284" y="-203348"/>
            <a:ext cx="161884" cy="40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117"/>
          </a:p>
        </p:txBody>
      </p:sp>
      <p:graphicFrame>
        <p:nvGraphicFramePr>
          <p:cNvPr id="110623" name="Group 31"/>
          <p:cNvGraphicFramePr>
            <a:graphicFrameLocks noGrp="1"/>
          </p:cNvGraphicFramePr>
          <p:nvPr/>
        </p:nvGraphicFramePr>
        <p:xfrm>
          <a:off x="1667285" y="1"/>
          <a:ext cx="8857433" cy="462054"/>
        </p:xfrm>
        <a:graphic>
          <a:graphicData uri="http://schemas.openxmlformats.org/drawingml/2006/table">
            <a:tbl>
              <a:tblPr/>
              <a:tblGrid>
                <a:gridCol w="4516927">
                  <a:extLst>
                    <a:ext uri="{9D8B030D-6E8A-4147-A177-3AD203B41FA5}">
                      <a16:colId xmlns:a16="http://schemas.microsoft.com/office/drawing/2014/main" val="20000"/>
                    </a:ext>
                  </a:extLst>
                </a:gridCol>
                <a:gridCol w="4340506">
                  <a:extLst>
                    <a:ext uri="{9D8B030D-6E8A-4147-A177-3AD203B41FA5}">
                      <a16:colId xmlns:a16="http://schemas.microsoft.com/office/drawing/2014/main" val="20001"/>
                    </a:ext>
                  </a:extLst>
                </a:gridCol>
              </a:tblGrid>
              <a:tr h="462054">
                <a:tc>
                  <a:txBody>
                    <a:bodyPr/>
                    <a:lstStyle>
                      <a:lvl1pPr>
                        <a:spcBef>
                          <a:spcPct val="20000"/>
                        </a:spcBef>
                        <a:buClr>
                          <a:srgbClr val="0BD0D9"/>
                        </a:buClr>
                        <a:buSzPct val="95000"/>
                        <a:buFont typeface="Wingdings 2" panose="05020102010507070707" pitchFamily="18" charset="2"/>
                        <a:defRPr sz="2500">
                          <a:solidFill>
                            <a:schemeClr val="tx1"/>
                          </a:solidFill>
                          <a:latin typeface="Constantia" panose="02030602050306030303" pitchFamily="18" charset="0"/>
                        </a:defRPr>
                      </a:lvl1pPr>
                      <a:lvl2pPr marL="742950" indent="-306388">
                        <a:spcBef>
                          <a:spcPct val="20000"/>
                        </a:spcBef>
                        <a:buClr>
                          <a:schemeClr val="accent1"/>
                        </a:buClr>
                        <a:buSzPct val="85000"/>
                        <a:buFont typeface="Wingdings 2" panose="05020102010507070707" pitchFamily="18" charset="2"/>
                        <a:defRPr sz="2300">
                          <a:solidFill>
                            <a:schemeClr val="tx1"/>
                          </a:solidFill>
                          <a:latin typeface="Constantia" panose="02030602050306030303" pitchFamily="18" charset="0"/>
                        </a:defRPr>
                      </a:lvl2pPr>
                      <a:lvl3pPr marL="1143000" indent="-400050">
                        <a:spcBef>
                          <a:spcPct val="20000"/>
                        </a:spcBef>
                        <a:buClr>
                          <a:schemeClr val="accent2"/>
                        </a:buClr>
                        <a:buSzPct val="70000"/>
                        <a:buFont typeface="Wingdings 2" panose="05020102010507070707" pitchFamily="18" charset="2"/>
                        <a:defRPr sz="2100">
                          <a:solidFill>
                            <a:schemeClr val="tx1"/>
                          </a:solidFill>
                          <a:latin typeface="Constantia" panose="02030602050306030303" pitchFamily="18" charset="0"/>
                        </a:defRPr>
                      </a:lvl3pPr>
                      <a:lvl4pPr marL="1600200" indent="-511175">
                        <a:spcBef>
                          <a:spcPct val="20000"/>
                        </a:spcBef>
                        <a:buClr>
                          <a:srgbClr val="0BD0D9"/>
                        </a:buClr>
                        <a:buSzPct val="65000"/>
                        <a:buFont typeface="Wingdings 2" panose="05020102010507070707" pitchFamily="18" charset="2"/>
                        <a:defRPr sz="2000">
                          <a:solidFill>
                            <a:schemeClr val="tx1"/>
                          </a:solidFill>
                          <a:latin typeface="Constantia" panose="02030602050306030303" pitchFamily="18" charset="0"/>
                        </a:defRPr>
                      </a:lvl4pPr>
                      <a:lvl5pPr marL="2057400" indent="-230188">
                        <a:spcBef>
                          <a:spcPct val="20000"/>
                        </a:spcBef>
                        <a:buClr>
                          <a:srgbClr val="10CF9B"/>
                        </a:buClr>
                        <a:buSzPct val="65000"/>
                        <a:buFont typeface="Wingdings 2" panose="05020102010507070707" pitchFamily="18" charset="2"/>
                        <a:defRPr sz="2000">
                          <a:solidFill>
                            <a:schemeClr val="tx1"/>
                          </a:solidFill>
                          <a:latin typeface="Constantia" panose="02030602050306030303" pitchFamily="18" charset="0"/>
                        </a:defRPr>
                      </a:lvl5pPr>
                      <a:lvl6pPr marL="25146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6pPr>
                      <a:lvl7pPr marL="29718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7pPr>
                      <a:lvl8pPr marL="34290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8pPr>
                      <a:lvl9pPr marL="38862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tabLst/>
                      </a:pPr>
                      <a:endParaRPr kumimoji="0" lang="tr-TR" altLang="tr-TR" sz="2200" b="0" i="0" u="none" strike="noStrike" cap="none" normalizeH="0" baseline="0" smtClean="0">
                        <a:ln>
                          <a:noFill/>
                        </a:ln>
                        <a:solidFill>
                          <a:schemeClr val="tx1"/>
                        </a:solidFill>
                        <a:effectLst/>
                        <a:latin typeface="Constantia" panose="02030602050306030303" pitchFamily="18" charset="0"/>
                      </a:endParaRPr>
                    </a:p>
                  </a:txBody>
                  <a:tcPr marL="80168" marR="80168" marT="40013" marB="40013"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500">
                          <a:solidFill>
                            <a:schemeClr val="tx1"/>
                          </a:solidFill>
                          <a:latin typeface="Constantia" panose="02030602050306030303" pitchFamily="18" charset="0"/>
                        </a:defRPr>
                      </a:lvl1pPr>
                      <a:lvl2pPr marL="742950" indent="-306388">
                        <a:spcBef>
                          <a:spcPct val="20000"/>
                        </a:spcBef>
                        <a:buClr>
                          <a:schemeClr val="accent1"/>
                        </a:buClr>
                        <a:buSzPct val="85000"/>
                        <a:buFont typeface="Wingdings 2" panose="05020102010507070707" pitchFamily="18" charset="2"/>
                        <a:defRPr sz="2300">
                          <a:solidFill>
                            <a:schemeClr val="tx1"/>
                          </a:solidFill>
                          <a:latin typeface="Constantia" panose="02030602050306030303" pitchFamily="18" charset="0"/>
                        </a:defRPr>
                      </a:lvl2pPr>
                      <a:lvl3pPr marL="1143000" indent="-400050">
                        <a:spcBef>
                          <a:spcPct val="20000"/>
                        </a:spcBef>
                        <a:buClr>
                          <a:schemeClr val="accent2"/>
                        </a:buClr>
                        <a:buSzPct val="70000"/>
                        <a:buFont typeface="Wingdings 2" panose="05020102010507070707" pitchFamily="18" charset="2"/>
                        <a:defRPr sz="2100">
                          <a:solidFill>
                            <a:schemeClr val="tx1"/>
                          </a:solidFill>
                          <a:latin typeface="Constantia" panose="02030602050306030303" pitchFamily="18" charset="0"/>
                        </a:defRPr>
                      </a:lvl3pPr>
                      <a:lvl4pPr marL="1600200" indent="-511175">
                        <a:spcBef>
                          <a:spcPct val="20000"/>
                        </a:spcBef>
                        <a:buClr>
                          <a:srgbClr val="0BD0D9"/>
                        </a:buClr>
                        <a:buSzPct val="65000"/>
                        <a:buFont typeface="Wingdings 2" panose="05020102010507070707" pitchFamily="18" charset="2"/>
                        <a:defRPr sz="2000">
                          <a:solidFill>
                            <a:schemeClr val="tx1"/>
                          </a:solidFill>
                          <a:latin typeface="Constantia" panose="02030602050306030303" pitchFamily="18" charset="0"/>
                        </a:defRPr>
                      </a:lvl4pPr>
                      <a:lvl5pPr marL="2057400" indent="-230188">
                        <a:spcBef>
                          <a:spcPct val="20000"/>
                        </a:spcBef>
                        <a:buClr>
                          <a:srgbClr val="10CF9B"/>
                        </a:buClr>
                        <a:buSzPct val="65000"/>
                        <a:buFont typeface="Wingdings 2" panose="05020102010507070707" pitchFamily="18" charset="2"/>
                        <a:defRPr sz="2000">
                          <a:solidFill>
                            <a:schemeClr val="tx1"/>
                          </a:solidFill>
                          <a:latin typeface="Constantia" panose="02030602050306030303" pitchFamily="18" charset="0"/>
                        </a:defRPr>
                      </a:lvl5pPr>
                      <a:lvl6pPr marL="25146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6pPr>
                      <a:lvl7pPr marL="29718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7pPr>
                      <a:lvl8pPr marL="34290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8pPr>
                      <a:lvl9pPr marL="3886200" indent="-230188" eaLnBrk="0" fontAlgn="base" hangingPunct="0">
                        <a:spcBef>
                          <a:spcPct val="20000"/>
                        </a:spcBef>
                        <a:spcAft>
                          <a:spcPct val="0"/>
                        </a:spcAft>
                        <a:buClr>
                          <a:srgbClr val="10CF9B"/>
                        </a:buClr>
                        <a:buSzPct val="65000"/>
                        <a:buFont typeface="Wingdings 2" panose="05020102010507070707" pitchFamily="18" charset="2"/>
                        <a:defRPr sz="2000">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tabLst/>
                      </a:pPr>
                      <a:endParaRPr kumimoji="0" lang="tr-TR" altLang="tr-TR" sz="2200" b="0" i="0" u="none" strike="noStrike" cap="none" normalizeH="0" baseline="0" smtClean="0">
                        <a:ln>
                          <a:noFill/>
                        </a:ln>
                        <a:solidFill>
                          <a:schemeClr val="tx1"/>
                        </a:solidFill>
                        <a:effectLst/>
                        <a:latin typeface="Constantia" panose="02030602050306030303" pitchFamily="18" charset="0"/>
                      </a:endParaRPr>
                    </a:p>
                  </a:txBody>
                  <a:tcPr marL="80168" marR="80168" marT="40013" marB="4001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0605" name="Rectangle 26"/>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110606" name="Rectangle 28"/>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pic>
        <p:nvPicPr>
          <p:cNvPr id="110607" name="Picture 29" descr="Keep elbow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504566" y="1796412"/>
            <a:ext cx="1957428" cy="215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8" name="Rectangle 30"/>
          <p:cNvSpPr>
            <a:spLocks noChangeArrowheads="1"/>
          </p:cNvSpPr>
          <p:nvPr/>
        </p:nvSpPr>
        <p:spPr bwMode="auto">
          <a:xfrm>
            <a:off x="1667284" y="-203348"/>
            <a:ext cx="161884" cy="40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117"/>
          </a:p>
        </p:txBody>
      </p:sp>
      <p:sp>
        <p:nvSpPr>
          <p:cNvPr id="110609" name="Rectangle 45"/>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110610" name="Rectangle 46"/>
          <p:cNvSpPr>
            <a:spLocks noChangeArrowheads="1"/>
          </p:cNvSpPr>
          <p:nvPr/>
        </p:nvSpPr>
        <p:spPr bwMode="auto">
          <a:xfrm>
            <a:off x="1667285" y="-40605"/>
            <a:ext cx="162419" cy="17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617">
              <a:solidFill>
                <a:srgbClr val="000099"/>
              </a:solidFill>
              <a:latin typeface="Verdana" panose="020B0604030504040204" pitchFamily="34" charset="0"/>
              <a:cs typeface="Times New Roman" panose="02020603050405020304" pitchFamily="18" charset="0"/>
            </a:endParaRPr>
          </a:p>
        </p:txBody>
      </p:sp>
      <p:sp>
        <p:nvSpPr>
          <p:cNvPr id="110611" name="Rectangle 47"/>
          <p:cNvSpPr>
            <a:spLocks noChangeArrowheads="1"/>
          </p:cNvSpPr>
          <p:nvPr/>
        </p:nvSpPr>
        <p:spPr bwMode="auto">
          <a:xfrm>
            <a:off x="1667284" y="-203348"/>
            <a:ext cx="161884" cy="40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117"/>
          </a:p>
        </p:txBody>
      </p:sp>
      <p:sp>
        <p:nvSpPr>
          <p:cNvPr id="110612" name="Rectangle 55"/>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110613" name="Rectangle 57"/>
          <p:cNvSpPr>
            <a:spLocks noChangeArrowheads="1"/>
          </p:cNvSpPr>
          <p:nvPr/>
        </p:nvSpPr>
        <p:spPr bwMode="auto">
          <a:xfrm>
            <a:off x="1667284" y="-257594"/>
            <a:ext cx="161884"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110614" name="Rectangle 58"/>
          <p:cNvSpPr>
            <a:spLocks noChangeArrowheads="1"/>
          </p:cNvSpPr>
          <p:nvPr/>
        </p:nvSpPr>
        <p:spPr bwMode="auto">
          <a:xfrm>
            <a:off x="1667284" y="-203348"/>
            <a:ext cx="161884" cy="40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117"/>
          </a:p>
        </p:txBody>
      </p:sp>
      <p:sp>
        <p:nvSpPr>
          <p:cNvPr id="110615" name="Rectangle 59"/>
          <p:cNvSpPr>
            <a:spLocks noChangeArrowheads="1"/>
          </p:cNvSpPr>
          <p:nvPr/>
        </p:nvSpPr>
        <p:spPr bwMode="auto">
          <a:xfrm>
            <a:off x="1776498" y="4077577"/>
            <a:ext cx="2541297" cy="623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pPr>
              <a:buFontTx/>
              <a:buChar char="•"/>
            </a:pPr>
            <a:r>
              <a:rPr lang="tr-TR" altLang="tr-TR" sz="1764"/>
              <a:t>Kalça, diz ve bilek açıları 90 ° daha fazla olmalı</a:t>
            </a:r>
            <a:endParaRPr lang="en-US" altLang="tr-TR" sz="1764"/>
          </a:p>
        </p:txBody>
      </p:sp>
      <p:sp>
        <p:nvSpPr>
          <p:cNvPr id="110616" name="Text Box 60"/>
          <p:cNvSpPr txBox="1">
            <a:spLocks noChangeArrowheads="1"/>
          </p:cNvSpPr>
          <p:nvPr/>
        </p:nvSpPr>
        <p:spPr bwMode="auto">
          <a:xfrm>
            <a:off x="4826053" y="4080076"/>
            <a:ext cx="2286467" cy="623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buFontTx/>
              <a:buChar char="•"/>
            </a:pPr>
            <a:r>
              <a:rPr lang="tr-TR" altLang="tr-TR" sz="1764"/>
              <a:t>Beden açısı 30 ° den fazla olmamalı</a:t>
            </a:r>
          </a:p>
        </p:txBody>
      </p:sp>
      <p:sp>
        <p:nvSpPr>
          <p:cNvPr id="110617" name="Text Box 61"/>
          <p:cNvSpPr txBox="1">
            <a:spLocks noChangeArrowheads="1"/>
          </p:cNvSpPr>
          <p:nvPr/>
        </p:nvSpPr>
        <p:spPr bwMode="auto">
          <a:xfrm>
            <a:off x="7239934" y="4084279"/>
            <a:ext cx="3238578" cy="11668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pPr>
              <a:buFontTx/>
              <a:buChar char="•"/>
            </a:pPr>
            <a:r>
              <a:rPr lang="tr-TR" altLang="tr-TR" sz="1764"/>
              <a:t>Üst kol yere 20 ° aşı yapmalı</a:t>
            </a:r>
          </a:p>
          <a:p>
            <a:pPr>
              <a:buFontTx/>
              <a:buChar char="•"/>
            </a:pPr>
            <a:r>
              <a:rPr lang="tr-TR" altLang="tr-TR" sz="1764"/>
              <a:t>Dirsek açısı 90° ila 120° olmalı</a:t>
            </a:r>
          </a:p>
          <a:p>
            <a:pPr>
              <a:buFontTx/>
              <a:buChar char="•"/>
            </a:pPr>
            <a:r>
              <a:rPr lang="tr-TR" altLang="tr-TR" sz="1764"/>
              <a:t>Önkol yere 20 °- paralel durmalı</a:t>
            </a:r>
          </a:p>
          <a:p>
            <a:pPr>
              <a:buFontTx/>
              <a:buChar char="•"/>
            </a:pPr>
            <a:r>
              <a:rPr lang="tr-TR" altLang="tr-TR" sz="1764"/>
              <a:t>Ön kol desteği olmalı</a:t>
            </a:r>
          </a:p>
        </p:txBody>
      </p:sp>
      <p:sp>
        <p:nvSpPr>
          <p:cNvPr id="110618" name="Text Box 62"/>
          <p:cNvSpPr txBox="1">
            <a:spLocks noChangeArrowheads="1"/>
          </p:cNvSpPr>
          <p:nvPr/>
        </p:nvSpPr>
        <p:spPr bwMode="auto">
          <a:xfrm>
            <a:off x="1713490" y="5600654"/>
            <a:ext cx="4445518" cy="9494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pPr>
              <a:buFontTx/>
              <a:buChar char="•"/>
            </a:pPr>
            <a:r>
              <a:rPr lang="tr-TR" altLang="tr-TR" sz="2822"/>
              <a:t>Baş omurganın devamıdır.</a:t>
            </a:r>
          </a:p>
          <a:p>
            <a:pPr>
              <a:buFontTx/>
              <a:buChar char="•"/>
            </a:pPr>
            <a:r>
              <a:rPr lang="tr-TR" altLang="tr-TR" sz="2822"/>
              <a:t>Bilek önkolun devamıdır</a:t>
            </a:r>
            <a:r>
              <a:rPr lang="tr-TR" altLang="tr-TR" sz="1764"/>
              <a:t>.</a:t>
            </a:r>
          </a:p>
        </p:txBody>
      </p:sp>
    </p:spTree>
    <p:extLst>
      <p:ext uri="{BB962C8B-B14F-4D97-AF65-F5344CB8AC3E}">
        <p14:creationId xmlns:p14="http://schemas.microsoft.com/office/powerpoint/2010/main" val="6111684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4294967295"/>
          </p:nvPr>
        </p:nvSpPr>
        <p:spPr>
          <a:xfrm>
            <a:off x="2109736" y="761690"/>
            <a:ext cx="7972530" cy="5562849"/>
          </a:xfrm>
        </p:spPr>
        <p:txBody>
          <a:bodyPr vert="horz" wrap="square" lIns="80127" tIns="40060" rIns="80127" bIns="40060" numCol="1" rtlCol="0" anchor="t" anchorCtr="0" compatLnSpc="1">
            <a:prstTxWarp prst="textNoShape">
              <a:avLst/>
            </a:prstTxWarp>
            <a:normAutofit/>
          </a:bodyPr>
          <a:lstStyle/>
          <a:p>
            <a:r>
              <a:rPr lang="tr-TR" altLang="tr-TR" sz="2117"/>
              <a:t>İş istasyonu tasarımında akla ilk gelen temel düzenlemeler; oturak, ekran ve masa üzerinde yoğunlaşmıştır. Bununla ilgili dünyanın pek çok yerinde kurulmuş enstitülerde standartlar oluşturulmuştur. Çalışma masasının düzenlenmesi sırasında uyulması gerekli standartlar şunlardır:</a:t>
            </a:r>
          </a:p>
          <a:p>
            <a:r>
              <a:rPr lang="tr-TR" altLang="tr-TR" sz="2117"/>
              <a:t>Masa yüksekliği: 58.4 - 73.6 cm</a:t>
            </a:r>
          </a:p>
          <a:p>
            <a:r>
              <a:rPr lang="tr-TR" altLang="tr-TR" sz="2117"/>
              <a:t>Ekrana bakış mesafesi: 40.6 - 73.1 cm.</a:t>
            </a:r>
          </a:p>
          <a:p>
            <a:r>
              <a:rPr lang="tr-TR" altLang="tr-TR" sz="2117"/>
              <a:t>Masa kalınlığı: 2.5 cm</a:t>
            </a:r>
          </a:p>
          <a:p>
            <a:r>
              <a:rPr lang="tr-TR" altLang="tr-TR" sz="2117"/>
              <a:t>Çalışma alanı genişliği: En az 71.3 cm. Bilgisayar ve döküman için ek alan gereklidir.</a:t>
            </a:r>
          </a:p>
          <a:p>
            <a:r>
              <a:rPr lang="tr-TR" altLang="tr-TR" sz="2117"/>
              <a:t>Göz - Ekran ilişkisi: Ekranın tepe noktası göz hizasında olmalıdır.</a:t>
            </a:r>
          </a:p>
          <a:p>
            <a:r>
              <a:rPr lang="tr-TR" altLang="tr-TR" sz="2117"/>
              <a:t>Bakış açısı: 15 - 30 derece</a:t>
            </a:r>
          </a:p>
          <a:p>
            <a:r>
              <a:rPr lang="tr-TR" altLang="tr-TR" sz="2117"/>
              <a:t>Sandalye oturma genişliği (en az): 51.0 cm.</a:t>
            </a:r>
          </a:p>
          <a:p>
            <a:r>
              <a:rPr lang="tr-TR" altLang="tr-TR" sz="2117"/>
              <a:t>Diz-masa mesafesi (en az): 38.1 cm </a:t>
            </a:r>
          </a:p>
        </p:txBody>
      </p:sp>
    </p:spTree>
    <p:extLst>
      <p:ext uri="{BB962C8B-B14F-4D97-AF65-F5344CB8AC3E}">
        <p14:creationId xmlns:p14="http://schemas.microsoft.com/office/powerpoint/2010/main" val="25831047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763330" y="1954629"/>
            <a:ext cx="8857433" cy="5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27" tIns="40060" rIns="80127" bIns="4006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31747" name="Rectangle 3"/>
          <p:cNvSpPr>
            <a:spLocks noGrp="1" noChangeArrowheads="1"/>
          </p:cNvSpPr>
          <p:nvPr>
            <p:ph type="title" idx="4294967295"/>
          </p:nvPr>
        </p:nvSpPr>
        <p:spPr>
          <a:xfrm>
            <a:off x="2109736" y="1253148"/>
            <a:ext cx="7972530" cy="509659"/>
          </a:xfrm>
          <a:solidFill>
            <a:schemeClr val="bg1"/>
          </a:solidFill>
        </p:spPr>
        <p:txBody>
          <a:bodyPr vert="horz" wrap="square" lIns="89184" tIns="44586" rIns="89184" bIns="44586" numCol="1" rtlCol="0" anchor="t" anchorCtr="0" compatLnSpc="1">
            <a:prstTxWarp prst="textNoShape">
              <a:avLst/>
            </a:prstTxWarp>
            <a:normAutofit fontScale="90000"/>
          </a:bodyPr>
          <a:lstStyle/>
          <a:p>
            <a:r>
              <a:rPr lang="en-US" altLang="tr-TR" sz="4410"/>
              <a:t>Ergonomi</a:t>
            </a:r>
            <a:r>
              <a:rPr lang="tr-TR" altLang="tr-TR" sz="4410"/>
              <a:t>k iyileştirme</a:t>
            </a:r>
            <a:endParaRPr lang="en-US" altLang="tr-TR" sz="4410"/>
          </a:p>
        </p:txBody>
      </p:sp>
      <p:pic>
        <p:nvPicPr>
          <p:cNvPr id="31748" name="Picture 4" descr="Eng Mech on Back 4"/>
          <p:cNvPicPr>
            <a:picLocks noGrp="1" noChangeAspect="1" noChangeArrowheads="1"/>
          </p:cNvPicPr>
          <p:nvPr>
            <p:ph sz="half" idx="4294967295"/>
          </p:nvPr>
        </p:nvPicPr>
        <p:blipFill>
          <a:blip r:embed="rId3">
            <a:lum bright="12000"/>
            <a:extLst>
              <a:ext uri="{28A0092B-C50C-407E-A947-70E740481C1C}">
                <a14:useLocalDpi xmlns:a14="http://schemas.microsoft.com/office/drawing/2010/main" val="0"/>
              </a:ext>
            </a:extLst>
          </a:blip>
          <a:srcRect l="18645" t="21706"/>
          <a:stretch>
            <a:fillRect/>
          </a:stretch>
        </p:blipFill>
        <p:spPr>
          <a:xfrm>
            <a:off x="2172743" y="2203859"/>
            <a:ext cx="3478006" cy="2608505"/>
          </a:xfrm>
          <a:noFill/>
        </p:spPr>
      </p:pic>
      <p:sp>
        <p:nvSpPr>
          <p:cNvPr id="31749" name="Text Box 5"/>
          <p:cNvSpPr txBox="1">
            <a:spLocks noChangeArrowheads="1"/>
          </p:cNvSpPr>
          <p:nvPr/>
        </p:nvSpPr>
        <p:spPr bwMode="auto">
          <a:xfrm>
            <a:off x="6032993" y="5898890"/>
            <a:ext cx="3837848" cy="456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184" tIns="44586" rIns="89184" bIns="44586">
            <a:spAutoFit/>
          </a:bodyPr>
          <a:lstStyle>
            <a:lvl1pPr defTabSz="1017588">
              <a:defRPr sz="3200">
                <a:solidFill>
                  <a:schemeClr val="tx1"/>
                </a:solidFill>
                <a:latin typeface="Times New Roman" panose="02020603050405020304" pitchFamily="18" charset="0"/>
              </a:defRPr>
            </a:lvl1pPr>
            <a:lvl2pPr marL="742950" indent="-285750" defTabSz="1017588">
              <a:defRPr sz="3200">
                <a:solidFill>
                  <a:schemeClr val="tx1"/>
                </a:solidFill>
                <a:latin typeface="Times New Roman" panose="02020603050405020304" pitchFamily="18" charset="0"/>
              </a:defRPr>
            </a:lvl2pPr>
            <a:lvl3pPr marL="1143000" indent="-228600" defTabSz="1017588">
              <a:defRPr sz="3200">
                <a:solidFill>
                  <a:schemeClr val="tx1"/>
                </a:solidFill>
                <a:latin typeface="Times New Roman" panose="02020603050405020304" pitchFamily="18" charset="0"/>
              </a:defRPr>
            </a:lvl3pPr>
            <a:lvl4pPr marL="1600200" indent="-228600" defTabSz="1017588">
              <a:defRPr sz="3200">
                <a:solidFill>
                  <a:schemeClr val="tx1"/>
                </a:solidFill>
                <a:latin typeface="Times New Roman" panose="02020603050405020304" pitchFamily="18" charset="0"/>
              </a:defRPr>
            </a:lvl4pPr>
            <a:lvl5pPr marL="2057400" indent="-230188" defTabSz="1017588">
              <a:defRPr sz="3200">
                <a:solidFill>
                  <a:schemeClr val="tx1"/>
                </a:solidFill>
                <a:latin typeface="Times New Roman" panose="02020603050405020304" pitchFamily="18" charset="0"/>
              </a:defRPr>
            </a:lvl5pPr>
            <a:lvl6pPr marL="2514600" indent="-230188" defTabSz="10175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75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75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7588"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tr-TR" altLang="tr-TR" sz="2381">
                <a:latin typeface="Verdana" panose="020B0604030504040204" pitchFamily="34" charset="0"/>
              </a:rPr>
              <a:t>SONRA</a:t>
            </a:r>
            <a:endParaRPr lang="en-US" altLang="tr-TR" sz="2381">
              <a:latin typeface="Verdana" panose="020B0604030504040204" pitchFamily="34" charset="0"/>
            </a:endParaRPr>
          </a:p>
        </p:txBody>
      </p:sp>
      <p:sp>
        <p:nvSpPr>
          <p:cNvPr id="31750" name="Text Box 6"/>
          <p:cNvSpPr txBox="1">
            <a:spLocks noChangeArrowheads="1"/>
          </p:cNvSpPr>
          <p:nvPr/>
        </p:nvSpPr>
        <p:spPr bwMode="auto">
          <a:xfrm>
            <a:off x="2667001" y="5844283"/>
            <a:ext cx="2436284" cy="456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184" tIns="44586" rIns="89184" bIns="44586">
            <a:spAutoFit/>
          </a:bodyPr>
          <a:lstStyle>
            <a:lvl1pPr defTabSz="1017588">
              <a:defRPr sz="3200">
                <a:solidFill>
                  <a:schemeClr val="tx1"/>
                </a:solidFill>
                <a:latin typeface="Times New Roman" panose="02020603050405020304" pitchFamily="18" charset="0"/>
              </a:defRPr>
            </a:lvl1pPr>
            <a:lvl2pPr marL="742950" indent="-285750" defTabSz="1017588">
              <a:defRPr sz="3200">
                <a:solidFill>
                  <a:schemeClr val="tx1"/>
                </a:solidFill>
                <a:latin typeface="Times New Roman" panose="02020603050405020304" pitchFamily="18" charset="0"/>
              </a:defRPr>
            </a:lvl2pPr>
            <a:lvl3pPr marL="1143000" indent="-228600" defTabSz="1017588">
              <a:defRPr sz="3200">
                <a:solidFill>
                  <a:schemeClr val="tx1"/>
                </a:solidFill>
                <a:latin typeface="Times New Roman" panose="02020603050405020304" pitchFamily="18" charset="0"/>
              </a:defRPr>
            </a:lvl3pPr>
            <a:lvl4pPr marL="1600200" indent="-228600" defTabSz="1017588">
              <a:defRPr sz="3200">
                <a:solidFill>
                  <a:schemeClr val="tx1"/>
                </a:solidFill>
                <a:latin typeface="Times New Roman" panose="02020603050405020304" pitchFamily="18" charset="0"/>
              </a:defRPr>
            </a:lvl4pPr>
            <a:lvl5pPr marL="2057400" indent="-230188" defTabSz="1017588">
              <a:defRPr sz="3200">
                <a:solidFill>
                  <a:schemeClr val="tx1"/>
                </a:solidFill>
                <a:latin typeface="Times New Roman" panose="02020603050405020304" pitchFamily="18" charset="0"/>
              </a:defRPr>
            </a:lvl5pPr>
            <a:lvl6pPr marL="2514600" indent="-230188" defTabSz="10175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75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75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7588"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tr-TR" altLang="tr-TR" sz="2381">
                <a:latin typeface="Verdana" panose="020B0604030504040204" pitchFamily="34" charset="0"/>
              </a:rPr>
              <a:t>ÖNCE</a:t>
            </a:r>
            <a:endParaRPr lang="en-US" altLang="tr-TR" sz="2381">
              <a:latin typeface="Verdana" panose="020B0604030504040204" pitchFamily="34" charset="0"/>
            </a:endParaRPr>
          </a:p>
        </p:txBody>
      </p:sp>
      <p:pic>
        <p:nvPicPr>
          <p:cNvPr id="31751" name="Picture 7" descr="Eng Mech and Creeper w glasses"/>
          <p:cNvPicPr>
            <a:picLocks noChangeAspect="1" noChangeArrowheads="1"/>
          </p:cNvPicPr>
          <p:nvPr/>
        </p:nvPicPr>
        <p:blipFill>
          <a:blip r:embed="rId4">
            <a:extLst>
              <a:ext uri="{28A0092B-C50C-407E-A947-70E740481C1C}">
                <a14:useLocalDpi xmlns:a14="http://schemas.microsoft.com/office/drawing/2010/main" val="0"/>
              </a:ext>
            </a:extLst>
          </a:blip>
          <a:srcRect t="18770" r="15070" b="13655"/>
          <a:stretch>
            <a:fillRect/>
          </a:stretch>
        </p:blipFill>
        <p:spPr bwMode="auto">
          <a:xfrm>
            <a:off x="6159008" y="2349475"/>
            <a:ext cx="4032470" cy="244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Line 8"/>
          <p:cNvSpPr>
            <a:spLocks noChangeShapeType="1"/>
          </p:cNvSpPr>
          <p:nvPr/>
        </p:nvSpPr>
        <p:spPr bwMode="auto">
          <a:xfrm>
            <a:off x="7685186" y="4987384"/>
            <a:ext cx="320638" cy="16101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3" name="Line 9"/>
          <p:cNvSpPr>
            <a:spLocks noChangeShapeType="1"/>
          </p:cNvSpPr>
          <p:nvPr/>
        </p:nvSpPr>
        <p:spPr bwMode="auto">
          <a:xfrm>
            <a:off x="8005825" y="5148401"/>
            <a:ext cx="40324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4" name="Line 10"/>
          <p:cNvSpPr>
            <a:spLocks noChangeShapeType="1"/>
          </p:cNvSpPr>
          <p:nvPr/>
        </p:nvSpPr>
        <p:spPr bwMode="auto">
          <a:xfrm flipV="1">
            <a:off x="8409071" y="5067194"/>
            <a:ext cx="0" cy="812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5" name="Line 11"/>
          <p:cNvSpPr>
            <a:spLocks noChangeShapeType="1"/>
          </p:cNvSpPr>
          <p:nvPr/>
        </p:nvSpPr>
        <p:spPr bwMode="auto">
          <a:xfrm flipV="1">
            <a:off x="7844806" y="4907575"/>
            <a:ext cx="161019" cy="15961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6" name="Line 12"/>
          <p:cNvSpPr>
            <a:spLocks noChangeShapeType="1"/>
          </p:cNvSpPr>
          <p:nvPr/>
        </p:nvSpPr>
        <p:spPr bwMode="auto">
          <a:xfrm>
            <a:off x="7602578" y="4987383"/>
            <a:ext cx="403247" cy="242229"/>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7" name="Line 13"/>
          <p:cNvSpPr>
            <a:spLocks noChangeShapeType="1"/>
          </p:cNvSpPr>
          <p:nvPr/>
        </p:nvSpPr>
        <p:spPr bwMode="auto">
          <a:xfrm>
            <a:off x="8005825" y="5229611"/>
            <a:ext cx="403247" cy="0"/>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8" name="Line 14"/>
          <p:cNvSpPr>
            <a:spLocks noChangeShapeType="1"/>
          </p:cNvSpPr>
          <p:nvPr/>
        </p:nvSpPr>
        <p:spPr bwMode="auto">
          <a:xfrm>
            <a:off x="7602578" y="4987383"/>
            <a:ext cx="162419" cy="323438"/>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59" name="Line 15"/>
          <p:cNvSpPr>
            <a:spLocks noChangeShapeType="1"/>
          </p:cNvSpPr>
          <p:nvPr/>
        </p:nvSpPr>
        <p:spPr bwMode="auto">
          <a:xfrm>
            <a:off x="7764997" y="5310820"/>
            <a:ext cx="644075" cy="0"/>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60" name="Line 16"/>
          <p:cNvSpPr>
            <a:spLocks noChangeShapeType="1"/>
          </p:cNvSpPr>
          <p:nvPr/>
        </p:nvSpPr>
        <p:spPr bwMode="auto">
          <a:xfrm>
            <a:off x="8409071" y="5229613"/>
            <a:ext cx="0" cy="812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61" name="Oval 17"/>
          <p:cNvSpPr>
            <a:spLocks noChangeArrowheads="1"/>
          </p:cNvSpPr>
          <p:nvPr/>
        </p:nvSpPr>
        <p:spPr bwMode="auto">
          <a:xfrm>
            <a:off x="7764997" y="5310822"/>
            <a:ext cx="79809" cy="79809"/>
          </a:xfrm>
          <a:prstGeom prst="ellipse">
            <a:avLst/>
          </a:prstGeom>
          <a:solidFill>
            <a:srgbClr val="333333"/>
          </a:solidFill>
          <a:ln w="38100">
            <a:solidFill>
              <a:schemeClr val="bg1"/>
            </a:solidFill>
            <a:round/>
            <a:headEnd/>
            <a:tailEnd/>
          </a:ln>
        </p:spPr>
        <p:txBody>
          <a:bodyPr lIns="80127" tIns="40060" rIns="80127" bIns="40060"/>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31762" name="Oval 18"/>
          <p:cNvSpPr>
            <a:spLocks noChangeArrowheads="1"/>
          </p:cNvSpPr>
          <p:nvPr/>
        </p:nvSpPr>
        <p:spPr bwMode="auto">
          <a:xfrm>
            <a:off x="8329261" y="5310822"/>
            <a:ext cx="79810" cy="79809"/>
          </a:xfrm>
          <a:prstGeom prst="ellipse">
            <a:avLst/>
          </a:prstGeom>
          <a:solidFill>
            <a:srgbClr val="333333"/>
          </a:solidFill>
          <a:ln w="38100">
            <a:solidFill>
              <a:schemeClr val="bg1"/>
            </a:solidFill>
            <a:round/>
            <a:headEnd/>
            <a:tailEnd/>
          </a:ln>
        </p:spPr>
        <p:txBody>
          <a:bodyPr lIns="80127" tIns="40060" rIns="80127" bIns="40060"/>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31763" name="Oval 19"/>
          <p:cNvSpPr>
            <a:spLocks noChangeArrowheads="1"/>
          </p:cNvSpPr>
          <p:nvPr/>
        </p:nvSpPr>
        <p:spPr bwMode="auto">
          <a:xfrm>
            <a:off x="7531169" y="4826364"/>
            <a:ext cx="242229" cy="161018"/>
          </a:xfrm>
          <a:prstGeom prst="ellipse">
            <a:avLst/>
          </a:prstGeom>
          <a:gradFill rotWithShape="0">
            <a:gsLst>
              <a:gs pos="0">
                <a:srgbClr val="00CCFF"/>
              </a:gs>
              <a:gs pos="100000">
                <a:srgbClr val="006E8A"/>
              </a:gs>
            </a:gsLst>
            <a:path path="shape">
              <a:fillToRect l="50000" t="50000" r="50000" b="50000"/>
            </a:path>
          </a:gradFill>
          <a:ln w="38100">
            <a:solidFill>
              <a:schemeClr val="bg1"/>
            </a:solidFill>
            <a:round/>
            <a:headEnd/>
            <a:tailEnd/>
          </a:ln>
        </p:spPr>
        <p:txBody>
          <a:bodyPr lIns="80127" tIns="40060" rIns="80127" bIns="40060"/>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31764" name="Line 20"/>
          <p:cNvSpPr>
            <a:spLocks noChangeShapeType="1"/>
          </p:cNvSpPr>
          <p:nvPr/>
        </p:nvSpPr>
        <p:spPr bwMode="auto">
          <a:xfrm>
            <a:off x="3567306" y="5027988"/>
            <a:ext cx="201624" cy="25483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65" name="Line 21"/>
          <p:cNvSpPr>
            <a:spLocks noChangeShapeType="1"/>
          </p:cNvSpPr>
          <p:nvPr/>
        </p:nvSpPr>
        <p:spPr bwMode="auto">
          <a:xfrm>
            <a:off x="3768930" y="5282817"/>
            <a:ext cx="40324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66" name="Line 22"/>
          <p:cNvSpPr>
            <a:spLocks noChangeShapeType="1"/>
          </p:cNvSpPr>
          <p:nvPr/>
        </p:nvSpPr>
        <p:spPr bwMode="auto">
          <a:xfrm flipV="1">
            <a:off x="4172176" y="5201609"/>
            <a:ext cx="0" cy="8120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67" name="Line 23"/>
          <p:cNvSpPr>
            <a:spLocks noChangeShapeType="1"/>
          </p:cNvSpPr>
          <p:nvPr/>
        </p:nvSpPr>
        <p:spPr bwMode="auto">
          <a:xfrm flipV="1">
            <a:off x="3634515" y="4893573"/>
            <a:ext cx="268831" cy="26883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80610" tIns="40304" rIns="80610" bIns="40304"/>
          <a:lstStyle/>
          <a:p>
            <a:endParaRPr lang="tr-TR"/>
          </a:p>
        </p:txBody>
      </p:sp>
      <p:sp>
        <p:nvSpPr>
          <p:cNvPr id="31768" name="Oval 24"/>
          <p:cNvSpPr>
            <a:spLocks noChangeArrowheads="1"/>
          </p:cNvSpPr>
          <p:nvPr/>
        </p:nvSpPr>
        <p:spPr bwMode="auto">
          <a:xfrm>
            <a:off x="3364282" y="4893572"/>
            <a:ext cx="243628" cy="161018"/>
          </a:xfrm>
          <a:prstGeom prst="ellipse">
            <a:avLst/>
          </a:prstGeom>
          <a:solidFill>
            <a:schemeClr val="folHlink"/>
          </a:solidFill>
          <a:ln w="38100">
            <a:solidFill>
              <a:schemeClr val="bg1"/>
            </a:solidFill>
            <a:round/>
            <a:headEnd/>
            <a:tailEnd/>
          </a:ln>
        </p:spPr>
        <p:txBody>
          <a:bodyPr lIns="80127" tIns="40060" rIns="80127" bIns="40060"/>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30188">
              <a:defRPr sz="3200">
                <a:solidFill>
                  <a:schemeClr val="tx1"/>
                </a:solidFill>
                <a:latin typeface="Times New Roman" panose="02020603050405020304" pitchFamily="18" charset="0"/>
              </a:defRPr>
            </a:lvl5pPr>
            <a:lvl6pPr marL="2514600" indent="-230188"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eaLnBrk="0" fontAlgn="base" hangingPunct="0">
              <a:spcBef>
                <a:spcPct val="0"/>
              </a:spcBef>
              <a:spcAft>
                <a:spcPct val="0"/>
              </a:spcAft>
              <a:defRPr sz="3200">
                <a:solidFill>
                  <a:schemeClr val="tx1"/>
                </a:solidFill>
                <a:latin typeface="Times New Roman" panose="02020603050405020304" pitchFamily="18" charset="0"/>
              </a:defRPr>
            </a:lvl9pPr>
          </a:lstStyle>
          <a:p>
            <a:endParaRPr lang="tr-TR" altLang="tr-TR" sz="2822"/>
          </a:p>
        </p:txBody>
      </p:sp>
      <p:sp>
        <p:nvSpPr>
          <p:cNvPr id="31769" name="Line 25"/>
          <p:cNvSpPr>
            <a:spLocks noChangeShapeType="1"/>
          </p:cNvSpPr>
          <p:nvPr/>
        </p:nvSpPr>
        <p:spPr bwMode="auto">
          <a:xfrm>
            <a:off x="3500099" y="4826364"/>
            <a:ext cx="53906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lIns="80610" tIns="40304" rIns="80610" bIns="40304" anchor="ctr"/>
          <a:lstStyle/>
          <a:p>
            <a:endParaRPr lang="tr-TR"/>
          </a:p>
        </p:txBody>
      </p:sp>
      <p:sp>
        <p:nvSpPr>
          <p:cNvPr id="31770" name="Line 26"/>
          <p:cNvSpPr>
            <a:spLocks noChangeShapeType="1"/>
          </p:cNvSpPr>
          <p:nvPr/>
        </p:nvSpPr>
        <p:spPr bwMode="auto">
          <a:xfrm>
            <a:off x="7871409" y="4893572"/>
            <a:ext cx="5376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lIns="80610" tIns="40304" rIns="80610" bIns="40304" anchor="ctr"/>
          <a:lstStyle/>
          <a:p>
            <a:endParaRPr lang="tr-TR"/>
          </a:p>
        </p:txBody>
      </p:sp>
      <p:sp>
        <p:nvSpPr>
          <p:cNvPr id="31771" name="Freeform 27" descr="Geniş yukarı köşegen"/>
          <p:cNvSpPr>
            <a:spLocks/>
          </p:cNvSpPr>
          <p:nvPr/>
        </p:nvSpPr>
        <p:spPr bwMode="auto">
          <a:xfrm>
            <a:off x="7620779" y="5018186"/>
            <a:ext cx="761689" cy="317838"/>
          </a:xfrm>
          <a:custGeom>
            <a:avLst/>
            <a:gdLst>
              <a:gd name="T0" fmla="*/ 0 w 544"/>
              <a:gd name="T1" fmla="*/ 0 h 227"/>
              <a:gd name="T2" fmla="*/ 2147483647 w 544"/>
              <a:gd name="T3" fmla="*/ 2147483647 h 227"/>
              <a:gd name="T4" fmla="*/ 2147483647 w 544"/>
              <a:gd name="T5" fmla="*/ 2147483647 h 227"/>
              <a:gd name="T6" fmla="*/ 2147483647 w 544"/>
              <a:gd name="T7" fmla="*/ 2147483647 h 227"/>
              <a:gd name="T8" fmla="*/ 2147483647 w 544"/>
              <a:gd name="T9" fmla="*/ 2147483647 h 227"/>
              <a:gd name="T10" fmla="*/ 0 w 544"/>
              <a:gd name="T11" fmla="*/ 0 h 227"/>
              <a:gd name="T12" fmla="*/ 0 60000 65536"/>
              <a:gd name="T13" fmla="*/ 0 60000 65536"/>
              <a:gd name="T14" fmla="*/ 0 60000 65536"/>
              <a:gd name="T15" fmla="*/ 0 60000 65536"/>
              <a:gd name="T16" fmla="*/ 0 60000 65536"/>
              <a:gd name="T17" fmla="*/ 0 60000 65536"/>
              <a:gd name="T18" fmla="*/ 0 w 544"/>
              <a:gd name="T19" fmla="*/ 0 h 227"/>
              <a:gd name="T20" fmla="*/ 544 w 544"/>
              <a:gd name="T21" fmla="*/ 227 h 227"/>
            </a:gdLst>
            <a:ahLst/>
            <a:cxnLst>
              <a:cxn ang="T12">
                <a:pos x="T0" y="T1"/>
              </a:cxn>
              <a:cxn ang="T13">
                <a:pos x="T2" y="T3"/>
              </a:cxn>
              <a:cxn ang="T14">
                <a:pos x="T4" y="T5"/>
              </a:cxn>
              <a:cxn ang="T15">
                <a:pos x="T6" y="T7"/>
              </a:cxn>
              <a:cxn ang="T16">
                <a:pos x="T8" y="T9"/>
              </a:cxn>
              <a:cxn ang="T17">
                <a:pos x="T10" y="T11"/>
              </a:cxn>
            </a:cxnLst>
            <a:rect l="T18" t="T19" r="T20" b="T21"/>
            <a:pathLst>
              <a:path w="544" h="227">
                <a:moveTo>
                  <a:pt x="0" y="0"/>
                </a:moveTo>
                <a:lnTo>
                  <a:pt x="272" y="136"/>
                </a:lnTo>
                <a:lnTo>
                  <a:pt x="544" y="136"/>
                </a:lnTo>
                <a:lnTo>
                  <a:pt x="544" y="227"/>
                </a:lnTo>
                <a:lnTo>
                  <a:pt x="90" y="227"/>
                </a:lnTo>
                <a:lnTo>
                  <a:pt x="0" y="0"/>
                </a:lnTo>
                <a:close/>
              </a:path>
            </a:pathLst>
          </a:custGeom>
          <a:pattFill prst="wdUpDiag">
            <a:fgClr>
              <a:srgbClr val="FFFF00">
                <a:alpha val="59999"/>
              </a:srgbClr>
            </a:fgClr>
            <a:bgClr>
              <a:srgbClr val="FF0000">
                <a:alpha val="59999"/>
              </a:srgbClr>
            </a:bgClr>
          </a:pattFill>
          <a:ln w="9525" cap="flat" cmpd="sng">
            <a:solidFill>
              <a:schemeClr val="tx1"/>
            </a:solidFill>
            <a:prstDash val="solid"/>
            <a:round/>
            <a:headEnd/>
            <a:tailEnd/>
          </a:ln>
        </p:spPr>
        <p:txBody>
          <a:bodyPr lIns="80610" tIns="40304" rIns="80610" bIns="40304"/>
          <a:lstStyle/>
          <a:p>
            <a:endParaRPr lang="tr-TR"/>
          </a:p>
        </p:txBody>
      </p:sp>
      <p:sp>
        <p:nvSpPr>
          <p:cNvPr id="31772" name="Rectangle 28"/>
          <p:cNvSpPr>
            <a:spLocks noChangeArrowheads="1"/>
          </p:cNvSpPr>
          <p:nvPr/>
        </p:nvSpPr>
        <p:spPr bwMode="auto">
          <a:xfrm>
            <a:off x="4698639" y="316439"/>
            <a:ext cx="2877335" cy="741631"/>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contourClr>
              <a:schemeClr val="bg1"/>
            </a:contourClr>
          </a:sp3d>
        </p:spPr>
        <p:txBody>
          <a:bodyPr lIns="89184" tIns="44586" rIns="89184" bIns="44586">
            <a:spAutoFit/>
            <a:flatTx/>
          </a:bodyPr>
          <a:lstStyle>
            <a:lvl1pPr defTabSz="1014413">
              <a:defRPr sz="3200">
                <a:solidFill>
                  <a:schemeClr val="tx1"/>
                </a:solidFill>
                <a:latin typeface="Times New Roman" panose="02020603050405020304" pitchFamily="18" charset="0"/>
              </a:defRPr>
            </a:lvl1pPr>
            <a:lvl2pPr marL="742950" indent="-285750" defTabSz="1014413">
              <a:defRPr sz="3200">
                <a:solidFill>
                  <a:schemeClr val="tx1"/>
                </a:solidFill>
                <a:latin typeface="Times New Roman" panose="02020603050405020304" pitchFamily="18" charset="0"/>
              </a:defRPr>
            </a:lvl2pPr>
            <a:lvl3pPr marL="1143000" indent="-228600" defTabSz="1014413">
              <a:defRPr sz="3200">
                <a:solidFill>
                  <a:schemeClr val="tx1"/>
                </a:solidFill>
                <a:latin typeface="Times New Roman" panose="02020603050405020304" pitchFamily="18" charset="0"/>
              </a:defRPr>
            </a:lvl3pPr>
            <a:lvl4pPr marL="1600200" indent="-228600" defTabSz="1014413">
              <a:defRPr sz="3200">
                <a:solidFill>
                  <a:schemeClr val="tx1"/>
                </a:solidFill>
                <a:latin typeface="Times New Roman" panose="02020603050405020304" pitchFamily="18" charset="0"/>
              </a:defRPr>
            </a:lvl4pPr>
            <a:lvl5pPr marL="2057400" indent="-230188" defTabSz="1014413">
              <a:defRPr sz="3200">
                <a:solidFill>
                  <a:schemeClr val="tx1"/>
                </a:solidFill>
                <a:latin typeface="Times New Roman" panose="02020603050405020304" pitchFamily="18" charset="0"/>
              </a:defRPr>
            </a:lvl5pPr>
            <a:lvl6pPr marL="2514600" indent="-230188" defTabSz="1014413"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4413"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4413"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4413"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tr-TR" altLang="tr-TR" sz="2117" b="1">
                <a:latin typeface="Arial" panose="020B0604020202020204" pitchFamily="34" charset="0"/>
              </a:rPr>
              <a:t>Ergonomi stresi azaltma sanatıdır.</a:t>
            </a:r>
          </a:p>
        </p:txBody>
      </p:sp>
    </p:spTree>
    <p:extLst>
      <p:ext uri="{BB962C8B-B14F-4D97-AF65-F5344CB8AC3E}">
        <p14:creationId xmlns:p14="http://schemas.microsoft.com/office/powerpoint/2010/main" val="21479927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274638"/>
            <a:ext cx="8229600" cy="654050"/>
          </a:xfrm>
        </p:spPr>
        <p:txBody>
          <a:bodyPr/>
          <a:lstStyle/>
          <a:p>
            <a:r>
              <a:rPr lang="tr-TR" altLang="tr-TR" sz="3600" b="1">
                <a:solidFill>
                  <a:schemeClr val="tx2"/>
                </a:solidFill>
              </a:rPr>
              <a:t>Ergonomik Tasarımdan neler beklenir? </a:t>
            </a:r>
            <a:endParaRPr lang="en-US" altLang="tr-TR" sz="3600" b="1">
              <a:solidFill>
                <a:schemeClr val="tx2"/>
              </a:solidFill>
            </a:endParaRPr>
          </a:p>
        </p:txBody>
      </p:sp>
      <p:sp>
        <p:nvSpPr>
          <p:cNvPr id="13315" name="Rectangle 3"/>
          <p:cNvSpPr>
            <a:spLocks noGrp="1" noChangeArrowheads="1"/>
          </p:cNvSpPr>
          <p:nvPr>
            <p:ph idx="1"/>
          </p:nvPr>
        </p:nvSpPr>
        <p:spPr/>
        <p:txBody>
          <a:bodyPr/>
          <a:lstStyle/>
          <a:p>
            <a:r>
              <a:rPr lang="tr-TR" altLang="tr-TR" smtClean="0"/>
              <a:t>Kullanım kolaylığı,</a:t>
            </a:r>
          </a:p>
          <a:p>
            <a:r>
              <a:rPr lang="tr-TR" altLang="tr-TR" smtClean="0"/>
              <a:t>Kullanıcıya uygunluk,</a:t>
            </a:r>
          </a:p>
          <a:p>
            <a:r>
              <a:rPr lang="tr-TR" altLang="tr-TR" smtClean="0"/>
              <a:t>Rahatlık,</a:t>
            </a:r>
          </a:p>
          <a:p>
            <a:r>
              <a:rPr lang="tr-TR" altLang="tr-TR" smtClean="0"/>
              <a:t>Sağlık ve güvenlik,</a:t>
            </a:r>
          </a:p>
          <a:p>
            <a:r>
              <a:rPr lang="tr-TR" altLang="tr-TR" smtClean="0"/>
              <a:t>Performansı arttırması (hız, güvenilir, doğruluk, kesinlik)</a:t>
            </a:r>
          </a:p>
          <a:p>
            <a:pPr>
              <a:buFontTx/>
              <a:buNone/>
            </a:pPr>
            <a:endParaRPr lang="en-US" altLang="tr-TR" smtClean="0"/>
          </a:p>
        </p:txBody>
      </p:sp>
    </p:spTree>
    <p:extLst>
      <p:ext uri="{BB962C8B-B14F-4D97-AF65-F5344CB8AC3E}">
        <p14:creationId xmlns:p14="http://schemas.microsoft.com/office/powerpoint/2010/main" val="170633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Başlık"/>
          <p:cNvSpPr>
            <a:spLocks noGrp="1"/>
          </p:cNvSpPr>
          <p:nvPr>
            <p:ph type="title"/>
          </p:nvPr>
        </p:nvSpPr>
        <p:spPr>
          <a:xfrm>
            <a:off x="1981200" y="214314"/>
            <a:ext cx="8229600" cy="725487"/>
          </a:xfrm>
        </p:spPr>
        <p:txBody>
          <a:bodyPr/>
          <a:lstStyle/>
          <a:p>
            <a:r>
              <a:rPr lang="tr-TR" altLang="tr-TR" sz="4000" b="1">
                <a:solidFill>
                  <a:schemeClr val="tx2"/>
                </a:solidFill>
              </a:rPr>
              <a:t>Önemi</a:t>
            </a:r>
          </a:p>
        </p:txBody>
      </p:sp>
      <p:sp>
        <p:nvSpPr>
          <p:cNvPr id="14339" name="Rectangle 3"/>
          <p:cNvSpPr>
            <a:spLocks noGrp="1" noChangeArrowheads="1"/>
          </p:cNvSpPr>
          <p:nvPr>
            <p:ph idx="1"/>
          </p:nvPr>
        </p:nvSpPr>
        <p:spPr/>
        <p:txBody>
          <a:bodyPr/>
          <a:lstStyle/>
          <a:p>
            <a:r>
              <a:rPr lang="tr-TR" altLang="tr-TR" smtClean="0"/>
              <a:t>Ergonominin kuşkusuz iş ve işçi açısından önemi yadsınamaz, ancak insan yaşamının üçte birini işyerinde geçirmektedir, diğer zamanlarda da kullanılan tüm araçlarda yada mekanlardaki ergonomi ilkelerinin varlığı veya yokluğu yaşamımızı etkileyecektir.   </a:t>
            </a:r>
            <a:endParaRPr lang="en-US" altLang="tr-TR" smtClean="0"/>
          </a:p>
          <a:p>
            <a:pPr>
              <a:buFontTx/>
              <a:buNone/>
            </a:pPr>
            <a:endParaRPr lang="en-US" altLang="tr-TR" smtClean="0"/>
          </a:p>
        </p:txBody>
      </p:sp>
    </p:spTree>
    <p:extLst>
      <p:ext uri="{BB962C8B-B14F-4D97-AF65-F5344CB8AC3E}">
        <p14:creationId xmlns:p14="http://schemas.microsoft.com/office/powerpoint/2010/main" val="220716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Başlık"/>
          <p:cNvSpPr>
            <a:spLocks noGrp="1"/>
          </p:cNvSpPr>
          <p:nvPr>
            <p:ph type="title"/>
          </p:nvPr>
        </p:nvSpPr>
        <p:spPr>
          <a:xfrm>
            <a:off x="1981200" y="214314"/>
            <a:ext cx="8229600" cy="725487"/>
          </a:xfrm>
        </p:spPr>
        <p:txBody>
          <a:bodyPr/>
          <a:lstStyle/>
          <a:p>
            <a:r>
              <a:rPr lang="tr-TR" altLang="tr-TR" sz="4000" b="1">
                <a:solidFill>
                  <a:schemeClr val="tx2"/>
                </a:solidFill>
              </a:rPr>
              <a:t>Tanımlar</a:t>
            </a:r>
          </a:p>
        </p:txBody>
      </p:sp>
      <p:sp>
        <p:nvSpPr>
          <p:cNvPr id="7171" name="Rectangle 3"/>
          <p:cNvSpPr>
            <a:spLocks noGrp="1" noChangeArrowheads="1"/>
          </p:cNvSpPr>
          <p:nvPr>
            <p:ph idx="1"/>
          </p:nvPr>
        </p:nvSpPr>
        <p:spPr>
          <a:xfrm>
            <a:off x="1952625" y="1285876"/>
            <a:ext cx="8229600" cy="4525963"/>
          </a:xfrm>
        </p:spPr>
        <p:txBody>
          <a:bodyPr/>
          <a:lstStyle/>
          <a:p>
            <a:r>
              <a:rPr lang="tr-TR" altLang="tr-TR" smtClean="0">
                <a:solidFill>
                  <a:srgbClr val="FF0000"/>
                </a:solidFill>
              </a:rPr>
              <a:t>Ergos</a:t>
            </a:r>
            <a:r>
              <a:rPr lang="tr-TR" altLang="tr-TR" smtClean="0"/>
              <a:t>: iş</a:t>
            </a:r>
          </a:p>
          <a:p>
            <a:r>
              <a:rPr lang="tr-TR" altLang="tr-TR" smtClean="0">
                <a:solidFill>
                  <a:srgbClr val="FF0000"/>
                </a:solidFill>
              </a:rPr>
              <a:t>Nomos</a:t>
            </a:r>
            <a:r>
              <a:rPr lang="tr-TR" altLang="tr-TR" smtClean="0"/>
              <a:t>: Yasa</a:t>
            </a:r>
          </a:p>
          <a:p>
            <a:r>
              <a:rPr lang="tr-TR" altLang="tr-TR" smtClean="0">
                <a:solidFill>
                  <a:srgbClr val="FF0000"/>
                </a:solidFill>
              </a:rPr>
              <a:t>Ergonomi</a:t>
            </a:r>
            <a:r>
              <a:rPr lang="tr-TR" altLang="tr-TR" smtClean="0"/>
              <a:t>: Yaşamın insana uygun hale getirilmesidir. (insan faktörleri).</a:t>
            </a:r>
          </a:p>
          <a:p>
            <a:r>
              <a:rPr lang="tr-TR" altLang="tr-TR" smtClean="0"/>
              <a:t>Bu uygunluk sağlanırsa kişiler üzerindeki stres kalkar, daha rahat olurlar, işlerini daha hızlı yaparlar ve yanlışları daha az olur.</a:t>
            </a:r>
          </a:p>
        </p:txBody>
      </p:sp>
    </p:spTree>
    <p:extLst>
      <p:ext uri="{BB962C8B-B14F-4D97-AF65-F5344CB8AC3E}">
        <p14:creationId xmlns:p14="http://schemas.microsoft.com/office/powerpoint/2010/main" val="335502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Başlık"/>
          <p:cNvSpPr>
            <a:spLocks noGrp="1"/>
          </p:cNvSpPr>
          <p:nvPr>
            <p:ph type="title"/>
          </p:nvPr>
        </p:nvSpPr>
        <p:spPr>
          <a:xfrm>
            <a:off x="1981200" y="214314"/>
            <a:ext cx="8229600" cy="725487"/>
          </a:xfrm>
        </p:spPr>
        <p:txBody>
          <a:bodyPr/>
          <a:lstStyle/>
          <a:p>
            <a:r>
              <a:rPr lang="tr-TR" altLang="tr-TR" sz="4000" b="1">
                <a:solidFill>
                  <a:schemeClr val="tx2"/>
                </a:solidFill>
              </a:rPr>
              <a:t>Temel bileşenleri</a:t>
            </a:r>
          </a:p>
        </p:txBody>
      </p:sp>
      <p:sp>
        <p:nvSpPr>
          <p:cNvPr id="15363" name="Rectangle 3"/>
          <p:cNvSpPr>
            <a:spLocks noGrp="1" noChangeArrowheads="1"/>
          </p:cNvSpPr>
          <p:nvPr>
            <p:ph idx="1"/>
          </p:nvPr>
        </p:nvSpPr>
        <p:spPr/>
        <p:txBody>
          <a:bodyPr/>
          <a:lstStyle/>
          <a:p>
            <a:r>
              <a:rPr lang="tr-TR" altLang="tr-TR" smtClean="0"/>
              <a:t>Ergonomi, enterdisipliner boyutlu bir daldır.</a:t>
            </a:r>
          </a:p>
          <a:p>
            <a:r>
              <a:rPr lang="tr-TR" altLang="tr-TR" smtClean="0"/>
              <a:t>Hekimler, mühendisler, psikoloji alanında çalışanlar bu ekibin önemli elemanlarındandır.</a:t>
            </a:r>
          </a:p>
          <a:p>
            <a:r>
              <a:rPr lang="tr-TR" altLang="tr-TR" smtClean="0"/>
              <a:t>Temel bileşenleri, anotomi, fizyoloji, psikoloji, mühendislik, tasarım ve yönetimdir.  </a:t>
            </a:r>
            <a:endParaRPr lang="en-US" altLang="tr-TR" smtClean="0"/>
          </a:p>
        </p:txBody>
      </p:sp>
    </p:spTree>
    <p:extLst>
      <p:ext uri="{BB962C8B-B14F-4D97-AF65-F5344CB8AC3E}">
        <p14:creationId xmlns:p14="http://schemas.microsoft.com/office/powerpoint/2010/main" val="242188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Başlık"/>
          <p:cNvSpPr>
            <a:spLocks noGrp="1"/>
          </p:cNvSpPr>
          <p:nvPr>
            <p:ph type="title"/>
          </p:nvPr>
        </p:nvSpPr>
        <p:spPr>
          <a:xfrm>
            <a:off x="1981200" y="214314"/>
            <a:ext cx="8229600" cy="725487"/>
          </a:xfrm>
        </p:spPr>
        <p:txBody>
          <a:bodyPr/>
          <a:lstStyle/>
          <a:p>
            <a:r>
              <a:rPr lang="tr-TR" altLang="tr-TR" sz="4000" b="1">
                <a:solidFill>
                  <a:schemeClr val="tx2"/>
                </a:solidFill>
              </a:rPr>
              <a:t>Çeşitleri</a:t>
            </a:r>
          </a:p>
        </p:txBody>
      </p:sp>
      <p:sp>
        <p:nvSpPr>
          <p:cNvPr id="16387" name="Rectangle 3"/>
          <p:cNvSpPr>
            <a:spLocks noGrp="1" noChangeArrowheads="1"/>
          </p:cNvSpPr>
          <p:nvPr>
            <p:ph idx="1"/>
          </p:nvPr>
        </p:nvSpPr>
        <p:spPr/>
        <p:txBody>
          <a:bodyPr/>
          <a:lstStyle/>
          <a:p>
            <a:r>
              <a:rPr lang="tr-TR" altLang="tr-TR" smtClean="0"/>
              <a:t>Bilişsel ergonomi</a:t>
            </a:r>
          </a:p>
          <a:p>
            <a:r>
              <a:rPr lang="tr-TR" altLang="tr-TR" smtClean="0"/>
              <a:t>Fiziksel ergonomi</a:t>
            </a:r>
          </a:p>
          <a:p>
            <a:r>
              <a:rPr lang="tr-TR" altLang="tr-TR" smtClean="0"/>
              <a:t>Örgütsel ergonomi</a:t>
            </a:r>
          </a:p>
          <a:p>
            <a:endParaRPr lang="tr-TR" altLang="tr-TR" smtClean="0"/>
          </a:p>
          <a:p>
            <a:pPr>
              <a:buFontTx/>
              <a:buNone/>
            </a:pPr>
            <a:endParaRPr lang="en-US" altLang="tr-TR" smtClean="0"/>
          </a:p>
        </p:txBody>
      </p:sp>
    </p:spTree>
    <p:extLst>
      <p:ext uri="{BB962C8B-B14F-4D97-AF65-F5344CB8AC3E}">
        <p14:creationId xmlns:p14="http://schemas.microsoft.com/office/powerpoint/2010/main" val="10927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Başlık"/>
          <p:cNvSpPr>
            <a:spLocks noGrp="1"/>
          </p:cNvSpPr>
          <p:nvPr>
            <p:ph type="title"/>
          </p:nvPr>
        </p:nvSpPr>
        <p:spPr>
          <a:xfrm>
            <a:off x="1981200" y="214314"/>
            <a:ext cx="8229600" cy="725487"/>
          </a:xfrm>
        </p:spPr>
        <p:txBody>
          <a:bodyPr/>
          <a:lstStyle/>
          <a:p>
            <a:r>
              <a:rPr lang="tr-TR" altLang="tr-TR" sz="4000" b="1">
                <a:solidFill>
                  <a:schemeClr val="tx2"/>
                </a:solidFill>
              </a:rPr>
              <a:t>Hedef</a:t>
            </a:r>
          </a:p>
        </p:txBody>
      </p:sp>
      <p:sp>
        <p:nvSpPr>
          <p:cNvPr id="17411" name="Rectangle 3"/>
          <p:cNvSpPr>
            <a:spLocks noGrp="1" noChangeArrowheads="1"/>
          </p:cNvSpPr>
          <p:nvPr>
            <p:ph idx="1"/>
          </p:nvPr>
        </p:nvSpPr>
        <p:spPr/>
        <p:txBody>
          <a:bodyPr/>
          <a:lstStyle/>
          <a:p>
            <a:r>
              <a:rPr lang="tr-TR" altLang="tr-TR" smtClean="0"/>
              <a:t>Ergonomi özelleşmelerinin hedefleri:</a:t>
            </a:r>
          </a:p>
          <a:p>
            <a:r>
              <a:rPr lang="tr-TR" altLang="tr-TR" smtClean="0"/>
              <a:t>Fiziksel yönetim,</a:t>
            </a:r>
          </a:p>
          <a:p>
            <a:r>
              <a:rPr lang="tr-TR" altLang="tr-TR" smtClean="0"/>
              <a:t>Beceri yönetimi,</a:t>
            </a:r>
          </a:p>
          <a:p>
            <a:r>
              <a:rPr lang="tr-TR" altLang="tr-TR" smtClean="0"/>
              <a:t>Risk yönetimi,</a:t>
            </a:r>
          </a:p>
          <a:p>
            <a:r>
              <a:rPr lang="tr-TR" altLang="tr-TR" smtClean="0"/>
              <a:t>Zaman yönetimi.</a:t>
            </a:r>
            <a:endParaRPr lang="en-US" altLang="tr-TR" smtClean="0"/>
          </a:p>
        </p:txBody>
      </p:sp>
    </p:spTree>
    <p:extLst>
      <p:ext uri="{BB962C8B-B14F-4D97-AF65-F5344CB8AC3E}">
        <p14:creationId xmlns:p14="http://schemas.microsoft.com/office/powerpoint/2010/main" val="346345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Başlık"/>
          <p:cNvSpPr>
            <a:spLocks noGrp="1"/>
          </p:cNvSpPr>
          <p:nvPr>
            <p:ph type="title"/>
          </p:nvPr>
        </p:nvSpPr>
        <p:spPr>
          <a:xfrm>
            <a:off x="1524000" y="0"/>
            <a:ext cx="9144000" cy="939800"/>
          </a:xfrm>
        </p:spPr>
        <p:txBody>
          <a:bodyPr/>
          <a:lstStyle/>
          <a:p>
            <a:r>
              <a:rPr lang="tr-TR" altLang="tr-TR" sz="3600" b="1" dirty="0">
                <a:solidFill>
                  <a:schemeClr val="tx2"/>
                </a:solidFill>
              </a:rPr>
              <a:t>Ergonomik risk etmenleri </a:t>
            </a:r>
          </a:p>
        </p:txBody>
      </p:sp>
      <p:sp>
        <p:nvSpPr>
          <p:cNvPr id="18435" name="Rectangle 3"/>
          <p:cNvSpPr>
            <a:spLocks noGrp="1" noChangeArrowheads="1"/>
          </p:cNvSpPr>
          <p:nvPr>
            <p:ph idx="1"/>
          </p:nvPr>
        </p:nvSpPr>
        <p:spPr>
          <a:xfrm>
            <a:off x="2209800" y="1490664"/>
            <a:ext cx="7772400" cy="4224337"/>
          </a:xfrm>
        </p:spPr>
        <p:txBody>
          <a:bodyPr/>
          <a:lstStyle/>
          <a:p>
            <a:pPr>
              <a:lnSpc>
                <a:spcPct val="90000"/>
              </a:lnSpc>
            </a:pPr>
            <a:r>
              <a:rPr lang="tr-TR" altLang="tr-TR" smtClean="0"/>
              <a:t>Fiziksel faktörler: çevre koşulları (eşyalar)</a:t>
            </a:r>
          </a:p>
          <a:p>
            <a:pPr>
              <a:lnSpc>
                <a:spcPct val="90000"/>
              </a:lnSpc>
            </a:pPr>
            <a:r>
              <a:rPr lang="tr-TR" altLang="tr-TR" smtClean="0"/>
              <a:t>Biyolojik etmenler: vücut boyutları, vücut yetenekleri, fizyolojik süreçler</a:t>
            </a:r>
          </a:p>
          <a:p>
            <a:pPr>
              <a:lnSpc>
                <a:spcPct val="90000"/>
              </a:lnSpc>
            </a:pPr>
            <a:r>
              <a:rPr lang="tr-TR" altLang="tr-TR" smtClean="0"/>
              <a:t>Psikolojik etmenler: mental işyükü, bilgi işleme,eğitim, güdülenme</a:t>
            </a:r>
          </a:p>
          <a:p>
            <a:pPr>
              <a:lnSpc>
                <a:spcPct val="90000"/>
              </a:lnSpc>
            </a:pPr>
            <a:r>
              <a:rPr lang="tr-TR" altLang="tr-TR" smtClean="0"/>
              <a:t>İş etmenleri: iş gereksinimleri (zaman, hız), iş tasarımı</a:t>
            </a:r>
          </a:p>
          <a:p>
            <a:pPr>
              <a:lnSpc>
                <a:spcPct val="90000"/>
              </a:lnSpc>
            </a:pPr>
            <a:r>
              <a:rPr lang="tr-TR" altLang="tr-TR" smtClean="0"/>
              <a:t>Örgütsel etmenler: yönetim biçimleri</a:t>
            </a:r>
          </a:p>
          <a:p>
            <a:pPr>
              <a:lnSpc>
                <a:spcPct val="90000"/>
              </a:lnSpc>
            </a:pPr>
            <a:endParaRPr lang="en-US" altLang="tr-TR" smtClean="0"/>
          </a:p>
        </p:txBody>
      </p:sp>
    </p:spTree>
    <p:extLst>
      <p:ext uri="{BB962C8B-B14F-4D97-AF65-F5344CB8AC3E}">
        <p14:creationId xmlns:p14="http://schemas.microsoft.com/office/powerpoint/2010/main" val="259312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274638"/>
            <a:ext cx="9144000" cy="582612"/>
          </a:xfrm>
        </p:spPr>
        <p:txBody>
          <a:bodyPr>
            <a:normAutofit fontScale="90000"/>
          </a:bodyPr>
          <a:lstStyle/>
          <a:p>
            <a:r>
              <a:rPr lang="tr-TR" altLang="tr-TR" sz="4000" b="1">
                <a:solidFill>
                  <a:schemeClr val="tx2"/>
                </a:solidFill>
              </a:rPr>
              <a:t>Bir ergonomi programı neleri içermelidir?</a:t>
            </a:r>
            <a:endParaRPr lang="en-US" altLang="tr-TR" sz="4000" b="1">
              <a:solidFill>
                <a:schemeClr val="tx2"/>
              </a:solidFill>
            </a:endParaRPr>
          </a:p>
        </p:txBody>
      </p:sp>
      <p:sp>
        <p:nvSpPr>
          <p:cNvPr id="19459" name="Rectangle 3"/>
          <p:cNvSpPr>
            <a:spLocks noGrp="1" noChangeArrowheads="1"/>
          </p:cNvSpPr>
          <p:nvPr>
            <p:ph idx="1"/>
          </p:nvPr>
        </p:nvSpPr>
        <p:spPr/>
        <p:txBody>
          <a:bodyPr/>
          <a:lstStyle/>
          <a:p>
            <a:r>
              <a:rPr lang="tr-TR" altLang="tr-TR" smtClean="0"/>
              <a:t>Sağlık taraması</a:t>
            </a:r>
          </a:p>
          <a:p>
            <a:r>
              <a:rPr lang="tr-TR" altLang="tr-TR" smtClean="0"/>
              <a:t>İş risk faktörleri taraması</a:t>
            </a:r>
          </a:p>
          <a:p>
            <a:r>
              <a:rPr lang="tr-TR" altLang="tr-TR" smtClean="0"/>
              <a:t>Yüksek riskli işleri belirleme</a:t>
            </a:r>
          </a:p>
          <a:p>
            <a:r>
              <a:rPr lang="tr-TR" altLang="tr-TR" smtClean="0"/>
              <a:t>İş analizi</a:t>
            </a:r>
          </a:p>
          <a:p>
            <a:r>
              <a:rPr lang="tr-TR" altLang="tr-TR" smtClean="0"/>
              <a:t>İş müdahaleleri</a:t>
            </a:r>
          </a:p>
          <a:p>
            <a:r>
              <a:rPr lang="tr-TR" altLang="tr-TR" smtClean="0"/>
              <a:t>Yeniden değerlendirme</a:t>
            </a:r>
            <a:endParaRPr lang="en-US" altLang="tr-TR" smtClean="0"/>
          </a:p>
        </p:txBody>
      </p:sp>
    </p:spTree>
    <p:extLst>
      <p:ext uri="{BB962C8B-B14F-4D97-AF65-F5344CB8AC3E}">
        <p14:creationId xmlns:p14="http://schemas.microsoft.com/office/powerpoint/2010/main" val="101436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42876"/>
            <a:ext cx="8229600" cy="785813"/>
          </a:xfrm>
        </p:spPr>
        <p:txBody>
          <a:bodyPr/>
          <a:lstStyle/>
          <a:p>
            <a:r>
              <a:rPr lang="tr-TR" altLang="tr-TR" sz="4000" b="1">
                <a:solidFill>
                  <a:schemeClr val="tx2"/>
                </a:solidFill>
              </a:rPr>
              <a:t>Çalışma Şekilleri</a:t>
            </a:r>
          </a:p>
        </p:txBody>
      </p:sp>
      <p:sp>
        <p:nvSpPr>
          <p:cNvPr id="20483" name="Rectangle 3"/>
          <p:cNvSpPr>
            <a:spLocks noGrp="1" noChangeArrowheads="1"/>
          </p:cNvSpPr>
          <p:nvPr>
            <p:ph idx="1"/>
          </p:nvPr>
        </p:nvSpPr>
        <p:spPr/>
        <p:txBody>
          <a:bodyPr/>
          <a:lstStyle/>
          <a:p>
            <a:pPr>
              <a:buFontTx/>
              <a:buNone/>
            </a:pPr>
            <a:r>
              <a:rPr lang="tr-TR" altLang="tr-TR" smtClean="0"/>
              <a:t>	Çalışma şekilleri genelde iki şekilde düşünülür:</a:t>
            </a:r>
          </a:p>
          <a:p>
            <a:pPr lvl="1">
              <a:buFont typeface="Wingdings" panose="05000000000000000000" pitchFamily="2" charset="2"/>
              <a:buChar char="§"/>
            </a:pPr>
            <a:r>
              <a:rPr lang="tr-TR" altLang="tr-TR" sz="3200"/>
              <a:t>Kassal Çalışma</a:t>
            </a:r>
          </a:p>
          <a:p>
            <a:pPr lvl="1">
              <a:buFont typeface="Wingdings" panose="05000000000000000000" pitchFamily="2" charset="2"/>
              <a:buChar char="§"/>
            </a:pPr>
            <a:r>
              <a:rPr lang="tr-TR" altLang="tr-TR" sz="3200"/>
              <a:t>Zihinsel Çalışma</a:t>
            </a:r>
          </a:p>
          <a:p>
            <a:pPr lvl="1">
              <a:buFont typeface="Arial" panose="020B0604020202020204" pitchFamily="34" charset="0"/>
              <a:buNone/>
            </a:pPr>
            <a:r>
              <a:rPr lang="tr-TR" altLang="tr-TR" sz="3200"/>
              <a:t>   olmak üzere.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C70CD2-7385-4164-8B70-D4D2D45881E4}" type="slidenum">
              <a:rPr lang="tr-TR" altLang="tr-TR">
                <a:solidFill>
                  <a:srgbClr val="898989"/>
                </a:solidFill>
              </a:rPr>
              <a:pPr eaLnBrk="1" hangingPunct="1"/>
              <a:t>25</a:t>
            </a:fld>
            <a:endParaRPr lang="tr-TR" altLang="tr-TR">
              <a:solidFill>
                <a:srgbClr val="898989"/>
              </a:solidFill>
            </a:endParaRPr>
          </a:p>
        </p:txBody>
      </p:sp>
      <p:pic>
        <p:nvPicPr>
          <p:cNvPr id="20485" name="Picture 5" descr="Tam boyutlu görseli gö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6" y="4500563"/>
            <a:ext cx="21701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http://www.emekdunyasi.net/upload/data/maden_iscisi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3548063"/>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92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42876"/>
            <a:ext cx="8229600" cy="714375"/>
          </a:xfrm>
        </p:spPr>
        <p:txBody>
          <a:bodyPr/>
          <a:lstStyle/>
          <a:p>
            <a:r>
              <a:rPr lang="tr-TR" altLang="tr-TR" sz="4000" b="1">
                <a:solidFill>
                  <a:schemeClr val="tx2"/>
                </a:solidFill>
              </a:rPr>
              <a:t>Kassal Çalışma</a:t>
            </a:r>
          </a:p>
        </p:txBody>
      </p:sp>
      <p:sp>
        <p:nvSpPr>
          <p:cNvPr id="21507" name="Rectangle 3"/>
          <p:cNvSpPr>
            <a:spLocks noGrp="1" noChangeArrowheads="1"/>
          </p:cNvSpPr>
          <p:nvPr>
            <p:ph idx="1"/>
          </p:nvPr>
        </p:nvSpPr>
        <p:spPr>
          <a:xfrm>
            <a:off x="2209800" y="1773238"/>
            <a:ext cx="7772400" cy="4322762"/>
          </a:xfrm>
        </p:spPr>
        <p:txBody>
          <a:bodyPr/>
          <a:lstStyle/>
          <a:p>
            <a:pPr>
              <a:lnSpc>
                <a:spcPct val="90000"/>
              </a:lnSpc>
            </a:pPr>
            <a:r>
              <a:rPr lang="tr-TR" altLang="tr-TR" sz="2400"/>
              <a:t>Kassal çalışma kas gücü ile gerçekleştirilen çalışma şeklidir. Kassal çalışmayı da ikiye ayırırız.</a:t>
            </a:r>
            <a:endParaRPr lang="tr-TR" altLang="tr-TR" sz="2400" i="1"/>
          </a:p>
          <a:p>
            <a:pPr>
              <a:lnSpc>
                <a:spcPct val="90000"/>
              </a:lnSpc>
            </a:pPr>
            <a:r>
              <a:rPr lang="tr-TR" altLang="tr-TR" sz="2400" i="1"/>
              <a:t>1. Statik kassal çalışma: Durağanlık söz konusudur. </a:t>
            </a:r>
            <a:endParaRPr lang="tr-TR" altLang="tr-TR" sz="2400"/>
          </a:p>
          <a:p>
            <a:pPr>
              <a:lnSpc>
                <a:spcPct val="90000"/>
              </a:lnSpc>
            </a:pPr>
            <a:r>
              <a:rPr lang="tr-TR" altLang="tr-TR" sz="2400"/>
              <a:t>    1.1. Statik tutma: Bir ağırlığın organ tarafından hareketsiz tutulması.</a:t>
            </a:r>
          </a:p>
          <a:p>
            <a:pPr>
              <a:lnSpc>
                <a:spcPct val="90000"/>
              </a:lnSpc>
            </a:pPr>
            <a:r>
              <a:rPr lang="tr-TR" altLang="tr-TR" sz="2400"/>
              <a:t>    1.2. Statik durma: Sabit bir şekilde durulması. Nöbet tutan asker örnek olarak verilebilir.</a:t>
            </a:r>
            <a:endParaRPr lang="tr-TR" altLang="tr-TR" sz="2400" i="1"/>
          </a:p>
          <a:p>
            <a:pPr>
              <a:lnSpc>
                <a:spcPct val="90000"/>
              </a:lnSpc>
            </a:pPr>
            <a:r>
              <a:rPr lang="tr-TR" altLang="tr-TR" sz="2400" i="1"/>
              <a:t>2. Dinamik kassal çalışma: Yapılan bir hareket söz konusudur.   </a:t>
            </a:r>
            <a:r>
              <a:rPr lang="tr-TR" altLang="tr-TR" sz="2400"/>
              <a:t>İş hayatında ve günlük hayatta gerçekleştirilen birçok iş bu grup içindedir.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07150F-72A2-4065-BB8B-A9338589D99C}" type="slidenum">
              <a:rPr lang="tr-TR" altLang="tr-TR">
                <a:solidFill>
                  <a:srgbClr val="898989"/>
                </a:solidFill>
              </a:rPr>
              <a:pPr eaLnBrk="1" hangingPunct="1"/>
              <a:t>26</a:t>
            </a:fld>
            <a:endParaRPr lang="tr-TR" altLang="tr-TR">
              <a:solidFill>
                <a:srgbClr val="898989"/>
              </a:solidFill>
            </a:endParaRPr>
          </a:p>
        </p:txBody>
      </p:sp>
    </p:spTree>
    <p:extLst>
      <p:ext uri="{BB962C8B-B14F-4D97-AF65-F5344CB8AC3E}">
        <p14:creationId xmlns:p14="http://schemas.microsoft.com/office/powerpoint/2010/main" val="95240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142876"/>
            <a:ext cx="8229600" cy="714375"/>
          </a:xfrm>
        </p:spPr>
        <p:txBody>
          <a:bodyPr/>
          <a:lstStyle/>
          <a:p>
            <a:r>
              <a:rPr lang="tr-TR" altLang="tr-TR" sz="4000" b="1">
                <a:solidFill>
                  <a:schemeClr val="tx2"/>
                </a:solidFill>
              </a:rPr>
              <a:t>Zihinsel Çalışma</a:t>
            </a:r>
          </a:p>
        </p:txBody>
      </p:sp>
      <p:sp>
        <p:nvSpPr>
          <p:cNvPr id="22531" name="Rectangle 3"/>
          <p:cNvSpPr>
            <a:spLocks noGrp="1" noChangeArrowheads="1"/>
          </p:cNvSpPr>
          <p:nvPr>
            <p:ph idx="1"/>
          </p:nvPr>
        </p:nvSpPr>
        <p:spPr/>
        <p:txBody>
          <a:bodyPr/>
          <a:lstStyle/>
          <a:p>
            <a:r>
              <a:rPr lang="tr-TR" altLang="tr-TR" b="1" i="1" smtClean="0">
                <a:solidFill>
                  <a:srgbClr val="FF0000"/>
                </a:solidFill>
              </a:rPr>
              <a:t>1.Yaratıcı çalışma:</a:t>
            </a:r>
            <a:r>
              <a:rPr lang="tr-TR" altLang="tr-TR" b="1" smtClean="0">
                <a:solidFill>
                  <a:srgbClr val="FF0000"/>
                </a:solidFill>
              </a:rPr>
              <a:t> </a:t>
            </a:r>
            <a:r>
              <a:rPr lang="tr-TR" altLang="tr-TR" smtClean="0"/>
              <a:t>Kişilerin elde ettiği verilerden faydalanarak yeni sonuçlara gitme. </a:t>
            </a:r>
            <a:endParaRPr lang="tr-TR" altLang="tr-TR" i="1" smtClean="0"/>
          </a:p>
          <a:p>
            <a:r>
              <a:rPr lang="tr-TR" altLang="tr-TR" b="1" i="1" smtClean="0">
                <a:solidFill>
                  <a:srgbClr val="FF0000"/>
                </a:solidFill>
              </a:rPr>
              <a:t>2.İnformasyon çalışması:</a:t>
            </a:r>
            <a:r>
              <a:rPr lang="tr-TR" altLang="tr-TR" smtClean="0"/>
              <a:t>Elde edilen verilerin belli referans değerleriyle karşılaştırılması.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D60D08-941F-41C0-B770-698B64E9329F}" type="slidenum">
              <a:rPr lang="tr-TR" altLang="tr-TR">
                <a:solidFill>
                  <a:srgbClr val="898989"/>
                </a:solidFill>
              </a:rPr>
              <a:pPr eaLnBrk="1" hangingPunct="1"/>
              <a:t>27</a:t>
            </a:fld>
            <a:endParaRPr lang="tr-TR" altLang="tr-TR">
              <a:solidFill>
                <a:srgbClr val="898989"/>
              </a:solidFill>
            </a:endParaRPr>
          </a:p>
        </p:txBody>
      </p:sp>
      <p:pic>
        <p:nvPicPr>
          <p:cNvPr id="22533" name="Picture 5" descr="http://t2.gstatic.com/images?q=tbn:q14ib4nmKQ0o2M:http://depo.resimlihaber.com/gal/60454d666060/60454d666060_0000_4484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313" y="4214814"/>
            <a:ext cx="125571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http://t0.gstatic.com/images?q=tbn:yegU35UhBvtP7M:http://erzincanyasam.files.wordpress.com/2009/05/hizli_tren_resimleri_fotograflari.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5" y="4257675"/>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72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52626" y="71438"/>
            <a:ext cx="78581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tr-TR" altLang="tr-TR" sz="3200" b="1">
                <a:solidFill>
                  <a:srgbClr val="000066"/>
                </a:solidFill>
                <a:latin typeface="Times New Roman" panose="02020603050405020304" pitchFamily="18" charset="0"/>
              </a:rPr>
              <a:t>Statik Çalışma Anında Vücutta Meydana Gelebilen Arızalar</a:t>
            </a:r>
            <a:r>
              <a:rPr lang="tr-TR" altLang="tr-TR" sz="3200">
                <a:solidFill>
                  <a:srgbClr val="000066"/>
                </a:solidFill>
                <a:latin typeface="Times New Roman" panose="02020603050405020304" pitchFamily="18" charset="0"/>
              </a:rPr>
              <a:t> </a:t>
            </a:r>
          </a:p>
        </p:txBody>
      </p:sp>
      <p:graphicFrame>
        <p:nvGraphicFramePr>
          <p:cNvPr id="14339" name="Group 3"/>
          <p:cNvGraphicFramePr>
            <a:graphicFrameLocks noGrp="1"/>
          </p:cNvGraphicFramePr>
          <p:nvPr/>
        </p:nvGraphicFramePr>
        <p:xfrm>
          <a:off x="2109788" y="1249364"/>
          <a:ext cx="7772400" cy="4822991"/>
        </p:xfrm>
        <a:graphic>
          <a:graphicData uri="http://schemas.openxmlformats.org/drawingml/2006/table">
            <a:tbl>
              <a:tblPr/>
              <a:tblGrid>
                <a:gridCol w="43529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59043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66"/>
                          </a:solidFill>
                          <a:effectLst/>
                          <a:latin typeface="Arial" charset="0"/>
                        </a:rPr>
                        <a:t>Statik Çalışmaya Örnekler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66"/>
                          </a:solidFill>
                          <a:effectLst/>
                          <a:latin typeface="Arial" charset="0"/>
                        </a:rPr>
                        <a:t>Meydana Gelen Şikayetler</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49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Sürekli ayakta durma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smtClean="0">
                          <a:solidFill>
                            <a:schemeClr val="tx1"/>
                          </a:solidFill>
                          <a:latin typeface="+mn-lt"/>
                          <a:ea typeface="+mn-ea"/>
                          <a:cs typeface="+mn-cs"/>
                        </a:rPr>
                        <a:t>Ayak ve bacak ağrıları, varisler</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5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Aralıksız sandalyede oturma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smtClean="0">
                          <a:solidFill>
                            <a:schemeClr val="tx1"/>
                          </a:solidFill>
                          <a:latin typeface="+mn-lt"/>
                          <a:ea typeface="+mn-ea"/>
                          <a:cs typeface="+mn-cs"/>
                        </a:rPr>
                        <a:t>Sırt ve boyun ağrıları</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9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Oturma yerinin arkalığının yüksek olması durumu</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smtClean="0">
                          <a:solidFill>
                            <a:schemeClr val="tx1"/>
                          </a:solidFill>
                          <a:latin typeface="+mn-lt"/>
                          <a:ea typeface="+mn-ea"/>
                          <a:cs typeface="+mn-cs"/>
                        </a:rPr>
                        <a:t>Diz, alt ve üst baldır, ayak ağrıları</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09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Öne doğru eğilme halinde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Omurlar arası ağrılar ve omuz deformasyonu</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43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smtClean="0">
                          <a:solidFill>
                            <a:schemeClr val="tx1"/>
                          </a:solidFill>
                          <a:latin typeface="+mn-lt"/>
                          <a:ea typeface="+mn-ea"/>
                          <a:cs typeface="+mn-cs"/>
                        </a:rPr>
                        <a:t>Yana doğru omuz hareketli çalışma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Omuz ve üst kol ağrıları</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09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smtClean="0">
                          <a:solidFill>
                            <a:schemeClr val="tx1"/>
                          </a:solidFill>
                          <a:latin typeface="+mn-lt"/>
                          <a:ea typeface="+mn-ea"/>
                          <a:cs typeface="+mn-cs"/>
                        </a:rPr>
                        <a:t>Başı devamlı olarak aşırı derecede öne eğimli çalışma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Sırt, boyun ağrıları, boyun omurlarında aşınma</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09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smtClean="0">
                          <a:solidFill>
                            <a:schemeClr val="tx1"/>
                          </a:solidFill>
                          <a:latin typeface="+mn-lt"/>
                          <a:ea typeface="+mn-ea"/>
                          <a:cs typeface="+mn-cs"/>
                        </a:rPr>
                        <a:t>Herhangi araç ve gerecin uygun olmayan şekillerde tutulması</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tr-TR" sz="2000" kern="1200" dirty="0" smtClean="0">
                          <a:solidFill>
                            <a:schemeClr val="tx1"/>
                          </a:solidFill>
                          <a:latin typeface="+mn-lt"/>
                          <a:ea typeface="+mn-ea"/>
                          <a:cs typeface="+mn-cs"/>
                        </a:rPr>
                        <a:t>Parmak, bilek ağrıları ve mafsal iltihapları</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E51DFC-21AB-445E-B017-1D5AF09738B9}" type="slidenum">
              <a:rPr lang="tr-TR" altLang="tr-TR">
                <a:solidFill>
                  <a:srgbClr val="898989"/>
                </a:solidFill>
              </a:rPr>
              <a:pPr eaLnBrk="1" hangingPunct="1"/>
              <a:t>28</a:t>
            </a:fld>
            <a:endParaRPr lang="tr-TR" altLang="tr-TR">
              <a:solidFill>
                <a:srgbClr val="898989"/>
              </a:solidFill>
            </a:endParaRPr>
          </a:p>
        </p:txBody>
      </p:sp>
    </p:spTree>
    <p:extLst>
      <p:ext uri="{BB962C8B-B14F-4D97-AF65-F5344CB8AC3E}">
        <p14:creationId xmlns:p14="http://schemas.microsoft.com/office/powerpoint/2010/main" val="393670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91544" y="260648"/>
            <a:ext cx="8229600" cy="1143000"/>
          </a:xfrm>
        </p:spPr>
        <p:txBody>
          <a:bodyPr>
            <a:normAutofit/>
          </a:bodyPr>
          <a:lstStyle/>
          <a:p>
            <a:r>
              <a:rPr lang="tr-TR" sz="3200" b="1" dirty="0">
                <a:solidFill>
                  <a:schemeClr val="tx2">
                    <a:lumMod val="75000"/>
                  </a:schemeClr>
                </a:solidFill>
              </a:rPr>
              <a:t>OFİSTE ÇALIŞMA DÜZENİ</a:t>
            </a:r>
          </a:p>
        </p:txBody>
      </p:sp>
      <p:sp>
        <p:nvSpPr>
          <p:cNvPr id="3" name="Content Placeholder 2"/>
          <p:cNvSpPr>
            <a:spLocks noGrp="1"/>
          </p:cNvSpPr>
          <p:nvPr>
            <p:ph idx="1"/>
            <p:custDataLst>
              <p:tags r:id="rId2"/>
            </p:custDataLst>
          </p:nvPr>
        </p:nvSpPr>
        <p:spPr>
          <a:xfrm>
            <a:off x="1775520" y="1196752"/>
            <a:ext cx="3168352" cy="5400600"/>
          </a:xfrm>
        </p:spPr>
        <p:txBody>
          <a:bodyPr>
            <a:normAutofit fontScale="92500" lnSpcReduction="10000"/>
          </a:bodyPr>
          <a:lstStyle/>
          <a:p>
            <a:pPr marL="0" indent="0">
              <a:lnSpc>
                <a:spcPct val="150000"/>
              </a:lnSpc>
              <a:buClr>
                <a:schemeClr val="tx2">
                  <a:lumMod val="75000"/>
                </a:schemeClr>
              </a:buClr>
              <a:buSzPct val="60000"/>
              <a:buNone/>
            </a:pPr>
            <a:r>
              <a:rPr lang="tr-TR" b="1" i="1" dirty="0" smtClean="0">
                <a:solidFill>
                  <a:schemeClr val="tx2">
                    <a:lumMod val="60000"/>
                    <a:lumOff val="40000"/>
                  </a:schemeClr>
                </a:solidFill>
              </a:rPr>
              <a:t>Koltuk ve oturma</a:t>
            </a:r>
            <a:endParaRPr lang="tr-TR" b="1" i="1" dirty="0">
              <a:solidFill>
                <a:schemeClr val="tx2">
                  <a:lumMod val="60000"/>
                  <a:lumOff val="40000"/>
                </a:schemeClr>
              </a:solidFill>
            </a:endParaRPr>
          </a:p>
          <a:p>
            <a:pPr>
              <a:lnSpc>
                <a:spcPct val="150000"/>
              </a:lnSpc>
              <a:buClr>
                <a:schemeClr val="tx2">
                  <a:lumMod val="75000"/>
                </a:schemeClr>
              </a:buClr>
              <a:buSzPct val="60000"/>
              <a:buFont typeface="Wingdings" pitchFamily="2" charset="2"/>
              <a:buChar char="Ø"/>
            </a:pPr>
            <a:r>
              <a:rPr lang="tr-TR" sz="2400" dirty="0">
                <a:solidFill>
                  <a:schemeClr val="tx2">
                    <a:lumMod val="75000"/>
                  </a:schemeClr>
                </a:solidFill>
              </a:rPr>
              <a:t>İyi bir duruş sağlayan, ayarlanabilir koltuk </a:t>
            </a:r>
          </a:p>
          <a:p>
            <a:pPr>
              <a:lnSpc>
                <a:spcPct val="150000"/>
              </a:lnSpc>
              <a:buClr>
                <a:schemeClr val="tx2">
                  <a:lumMod val="75000"/>
                </a:schemeClr>
              </a:buClr>
              <a:buSzPct val="60000"/>
              <a:buFont typeface="Wingdings" pitchFamily="2" charset="2"/>
              <a:buChar char="Ø"/>
            </a:pPr>
            <a:r>
              <a:rPr lang="tr-TR" sz="2400" dirty="0">
                <a:solidFill>
                  <a:schemeClr val="tx2">
                    <a:lumMod val="75000"/>
                  </a:schemeClr>
                </a:solidFill>
              </a:rPr>
              <a:t>Okuma-yazma düzeyi dirsekten 5 cm yukarıda olmalı</a:t>
            </a:r>
          </a:p>
          <a:p>
            <a:pPr>
              <a:lnSpc>
                <a:spcPct val="150000"/>
              </a:lnSpc>
              <a:buClr>
                <a:schemeClr val="tx2">
                  <a:lumMod val="75000"/>
                </a:schemeClr>
              </a:buClr>
              <a:buSzPct val="60000"/>
              <a:buFont typeface="Wingdings" pitchFamily="2" charset="2"/>
              <a:buChar char="Ø"/>
            </a:pPr>
            <a:r>
              <a:rPr lang="tr-TR" sz="2400" dirty="0">
                <a:solidFill>
                  <a:schemeClr val="tx2">
                    <a:lumMod val="75000"/>
                  </a:schemeClr>
                </a:solidFill>
              </a:rPr>
              <a:t>İşe uygun kullanım, depolama, okuma alanları oluşturulmalı</a:t>
            </a:r>
          </a:p>
          <a:p>
            <a:pPr marL="0" indent="0">
              <a:lnSpc>
                <a:spcPct val="150000"/>
              </a:lnSpc>
              <a:buClr>
                <a:schemeClr val="tx2">
                  <a:lumMod val="75000"/>
                </a:schemeClr>
              </a:buClr>
              <a:buSzPct val="60000"/>
              <a:buNone/>
            </a:pPr>
            <a:r>
              <a:rPr lang="tr-TR" sz="2400" dirty="0">
                <a:solidFill>
                  <a:schemeClr val="tx2">
                    <a:lumMod val="75000"/>
                  </a:schemeClr>
                </a:solidFill>
              </a:rPr>
              <a:t>     </a:t>
            </a:r>
          </a:p>
          <a:p>
            <a:pPr>
              <a:lnSpc>
                <a:spcPct val="150000"/>
              </a:lnSpc>
            </a:pPr>
            <a:endParaRPr lang="tr-TR" dirty="0"/>
          </a:p>
        </p:txBody>
      </p:sp>
      <p:pic>
        <p:nvPicPr>
          <p:cNvPr id="4" name="Picture 6" descr="C:\Kodak Photos\P0000238.JPG"/>
          <p:cNvPicPr>
            <a:picLocks noChangeAspect="1" noChangeArrowheads="1"/>
          </p:cNvPicPr>
          <p:nvPr/>
        </p:nvPicPr>
        <p:blipFill>
          <a:blip r:embed="rId4" cstate="print"/>
          <a:srcRect/>
          <a:stretch>
            <a:fillRect/>
          </a:stretch>
        </p:blipFill>
        <p:spPr bwMode="auto">
          <a:xfrm>
            <a:off x="5159896" y="1556792"/>
            <a:ext cx="5256584" cy="4176464"/>
          </a:xfrm>
          <a:prstGeom prst="rect">
            <a:avLst/>
          </a:prstGeom>
          <a:noFill/>
          <a:ln>
            <a:solidFill>
              <a:srgbClr val="000066"/>
            </a:solidFill>
            <a:miter lim="800000"/>
            <a:headEnd/>
            <a:tailEnd/>
          </a:ln>
        </p:spPr>
      </p:pic>
    </p:spTree>
    <p:extLst>
      <p:ext uri="{BB962C8B-B14F-4D97-AF65-F5344CB8AC3E}">
        <p14:creationId xmlns:p14="http://schemas.microsoft.com/office/powerpoint/2010/main" val="370301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Başlık"/>
          <p:cNvSpPr>
            <a:spLocks noGrp="1"/>
          </p:cNvSpPr>
          <p:nvPr>
            <p:ph type="title"/>
          </p:nvPr>
        </p:nvSpPr>
        <p:spPr>
          <a:xfrm>
            <a:off x="1981200" y="214314"/>
            <a:ext cx="8229600" cy="725487"/>
          </a:xfrm>
        </p:spPr>
        <p:txBody>
          <a:bodyPr/>
          <a:lstStyle/>
          <a:p>
            <a:r>
              <a:rPr lang="tr-TR" altLang="tr-TR" sz="4000" b="1">
                <a:solidFill>
                  <a:schemeClr val="tx2"/>
                </a:solidFill>
              </a:rPr>
              <a:t>Tanımı</a:t>
            </a:r>
          </a:p>
        </p:txBody>
      </p:sp>
      <p:sp>
        <p:nvSpPr>
          <p:cNvPr id="4" name="Content Placeholder 2"/>
          <p:cNvSpPr txBox="1">
            <a:spLocks/>
          </p:cNvSpPr>
          <p:nvPr/>
        </p:nvSpPr>
        <p:spPr>
          <a:xfrm>
            <a:off x="1952625" y="1285876"/>
            <a:ext cx="8072438" cy="4714875"/>
          </a:xfrm>
          <a:prstGeom prst="rect">
            <a:avLst/>
          </a:prstGeom>
        </p:spPr>
        <p:txBody>
          <a:bodyPr/>
          <a:lstStyle/>
          <a:p>
            <a:pPr marL="342900" indent="-342900" algn="ctr" eaLnBrk="0" hangingPunct="0">
              <a:lnSpc>
                <a:spcPct val="90000"/>
              </a:lnSpc>
              <a:spcBef>
                <a:spcPct val="20000"/>
              </a:spcBef>
              <a:defRPr/>
            </a:pPr>
            <a:r>
              <a:rPr lang="tr-TR" sz="3200"/>
              <a:t>İnsanın biyolojik, psikolojik özelliklerini göz önünde</a:t>
            </a:r>
          </a:p>
          <a:p>
            <a:pPr marL="342900" indent="-342900" algn="ctr" eaLnBrk="0" hangingPunct="0">
              <a:lnSpc>
                <a:spcPct val="90000"/>
              </a:lnSpc>
              <a:spcBef>
                <a:spcPct val="20000"/>
              </a:spcBef>
              <a:defRPr/>
            </a:pPr>
            <a:r>
              <a:rPr lang="tr-TR" sz="3200"/>
              <a:t>bulundurarak</a:t>
            </a:r>
          </a:p>
          <a:p>
            <a:pPr marL="342900" indent="-342900" algn="ctr" eaLnBrk="0" hangingPunct="0">
              <a:lnSpc>
                <a:spcPct val="90000"/>
              </a:lnSpc>
              <a:spcBef>
                <a:spcPct val="20000"/>
              </a:spcBef>
              <a:defRPr/>
            </a:pPr>
            <a:r>
              <a:rPr lang="tr-TR" sz="3200"/>
              <a:t>İNSAN - MAKİNE - ÇEVRE</a:t>
            </a:r>
          </a:p>
          <a:p>
            <a:pPr marL="342900" indent="-342900" algn="ctr" eaLnBrk="0" hangingPunct="0">
              <a:lnSpc>
                <a:spcPct val="90000"/>
              </a:lnSpc>
              <a:spcBef>
                <a:spcPct val="20000"/>
              </a:spcBef>
              <a:defRPr/>
            </a:pPr>
            <a:r>
              <a:rPr lang="tr-TR" sz="3200"/>
              <a:t>uyumunun doğal ve teknolojik kurallarını araştıran,</a:t>
            </a:r>
          </a:p>
          <a:p>
            <a:pPr marL="342900" indent="-342900" algn="ctr" eaLnBrk="0" hangingPunct="0">
              <a:lnSpc>
                <a:spcPct val="90000"/>
              </a:lnSpc>
              <a:spcBef>
                <a:spcPct val="20000"/>
              </a:spcBef>
              <a:defRPr/>
            </a:pPr>
            <a:r>
              <a:rPr lang="tr-TR" sz="3200"/>
              <a:t>disiplinler arası araştırma, geliştirme çalışmaları</a:t>
            </a:r>
          </a:p>
          <a:p>
            <a:pPr marL="342900" indent="-342900" algn="ctr" eaLnBrk="0" hangingPunct="0">
              <a:lnSpc>
                <a:spcPct val="90000"/>
              </a:lnSpc>
              <a:spcBef>
                <a:spcPct val="20000"/>
              </a:spcBef>
              <a:defRPr/>
            </a:pPr>
            <a:r>
              <a:rPr lang="tr-TR" sz="3200"/>
              <a:t>topluluğu olarak tanımlanabilir.</a:t>
            </a:r>
          </a:p>
          <a:p>
            <a:pPr marL="342900" indent="-342900">
              <a:spcBef>
                <a:spcPct val="20000"/>
              </a:spcBef>
              <a:buFont typeface="Arial" charset="0"/>
              <a:buChar char="•"/>
              <a:defRPr/>
            </a:pPr>
            <a:endParaRPr lang="tr-TR" sz="3200" dirty="0"/>
          </a:p>
        </p:txBody>
      </p:sp>
    </p:spTree>
    <p:extLst>
      <p:ext uri="{BB962C8B-B14F-4D97-AF65-F5344CB8AC3E}">
        <p14:creationId xmlns:p14="http://schemas.microsoft.com/office/powerpoint/2010/main" val="2773253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sz="half" idx="1"/>
            <p:custDataLst>
              <p:tags r:id="rId1"/>
            </p:custDataLst>
          </p:nvPr>
        </p:nvSpPr>
        <p:spPr bwMode="auto">
          <a:xfrm>
            <a:off x="1847529" y="1916832"/>
            <a:ext cx="4672013" cy="3802162"/>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lnSpc>
                <a:spcPct val="150000"/>
              </a:lnSpc>
              <a:buClr>
                <a:srgbClr val="008A3E"/>
              </a:buClr>
              <a:buFont typeface="Wingdings 2" pitchFamily="18" charset="2"/>
              <a:buChar char="E"/>
            </a:pPr>
            <a:r>
              <a:rPr lang="tr-TR" sz="2000" dirty="0">
                <a:latin typeface="Verdana" pitchFamily="34" charset="0"/>
              </a:rPr>
              <a:t>Kalçalar dizden yukarı seviyede</a:t>
            </a:r>
            <a:endParaRPr lang="en-US" sz="2000" dirty="0">
              <a:latin typeface="Verdana" pitchFamily="34" charset="0"/>
            </a:endParaRPr>
          </a:p>
          <a:p>
            <a:pPr eaLnBrk="1" hangingPunct="1">
              <a:lnSpc>
                <a:spcPct val="150000"/>
              </a:lnSpc>
              <a:buClr>
                <a:srgbClr val="008A3E"/>
              </a:buClr>
              <a:buFont typeface="Wingdings 2" pitchFamily="18" charset="2"/>
              <a:buChar char="E"/>
            </a:pPr>
            <a:r>
              <a:rPr lang="tr-TR" sz="2000" dirty="0">
                <a:latin typeface="Verdana" pitchFamily="34" charset="0"/>
              </a:rPr>
              <a:t>Ayaklardan destek</a:t>
            </a:r>
            <a:endParaRPr lang="en-US" sz="2000" dirty="0">
              <a:latin typeface="Verdana" pitchFamily="34" charset="0"/>
            </a:endParaRPr>
          </a:p>
          <a:p>
            <a:pPr eaLnBrk="1" hangingPunct="1">
              <a:lnSpc>
                <a:spcPct val="150000"/>
              </a:lnSpc>
              <a:buClr>
                <a:srgbClr val="008A3E"/>
              </a:buClr>
              <a:buFont typeface="Wingdings 2" pitchFamily="18" charset="2"/>
              <a:buChar char="E"/>
            </a:pPr>
            <a:r>
              <a:rPr lang="tr-TR" sz="2000" dirty="0">
                <a:latin typeface="Verdana" pitchFamily="34" charset="0"/>
              </a:rPr>
              <a:t>Bel hizasından destek</a:t>
            </a:r>
            <a:endParaRPr lang="en-US" sz="2000" dirty="0">
              <a:latin typeface="Verdana" pitchFamily="34" charset="0"/>
            </a:endParaRPr>
          </a:p>
          <a:p>
            <a:pPr eaLnBrk="1" hangingPunct="1">
              <a:lnSpc>
                <a:spcPct val="150000"/>
              </a:lnSpc>
              <a:buClr>
                <a:srgbClr val="008A3E"/>
              </a:buClr>
              <a:buFont typeface="Wingdings 2" pitchFamily="18" charset="2"/>
              <a:buChar char="E"/>
            </a:pPr>
            <a:r>
              <a:rPr lang="tr-TR" sz="2000" dirty="0">
                <a:latin typeface="Verdana" pitchFamily="34" charset="0"/>
              </a:rPr>
              <a:t>Bel dik veya hafifçe eğik</a:t>
            </a:r>
            <a:endParaRPr lang="en-US" sz="2000" dirty="0">
              <a:latin typeface="Verdana" pitchFamily="34" charset="0"/>
            </a:endParaRPr>
          </a:p>
          <a:p>
            <a:pPr eaLnBrk="1" hangingPunct="1">
              <a:lnSpc>
                <a:spcPct val="150000"/>
              </a:lnSpc>
              <a:buClr>
                <a:srgbClr val="008A3E"/>
              </a:buClr>
              <a:buFont typeface="Wingdings 2" pitchFamily="18" charset="2"/>
              <a:buChar char="E"/>
            </a:pPr>
            <a:r>
              <a:rPr lang="tr-TR" sz="2000" dirty="0">
                <a:latin typeface="Verdana" pitchFamily="34" charset="0"/>
              </a:rPr>
              <a:t>Kollar gevşek ve destekli</a:t>
            </a:r>
            <a:endParaRPr lang="en-US" sz="2000" dirty="0">
              <a:latin typeface="Verdana" pitchFamily="34" charset="0"/>
            </a:endParaRPr>
          </a:p>
        </p:txBody>
      </p:sp>
      <p:pic>
        <p:nvPicPr>
          <p:cNvPr id="111619" name="Picture 6" descr="C:\Kodak Photos\P0000602.JPG"/>
          <p:cNvPicPr>
            <a:picLocks noGrp="1" noChangeAspect="1" noChangeArrowheads="1"/>
          </p:cNvPicPr>
          <p:nvPr>
            <p:ph type="clipArt" sz="half" idx="2"/>
          </p:nvPr>
        </p:nvPicPr>
        <p:blipFill>
          <a:blip r:embed="rId4" cstate="print"/>
          <a:srcRect/>
          <a:stretch>
            <a:fillRect/>
          </a:stretch>
        </p:blipFill>
        <p:spPr bwMode="auto">
          <a:xfrm>
            <a:off x="6810376" y="1285875"/>
            <a:ext cx="3305175" cy="4876800"/>
          </a:xfrm>
          <a:noFill/>
          <a:ln>
            <a:solidFill>
              <a:srgbClr val="000066"/>
            </a:solidFill>
            <a:miter lim="800000"/>
            <a:headEnd/>
            <a:tailEnd/>
          </a:ln>
        </p:spPr>
      </p:pic>
      <p:sp>
        <p:nvSpPr>
          <p:cNvPr id="111620" name="Text Box 2"/>
          <p:cNvSpPr txBox="1">
            <a:spLocks noChangeArrowheads="1"/>
          </p:cNvSpPr>
          <p:nvPr>
            <p:custDataLst>
              <p:tags r:id="rId2"/>
            </p:custDataLst>
          </p:nvPr>
        </p:nvSpPr>
        <p:spPr bwMode="auto">
          <a:xfrm>
            <a:off x="7464153" y="0"/>
            <a:ext cx="2860675" cy="400050"/>
          </a:xfrm>
          <a:prstGeom prst="rect">
            <a:avLst/>
          </a:prstGeom>
          <a:noFill/>
          <a:ln w="9525">
            <a:noFill/>
            <a:miter lim="800000"/>
            <a:headEnd/>
            <a:tailEnd/>
          </a:ln>
        </p:spPr>
        <p:txBody>
          <a:bodyPr>
            <a:spAutoFit/>
          </a:bodyPr>
          <a:lstStyle/>
          <a:p>
            <a:pPr>
              <a:spcBef>
                <a:spcPct val="50000"/>
              </a:spcBef>
            </a:pPr>
            <a:r>
              <a:rPr lang="tr-TR" sz="2000" b="1" dirty="0">
                <a:solidFill>
                  <a:srgbClr val="000066"/>
                </a:solidFill>
                <a:latin typeface="Verdana" pitchFamily="34" charset="0"/>
              </a:rPr>
              <a:t>Ergonomik oturma</a:t>
            </a:r>
          </a:p>
        </p:txBody>
      </p:sp>
    </p:spTree>
    <p:extLst>
      <p:ext uri="{BB962C8B-B14F-4D97-AF65-F5344CB8AC3E}">
        <p14:creationId xmlns:p14="http://schemas.microsoft.com/office/powerpoint/2010/main" val="440078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E:\AYAKLIK.jpg"/>
          <p:cNvPicPr>
            <a:picLocks noChangeAspect="1" noChangeArrowheads="1"/>
          </p:cNvPicPr>
          <p:nvPr/>
        </p:nvPicPr>
        <p:blipFill>
          <a:blip r:embed="rId3" cstate="print"/>
          <a:srcRect/>
          <a:stretch>
            <a:fillRect/>
          </a:stretch>
        </p:blipFill>
        <p:spPr bwMode="auto">
          <a:xfrm>
            <a:off x="3215680" y="1124744"/>
            <a:ext cx="5616624" cy="4608512"/>
          </a:xfrm>
          <a:prstGeom prst="rect">
            <a:avLst/>
          </a:prstGeom>
          <a:noFill/>
          <a:ln w="9525">
            <a:solidFill>
              <a:srgbClr val="000066"/>
            </a:solidFill>
            <a:miter lim="800000"/>
            <a:headEnd/>
            <a:tailEnd/>
          </a:ln>
        </p:spPr>
      </p:pic>
    </p:spTree>
    <p:extLst>
      <p:ext uri="{BB962C8B-B14F-4D97-AF65-F5344CB8AC3E}">
        <p14:creationId xmlns:p14="http://schemas.microsoft.com/office/powerpoint/2010/main" val="35250266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custDataLst>
              <p:tags r:id="rId1"/>
            </p:custDataLst>
          </p:nvPr>
        </p:nvSpPr>
        <p:spPr>
          <a:xfrm>
            <a:off x="1775520" y="692696"/>
            <a:ext cx="4752528" cy="4114800"/>
          </a:xfrm>
        </p:spPr>
        <p:txBody>
          <a:bodyPr>
            <a:normAutofit fontScale="92500" lnSpcReduction="10000"/>
          </a:bodyPr>
          <a:lstStyle/>
          <a:p>
            <a:pPr marL="0" indent="0">
              <a:buClr>
                <a:schemeClr val="tx2">
                  <a:lumMod val="75000"/>
                </a:schemeClr>
              </a:buClr>
              <a:buSzPct val="60000"/>
              <a:buNone/>
            </a:pPr>
            <a:r>
              <a:rPr lang="tr-TR" b="1" i="1" dirty="0" smtClean="0">
                <a:solidFill>
                  <a:schemeClr val="tx2">
                    <a:lumMod val="60000"/>
                    <a:lumOff val="40000"/>
                  </a:schemeClr>
                </a:solidFill>
              </a:rPr>
              <a:t>Monitör</a:t>
            </a:r>
          </a:p>
          <a:p>
            <a:pPr>
              <a:lnSpc>
                <a:spcPct val="150000"/>
              </a:lnSpc>
              <a:buClr>
                <a:schemeClr val="tx2">
                  <a:lumMod val="75000"/>
                </a:schemeClr>
              </a:buClr>
              <a:buSzPct val="60000"/>
              <a:buFont typeface="Wingdings" pitchFamily="2" charset="2"/>
              <a:buChar char="Ø"/>
            </a:pPr>
            <a:r>
              <a:rPr lang="tr-TR" dirty="0" smtClean="0"/>
              <a:t> </a:t>
            </a:r>
            <a:r>
              <a:rPr lang="tr-TR" dirty="0">
                <a:solidFill>
                  <a:schemeClr val="tx2">
                    <a:lumMod val="75000"/>
                  </a:schemeClr>
                </a:solidFill>
              </a:rPr>
              <a:t>Monitör gözlerden 50-60 cm uzakta bulunmalıdır</a:t>
            </a:r>
          </a:p>
          <a:p>
            <a:pPr>
              <a:lnSpc>
                <a:spcPct val="150000"/>
              </a:lnSpc>
              <a:buClr>
                <a:schemeClr val="tx2">
                  <a:lumMod val="75000"/>
                </a:schemeClr>
              </a:buClr>
              <a:buSzPct val="60000"/>
              <a:buFont typeface="Wingdings" pitchFamily="2" charset="2"/>
              <a:buChar char="Ø"/>
            </a:pPr>
            <a:r>
              <a:rPr lang="tr-TR" dirty="0">
                <a:solidFill>
                  <a:schemeClr val="tx2">
                    <a:lumMod val="75000"/>
                  </a:schemeClr>
                </a:solidFill>
              </a:rPr>
              <a:t>Genel olarak monitörü mümkün oldukça uzağa yerleştirmek ve yazı karakteri boyutunu artırmak tavsiye edilir</a:t>
            </a:r>
          </a:p>
          <a:p>
            <a:pPr>
              <a:lnSpc>
                <a:spcPct val="150000"/>
              </a:lnSpc>
            </a:pPr>
            <a:endParaRPr lang="tr-TR" dirty="0"/>
          </a:p>
        </p:txBody>
      </p:sp>
      <p:pic>
        <p:nvPicPr>
          <p:cNvPr id="6" name="Picture 5" descr="C:\Documents and Settings\Mahmut Yaman\Desktop\geçici\OFİS ERGO-oturuş.JPG"/>
          <p:cNvPicPr>
            <a:picLocks noGrp="1" noChangeAspect="1" noChangeArrowheads="1"/>
          </p:cNvPicPr>
          <p:nvPr>
            <p:ph type="clipArt" sz="half" idx="2"/>
          </p:nvPr>
        </p:nvPicPr>
        <p:blipFill>
          <a:blip r:embed="rId4" cstate="print"/>
          <a:srcRect/>
          <a:stretch>
            <a:fillRect/>
          </a:stretch>
        </p:blipFill>
        <p:spPr bwMode="auto">
          <a:xfrm>
            <a:off x="6528048" y="1340768"/>
            <a:ext cx="4139952" cy="4536504"/>
          </a:xfrm>
          <a:prstGeom prst="rect">
            <a:avLst/>
          </a:prstGeom>
          <a:noFill/>
          <a:ln w="9525">
            <a:noFill/>
            <a:miter lim="800000"/>
            <a:headEnd/>
            <a:tailEnd/>
          </a:ln>
        </p:spPr>
      </p:pic>
      <p:sp>
        <p:nvSpPr>
          <p:cNvPr id="5" name="4 Slayt Numarası Yer Tutucusu"/>
          <p:cNvSpPr>
            <a:spLocks noGrp="1"/>
          </p:cNvSpPr>
          <p:nvPr>
            <p:ph type="sldNum" sz="quarter" idx="12"/>
            <p:custDataLst>
              <p:tags r:id="rId2"/>
            </p:custDataLst>
          </p:nvPr>
        </p:nvSpPr>
        <p:spPr/>
        <p:txBody>
          <a:bodyPr/>
          <a:lstStyle/>
          <a:p>
            <a:pPr>
              <a:defRPr/>
            </a:pPr>
            <a:fld id="{63C7F586-E746-4105-97A3-0EDAE36076CF}" type="slidenum">
              <a:rPr lang="en-US" smtClean="0"/>
              <a:pPr>
                <a:defRPr/>
              </a:pPr>
              <a:t>32</a:t>
            </a:fld>
            <a:endParaRPr lang="en-US"/>
          </a:p>
        </p:txBody>
      </p:sp>
    </p:spTree>
    <p:extLst>
      <p:ext uri="{BB962C8B-B14F-4D97-AF65-F5344CB8AC3E}">
        <p14:creationId xmlns:p14="http://schemas.microsoft.com/office/powerpoint/2010/main" val="931729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847528" y="476673"/>
            <a:ext cx="8229600" cy="5505475"/>
          </a:xfrm>
        </p:spPr>
        <p:txBody>
          <a:bodyPr>
            <a:normAutofit/>
          </a:bodyPr>
          <a:lstStyle/>
          <a:p>
            <a:pPr marL="0" indent="0">
              <a:buClr>
                <a:schemeClr val="tx2">
                  <a:lumMod val="75000"/>
                </a:schemeClr>
              </a:buClr>
              <a:buSzPct val="60000"/>
              <a:buNone/>
            </a:pPr>
            <a:r>
              <a:rPr lang="tr-TR" b="1" i="1" dirty="0">
                <a:solidFill>
                  <a:schemeClr val="tx2">
                    <a:lumMod val="60000"/>
                    <a:lumOff val="40000"/>
                  </a:schemeClr>
                </a:solidFill>
              </a:rPr>
              <a:t>Klavye ve Fare</a:t>
            </a:r>
          </a:p>
          <a:p>
            <a:pPr>
              <a:lnSpc>
                <a:spcPct val="125000"/>
              </a:lnSpc>
              <a:buClr>
                <a:schemeClr val="tx2">
                  <a:lumMod val="75000"/>
                </a:schemeClr>
              </a:buClr>
              <a:buSzPct val="60000"/>
              <a:buFont typeface="Wingdings" pitchFamily="2" charset="2"/>
              <a:buChar char="Ø"/>
            </a:pPr>
            <a:r>
              <a:rPr lang="tr-TR" sz="2600" dirty="0">
                <a:solidFill>
                  <a:schemeClr val="tx2">
                    <a:lumMod val="75000"/>
                  </a:schemeClr>
                </a:solidFill>
              </a:rPr>
              <a:t>Klavye ve fare kullanırken; dirsek dik ve bilek düz olarak uzanır durumda olmalı</a:t>
            </a:r>
          </a:p>
          <a:p>
            <a:pPr>
              <a:lnSpc>
                <a:spcPct val="125000"/>
              </a:lnSpc>
              <a:buClr>
                <a:schemeClr val="tx2">
                  <a:lumMod val="75000"/>
                </a:schemeClr>
              </a:buClr>
              <a:buSzPct val="60000"/>
              <a:buFont typeface="Wingdings" pitchFamily="2" charset="2"/>
              <a:buChar char="Ø"/>
            </a:pPr>
            <a:r>
              <a:rPr lang="tr-TR" sz="2600" dirty="0">
                <a:solidFill>
                  <a:schemeClr val="tx2">
                    <a:lumMod val="75000"/>
                  </a:schemeClr>
                </a:solidFill>
              </a:rPr>
              <a:t> Fare klavye ile aynı seviyede ve kolay ulaşılabilir bir mesafede olmalı</a:t>
            </a:r>
          </a:p>
          <a:p>
            <a:pPr>
              <a:lnSpc>
                <a:spcPct val="125000"/>
              </a:lnSpc>
              <a:buClr>
                <a:schemeClr val="tx2">
                  <a:lumMod val="75000"/>
                </a:schemeClr>
              </a:buClr>
              <a:buSzPct val="60000"/>
              <a:buFont typeface="Wingdings" pitchFamily="2" charset="2"/>
              <a:buChar char="Ø"/>
            </a:pPr>
            <a:r>
              <a:rPr lang="tr-TR" sz="2600" dirty="0">
                <a:solidFill>
                  <a:schemeClr val="tx2">
                    <a:lumMod val="75000"/>
                  </a:schemeClr>
                </a:solidFill>
              </a:rPr>
              <a:t>Klavye ve fare için ayarlanabilir sürgülü yüzeyler kullanılmalı, bu ek yüzeylerle bacak – masa mesafesi uygun olmalı</a:t>
            </a:r>
            <a:endParaRPr lang="tr-TR" dirty="0">
              <a:solidFill>
                <a:schemeClr val="tx2">
                  <a:lumMod val="75000"/>
                </a:schemeClr>
              </a:solidFill>
            </a:endParaRPr>
          </a:p>
        </p:txBody>
      </p:sp>
      <p:pic>
        <p:nvPicPr>
          <p:cNvPr id="4" name="Picture 6" descr="C:\Kodak Photos\P0000604.JPG"/>
          <p:cNvPicPr>
            <a:picLocks noChangeAspect="1" noChangeArrowheads="1"/>
          </p:cNvPicPr>
          <p:nvPr/>
        </p:nvPicPr>
        <p:blipFill>
          <a:blip r:embed="rId3" cstate="print"/>
          <a:srcRect/>
          <a:stretch>
            <a:fillRect/>
          </a:stretch>
        </p:blipFill>
        <p:spPr bwMode="auto">
          <a:xfrm>
            <a:off x="6960096" y="4331719"/>
            <a:ext cx="3707904" cy="2532163"/>
          </a:xfrm>
          <a:prstGeom prst="rect">
            <a:avLst/>
          </a:prstGeom>
          <a:noFill/>
          <a:ln>
            <a:solidFill>
              <a:srgbClr val="000066"/>
            </a:solidFill>
            <a:miter lim="800000"/>
            <a:headEnd/>
            <a:tailEnd/>
          </a:ln>
        </p:spPr>
      </p:pic>
    </p:spTree>
    <p:extLst>
      <p:ext uri="{BB962C8B-B14F-4D97-AF65-F5344CB8AC3E}">
        <p14:creationId xmlns:p14="http://schemas.microsoft.com/office/powerpoint/2010/main" val="700863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1" descr="02 Force, back, horiz dist (reversed)"/>
          <p:cNvPicPr>
            <a:picLocks noChangeAspect="1" noChangeArrowheads="1"/>
          </p:cNvPicPr>
          <p:nvPr/>
        </p:nvPicPr>
        <p:blipFill>
          <a:blip r:embed="rId16" cstate="print"/>
          <a:srcRect r="42700"/>
          <a:stretch>
            <a:fillRect/>
          </a:stretch>
        </p:blipFill>
        <p:spPr bwMode="auto">
          <a:xfrm>
            <a:off x="6816726" y="1125539"/>
            <a:ext cx="3362325" cy="5214937"/>
          </a:xfrm>
          <a:prstGeom prst="rect">
            <a:avLst/>
          </a:prstGeom>
          <a:noFill/>
          <a:ln w="9525">
            <a:noFill/>
            <a:miter lim="800000"/>
            <a:headEnd/>
            <a:tailEnd/>
          </a:ln>
        </p:spPr>
      </p:pic>
      <p:grpSp>
        <p:nvGrpSpPr>
          <p:cNvPr id="112643" name="Group 12"/>
          <p:cNvGrpSpPr>
            <a:grpSpLocks/>
          </p:cNvGrpSpPr>
          <p:nvPr/>
        </p:nvGrpSpPr>
        <p:grpSpPr bwMode="auto">
          <a:xfrm>
            <a:off x="6816725" y="1773239"/>
            <a:ext cx="838200" cy="1131887"/>
            <a:chOff x="2016" y="967"/>
            <a:chExt cx="528" cy="713"/>
          </a:xfrm>
        </p:grpSpPr>
        <p:sp>
          <p:nvSpPr>
            <p:cNvPr id="112659" name="Line 13"/>
            <p:cNvSpPr>
              <a:spLocks noChangeShapeType="1"/>
            </p:cNvSpPr>
            <p:nvPr>
              <p:custDataLst>
                <p:tags r:id="rId10"/>
              </p:custDataLst>
            </p:nvPr>
          </p:nvSpPr>
          <p:spPr bwMode="auto">
            <a:xfrm flipH="1" flipV="1">
              <a:off x="2352" y="1152"/>
              <a:ext cx="192" cy="384"/>
            </a:xfrm>
            <a:prstGeom prst="line">
              <a:avLst/>
            </a:prstGeom>
            <a:noFill/>
            <a:ln w="38100">
              <a:solidFill>
                <a:srgbClr val="FF0000"/>
              </a:solidFill>
              <a:round/>
              <a:headEnd/>
              <a:tailEnd/>
            </a:ln>
          </p:spPr>
          <p:txBody>
            <a:bodyPr wrap="none" anchor="ctr"/>
            <a:lstStyle/>
            <a:p>
              <a:endParaRPr lang="tr-TR"/>
            </a:p>
          </p:txBody>
        </p:sp>
        <p:sp>
          <p:nvSpPr>
            <p:cNvPr id="112660" name="Line 14"/>
            <p:cNvSpPr>
              <a:spLocks noChangeShapeType="1"/>
            </p:cNvSpPr>
            <p:nvPr>
              <p:custDataLst>
                <p:tags r:id="rId11"/>
              </p:custDataLst>
            </p:nvPr>
          </p:nvSpPr>
          <p:spPr bwMode="auto">
            <a:xfrm flipH="1" flipV="1">
              <a:off x="2160" y="1536"/>
              <a:ext cx="336" cy="144"/>
            </a:xfrm>
            <a:prstGeom prst="line">
              <a:avLst/>
            </a:prstGeom>
            <a:noFill/>
            <a:ln w="38100">
              <a:solidFill>
                <a:srgbClr val="FF0000"/>
              </a:solidFill>
              <a:round/>
              <a:headEnd/>
              <a:tailEnd/>
            </a:ln>
          </p:spPr>
          <p:txBody>
            <a:bodyPr wrap="none" anchor="ctr"/>
            <a:lstStyle/>
            <a:p>
              <a:endParaRPr lang="tr-TR"/>
            </a:p>
          </p:txBody>
        </p:sp>
        <p:sp>
          <p:nvSpPr>
            <p:cNvPr id="514063" name="AutoShape 15"/>
            <p:cNvSpPr>
              <a:spLocks noChangeArrowheads="1"/>
            </p:cNvSpPr>
            <p:nvPr>
              <p:custDataLst>
                <p:tags r:id="rId12"/>
              </p:custDataLst>
            </p:nvPr>
          </p:nvSpPr>
          <p:spPr bwMode="auto">
            <a:xfrm rot="922371">
              <a:off x="2256" y="967"/>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14064" name="AutoShape 16"/>
            <p:cNvSpPr>
              <a:spLocks noChangeArrowheads="1"/>
            </p:cNvSpPr>
            <p:nvPr>
              <p:custDataLst>
                <p:tags r:id="rId13"/>
              </p:custDataLst>
            </p:nvPr>
          </p:nvSpPr>
          <p:spPr bwMode="auto">
            <a:xfrm rot="-364253">
              <a:off x="2016" y="1392"/>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nvGrpSpPr>
          <p:cNvPr id="112644" name="Group 18"/>
          <p:cNvGrpSpPr>
            <a:grpSpLocks/>
          </p:cNvGrpSpPr>
          <p:nvPr/>
        </p:nvGrpSpPr>
        <p:grpSpPr bwMode="auto">
          <a:xfrm>
            <a:off x="2135188" y="1341439"/>
            <a:ext cx="4267200" cy="4719637"/>
            <a:chOff x="1149" y="865"/>
            <a:chExt cx="2915" cy="3291"/>
          </a:xfrm>
        </p:grpSpPr>
        <p:grpSp>
          <p:nvGrpSpPr>
            <p:cNvPr id="112646" name="Group 19"/>
            <p:cNvGrpSpPr>
              <a:grpSpLocks/>
            </p:cNvGrpSpPr>
            <p:nvPr/>
          </p:nvGrpSpPr>
          <p:grpSpPr bwMode="auto">
            <a:xfrm>
              <a:off x="1149" y="865"/>
              <a:ext cx="2630" cy="3291"/>
              <a:chOff x="1341" y="168"/>
              <a:chExt cx="3078" cy="3984"/>
            </a:xfrm>
          </p:grpSpPr>
          <p:pic>
            <p:nvPicPr>
              <p:cNvPr id="112656" name="Picture 20" descr="01 Posture, backs, twisting"/>
              <p:cNvPicPr>
                <a:picLocks noChangeAspect="1" noChangeArrowheads="1"/>
              </p:cNvPicPr>
              <p:nvPr/>
            </p:nvPicPr>
            <p:blipFill>
              <a:blip r:embed="rId17" cstate="print"/>
              <a:srcRect/>
              <a:stretch>
                <a:fillRect/>
              </a:stretch>
            </p:blipFill>
            <p:spPr bwMode="auto">
              <a:xfrm>
                <a:off x="1341" y="168"/>
                <a:ext cx="3078" cy="3984"/>
              </a:xfrm>
              <a:prstGeom prst="rect">
                <a:avLst/>
              </a:prstGeom>
              <a:noFill/>
              <a:ln w="9525">
                <a:noFill/>
                <a:miter lim="800000"/>
                <a:headEnd/>
                <a:tailEnd/>
              </a:ln>
            </p:spPr>
          </p:pic>
          <p:sp>
            <p:nvSpPr>
              <p:cNvPr id="112657" name="Freeform 21"/>
              <p:cNvSpPr>
                <a:spLocks/>
              </p:cNvSpPr>
              <p:nvPr>
                <p:custDataLst>
                  <p:tags r:id="rId8"/>
                </p:custDataLst>
              </p:nvPr>
            </p:nvSpPr>
            <p:spPr bwMode="auto">
              <a:xfrm>
                <a:off x="2964" y="816"/>
                <a:ext cx="204" cy="192"/>
              </a:xfrm>
              <a:custGeom>
                <a:avLst/>
                <a:gdLst>
                  <a:gd name="T0" fmla="*/ 204 w 204"/>
                  <a:gd name="T1" fmla="*/ 192 h 192"/>
                  <a:gd name="T2" fmla="*/ 204 w 204"/>
                  <a:gd name="T3" fmla="*/ 90 h 192"/>
                  <a:gd name="T4" fmla="*/ 108 w 204"/>
                  <a:gd name="T5" fmla="*/ 0 h 192"/>
                  <a:gd name="T6" fmla="*/ 0 w 204"/>
                  <a:gd name="T7" fmla="*/ 54 h 192"/>
                  <a:gd name="T8" fmla="*/ 54 w 204"/>
                  <a:gd name="T9" fmla="*/ 186 h 192"/>
                  <a:gd name="T10" fmla="*/ 204 w 204"/>
                  <a:gd name="T11" fmla="*/ 192 h 192"/>
                  <a:gd name="T12" fmla="*/ 0 60000 65536"/>
                  <a:gd name="T13" fmla="*/ 0 60000 65536"/>
                  <a:gd name="T14" fmla="*/ 0 60000 65536"/>
                  <a:gd name="T15" fmla="*/ 0 60000 65536"/>
                  <a:gd name="T16" fmla="*/ 0 60000 65536"/>
                  <a:gd name="T17" fmla="*/ 0 60000 65536"/>
                  <a:gd name="T18" fmla="*/ 0 w 204"/>
                  <a:gd name="T19" fmla="*/ 0 h 192"/>
                  <a:gd name="T20" fmla="*/ 204 w 2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04" h="192">
                    <a:moveTo>
                      <a:pt x="204" y="192"/>
                    </a:moveTo>
                    <a:lnTo>
                      <a:pt x="204" y="90"/>
                    </a:lnTo>
                    <a:lnTo>
                      <a:pt x="108" y="0"/>
                    </a:lnTo>
                    <a:lnTo>
                      <a:pt x="0" y="54"/>
                    </a:lnTo>
                    <a:lnTo>
                      <a:pt x="54" y="186"/>
                    </a:lnTo>
                    <a:lnTo>
                      <a:pt x="204" y="192"/>
                    </a:lnTo>
                    <a:close/>
                  </a:path>
                </a:pathLst>
              </a:custGeom>
              <a:solidFill>
                <a:schemeClr val="bg1"/>
              </a:solidFill>
              <a:ln w="9525">
                <a:solidFill>
                  <a:schemeClr val="bg1"/>
                </a:solidFill>
                <a:round/>
                <a:headEnd/>
                <a:tailEnd/>
              </a:ln>
            </p:spPr>
            <p:txBody>
              <a:bodyPr wrap="none" anchor="ctr"/>
              <a:lstStyle/>
              <a:p>
                <a:endParaRPr lang="tr-TR"/>
              </a:p>
            </p:txBody>
          </p:sp>
          <p:sp>
            <p:nvSpPr>
              <p:cNvPr id="112658" name="Freeform 22"/>
              <p:cNvSpPr>
                <a:spLocks/>
              </p:cNvSpPr>
              <p:nvPr>
                <p:custDataLst>
                  <p:tags r:id="rId9"/>
                </p:custDataLst>
              </p:nvPr>
            </p:nvSpPr>
            <p:spPr bwMode="auto">
              <a:xfrm>
                <a:off x="4080" y="1734"/>
                <a:ext cx="270" cy="336"/>
              </a:xfrm>
              <a:custGeom>
                <a:avLst/>
                <a:gdLst>
                  <a:gd name="T0" fmla="*/ 0 w 270"/>
                  <a:gd name="T1" fmla="*/ 90 h 336"/>
                  <a:gd name="T2" fmla="*/ 222 w 270"/>
                  <a:gd name="T3" fmla="*/ 0 h 336"/>
                  <a:gd name="T4" fmla="*/ 270 w 270"/>
                  <a:gd name="T5" fmla="*/ 132 h 336"/>
                  <a:gd name="T6" fmla="*/ 144 w 270"/>
                  <a:gd name="T7" fmla="*/ 336 h 336"/>
                  <a:gd name="T8" fmla="*/ 54 w 270"/>
                  <a:gd name="T9" fmla="*/ 252 h 336"/>
                  <a:gd name="T10" fmla="*/ 0 w 270"/>
                  <a:gd name="T11" fmla="*/ 132 h 336"/>
                  <a:gd name="T12" fmla="*/ 42 w 270"/>
                  <a:gd name="T13" fmla="*/ 66 h 336"/>
                  <a:gd name="T14" fmla="*/ 0 60000 65536"/>
                  <a:gd name="T15" fmla="*/ 0 60000 65536"/>
                  <a:gd name="T16" fmla="*/ 0 60000 65536"/>
                  <a:gd name="T17" fmla="*/ 0 60000 65536"/>
                  <a:gd name="T18" fmla="*/ 0 60000 65536"/>
                  <a:gd name="T19" fmla="*/ 0 60000 65536"/>
                  <a:gd name="T20" fmla="*/ 0 60000 65536"/>
                  <a:gd name="T21" fmla="*/ 0 w 270"/>
                  <a:gd name="T22" fmla="*/ 0 h 336"/>
                  <a:gd name="T23" fmla="*/ 270 w 270"/>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336">
                    <a:moveTo>
                      <a:pt x="0" y="90"/>
                    </a:moveTo>
                    <a:lnTo>
                      <a:pt x="222" y="0"/>
                    </a:lnTo>
                    <a:lnTo>
                      <a:pt x="270" y="132"/>
                    </a:lnTo>
                    <a:lnTo>
                      <a:pt x="144" y="336"/>
                    </a:lnTo>
                    <a:lnTo>
                      <a:pt x="54" y="252"/>
                    </a:lnTo>
                    <a:lnTo>
                      <a:pt x="0" y="132"/>
                    </a:lnTo>
                    <a:lnTo>
                      <a:pt x="42" y="66"/>
                    </a:lnTo>
                  </a:path>
                </a:pathLst>
              </a:custGeom>
              <a:solidFill>
                <a:schemeClr val="bg1"/>
              </a:solidFill>
              <a:ln w="9525">
                <a:solidFill>
                  <a:schemeClr val="bg1"/>
                </a:solidFill>
                <a:round/>
                <a:headEnd/>
                <a:tailEnd/>
              </a:ln>
            </p:spPr>
            <p:txBody>
              <a:bodyPr wrap="none" anchor="ctr"/>
              <a:lstStyle/>
              <a:p>
                <a:endParaRPr lang="tr-TR"/>
              </a:p>
            </p:txBody>
          </p:sp>
        </p:grpSp>
        <p:grpSp>
          <p:nvGrpSpPr>
            <p:cNvPr id="112647" name="Group 23"/>
            <p:cNvGrpSpPr>
              <a:grpSpLocks/>
            </p:cNvGrpSpPr>
            <p:nvPr/>
          </p:nvGrpSpPr>
          <p:grpSpPr bwMode="auto">
            <a:xfrm flipH="1">
              <a:off x="3613" y="1281"/>
              <a:ext cx="451" cy="589"/>
              <a:chOff x="2016" y="967"/>
              <a:chExt cx="528" cy="713"/>
            </a:xfrm>
          </p:grpSpPr>
          <p:sp>
            <p:nvSpPr>
              <p:cNvPr id="112651" name="Line 24"/>
              <p:cNvSpPr>
                <a:spLocks noChangeShapeType="1"/>
              </p:cNvSpPr>
              <p:nvPr>
                <p:custDataLst>
                  <p:tags r:id="rId4"/>
                </p:custDataLst>
              </p:nvPr>
            </p:nvSpPr>
            <p:spPr bwMode="auto">
              <a:xfrm flipH="1" flipV="1">
                <a:off x="2352" y="1152"/>
                <a:ext cx="192" cy="384"/>
              </a:xfrm>
              <a:prstGeom prst="line">
                <a:avLst/>
              </a:prstGeom>
              <a:noFill/>
              <a:ln w="38100">
                <a:solidFill>
                  <a:srgbClr val="FF0000"/>
                </a:solidFill>
                <a:round/>
                <a:headEnd/>
                <a:tailEnd/>
              </a:ln>
            </p:spPr>
            <p:txBody>
              <a:bodyPr wrap="none" anchor="ctr"/>
              <a:lstStyle/>
              <a:p>
                <a:endParaRPr lang="tr-TR"/>
              </a:p>
            </p:txBody>
          </p:sp>
          <p:sp>
            <p:nvSpPr>
              <p:cNvPr id="514073" name="AutoShape 25"/>
              <p:cNvSpPr>
                <a:spLocks noChangeArrowheads="1"/>
              </p:cNvSpPr>
              <p:nvPr>
                <p:custDataLst>
                  <p:tags r:id="rId5"/>
                </p:custDataLst>
              </p:nvPr>
            </p:nvSpPr>
            <p:spPr bwMode="auto">
              <a:xfrm rot="922371">
                <a:off x="2256" y="967"/>
                <a:ext cx="145"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nvGrpSpPr>
              <p:cNvPr id="112653" name="Group 26"/>
              <p:cNvGrpSpPr>
                <a:grpSpLocks/>
              </p:cNvGrpSpPr>
              <p:nvPr/>
            </p:nvGrpSpPr>
            <p:grpSpPr bwMode="auto">
              <a:xfrm>
                <a:off x="2016" y="1392"/>
                <a:ext cx="480" cy="288"/>
                <a:chOff x="2016" y="1392"/>
                <a:chExt cx="480" cy="288"/>
              </a:xfrm>
            </p:grpSpPr>
            <p:sp>
              <p:nvSpPr>
                <p:cNvPr id="112654" name="Line 27"/>
                <p:cNvSpPr>
                  <a:spLocks noChangeShapeType="1"/>
                </p:cNvSpPr>
                <p:nvPr>
                  <p:custDataLst>
                    <p:tags r:id="rId6"/>
                  </p:custDataLst>
                </p:nvPr>
              </p:nvSpPr>
              <p:spPr bwMode="auto">
                <a:xfrm flipH="1" flipV="1">
                  <a:off x="2160" y="1536"/>
                  <a:ext cx="336" cy="144"/>
                </a:xfrm>
                <a:prstGeom prst="line">
                  <a:avLst/>
                </a:prstGeom>
                <a:noFill/>
                <a:ln w="38100">
                  <a:solidFill>
                    <a:srgbClr val="FF0000"/>
                  </a:solidFill>
                  <a:round/>
                  <a:headEnd/>
                  <a:tailEnd/>
                </a:ln>
              </p:spPr>
              <p:txBody>
                <a:bodyPr wrap="none" anchor="ctr"/>
                <a:lstStyle/>
                <a:p>
                  <a:endParaRPr lang="tr-TR"/>
                </a:p>
              </p:txBody>
            </p:sp>
            <p:sp>
              <p:nvSpPr>
                <p:cNvPr id="514076" name="AutoShape 28"/>
                <p:cNvSpPr>
                  <a:spLocks noChangeArrowheads="1"/>
                </p:cNvSpPr>
                <p:nvPr>
                  <p:custDataLst>
                    <p:tags r:id="rId7"/>
                  </p:custDataLst>
                </p:nvPr>
              </p:nvSpPr>
              <p:spPr bwMode="auto">
                <a:xfrm rot="-364253">
                  <a:off x="2016" y="1392"/>
                  <a:ext cx="143"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grpSp>
          <p:nvGrpSpPr>
            <p:cNvPr id="112648" name="Group 29"/>
            <p:cNvGrpSpPr>
              <a:grpSpLocks/>
            </p:cNvGrpSpPr>
            <p:nvPr/>
          </p:nvGrpSpPr>
          <p:grpSpPr bwMode="auto">
            <a:xfrm>
              <a:off x="2341" y="1281"/>
              <a:ext cx="410" cy="238"/>
              <a:chOff x="2016" y="1392"/>
              <a:chExt cx="480" cy="288"/>
            </a:xfrm>
          </p:grpSpPr>
          <p:sp>
            <p:nvSpPr>
              <p:cNvPr id="112649" name="Line 30"/>
              <p:cNvSpPr>
                <a:spLocks noChangeShapeType="1"/>
              </p:cNvSpPr>
              <p:nvPr>
                <p:custDataLst>
                  <p:tags r:id="rId2"/>
                </p:custDataLst>
              </p:nvPr>
            </p:nvSpPr>
            <p:spPr bwMode="auto">
              <a:xfrm flipH="1" flipV="1">
                <a:off x="2160" y="1536"/>
                <a:ext cx="336" cy="144"/>
              </a:xfrm>
              <a:prstGeom prst="line">
                <a:avLst/>
              </a:prstGeom>
              <a:noFill/>
              <a:ln w="38100">
                <a:solidFill>
                  <a:srgbClr val="FF0000"/>
                </a:solidFill>
                <a:round/>
                <a:headEnd/>
                <a:tailEnd/>
              </a:ln>
            </p:spPr>
            <p:txBody>
              <a:bodyPr wrap="none" anchor="ctr"/>
              <a:lstStyle/>
              <a:p>
                <a:endParaRPr lang="tr-TR"/>
              </a:p>
            </p:txBody>
          </p:sp>
          <p:sp>
            <p:nvSpPr>
              <p:cNvPr id="514079" name="AutoShape 31"/>
              <p:cNvSpPr>
                <a:spLocks noChangeArrowheads="1"/>
              </p:cNvSpPr>
              <p:nvPr>
                <p:custDataLst>
                  <p:tags r:id="rId3"/>
                </p:custDataLst>
              </p:nvPr>
            </p:nvSpPr>
            <p:spPr bwMode="auto">
              <a:xfrm rot="-364253">
                <a:off x="2016" y="1392"/>
                <a:ext cx="143"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sp>
        <p:nvSpPr>
          <p:cNvPr id="112645" name="Text Box 3"/>
          <p:cNvSpPr txBox="1">
            <a:spLocks noChangeArrowheads="1"/>
          </p:cNvSpPr>
          <p:nvPr>
            <p:custDataLst>
              <p:tags r:id="rId1"/>
            </p:custDataLst>
          </p:nvPr>
        </p:nvSpPr>
        <p:spPr bwMode="auto">
          <a:xfrm>
            <a:off x="6635780" y="71414"/>
            <a:ext cx="3817938" cy="45720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Verdana" pitchFamily="34" charset="0"/>
              </a:rPr>
              <a:t>Doğrular ve Yanlışlar </a:t>
            </a:r>
          </a:p>
        </p:txBody>
      </p:sp>
    </p:spTree>
    <p:extLst>
      <p:ext uri="{BB962C8B-B14F-4D97-AF65-F5344CB8AC3E}">
        <p14:creationId xmlns:p14="http://schemas.microsoft.com/office/powerpoint/2010/main" val="4143740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
          <p:cNvGrpSpPr>
            <a:grpSpLocks/>
          </p:cNvGrpSpPr>
          <p:nvPr/>
        </p:nvGrpSpPr>
        <p:grpSpPr bwMode="auto">
          <a:xfrm>
            <a:off x="2208213" y="1484313"/>
            <a:ext cx="7758112" cy="4724400"/>
            <a:chOff x="340" y="1026"/>
            <a:chExt cx="4887" cy="2976"/>
          </a:xfrm>
        </p:grpSpPr>
        <p:grpSp>
          <p:nvGrpSpPr>
            <p:cNvPr id="113668" name="Group 3"/>
            <p:cNvGrpSpPr>
              <a:grpSpLocks/>
            </p:cNvGrpSpPr>
            <p:nvPr/>
          </p:nvGrpSpPr>
          <p:grpSpPr bwMode="auto">
            <a:xfrm>
              <a:off x="340" y="1026"/>
              <a:ext cx="2548" cy="2976"/>
              <a:chOff x="2924" y="1152"/>
              <a:chExt cx="2548" cy="2976"/>
            </a:xfrm>
          </p:grpSpPr>
          <p:pic>
            <p:nvPicPr>
              <p:cNvPr id="113675" name="Picture 4" descr="01 Posture, neck, microscope good"/>
              <p:cNvPicPr>
                <a:picLocks noChangeAspect="1" noChangeArrowheads="1"/>
              </p:cNvPicPr>
              <p:nvPr/>
            </p:nvPicPr>
            <p:blipFill>
              <a:blip r:embed="rId9" cstate="print"/>
              <a:srcRect/>
              <a:stretch>
                <a:fillRect/>
              </a:stretch>
            </p:blipFill>
            <p:spPr bwMode="auto">
              <a:xfrm>
                <a:off x="2924" y="1152"/>
                <a:ext cx="2548" cy="2976"/>
              </a:xfrm>
              <a:prstGeom prst="rect">
                <a:avLst/>
              </a:prstGeom>
              <a:noFill/>
              <a:ln w="9525">
                <a:noFill/>
                <a:miter lim="800000"/>
                <a:headEnd/>
                <a:tailEnd/>
              </a:ln>
            </p:spPr>
          </p:pic>
          <p:sp>
            <p:nvSpPr>
              <p:cNvPr id="113676" name="Freeform 5" descr="Dark upward diagonal"/>
              <p:cNvSpPr>
                <a:spLocks/>
              </p:cNvSpPr>
              <p:nvPr>
                <p:custDataLst>
                  <p:tags r:id="rId6"/>
                </p:custDataLst>
              </p:nvPr>
            </p:nvSpPr>
            <p:spPr bwMode="auto">
              <a:xfrm>
                <a:off x="3855" y="2676"/>
                <a:ext cx="429" cy="480"/>
              </a:xfrm>
              <a:custGeom>
                <a:avLst/>
                <a:gdLst>
                  <a:gd name="T0" fmla="*/ 426 w 429"/>
                  <a:gd name="T1" fmla="*/ 480 h 480"/>
                  <a:gd name="T2" fmla="*/ 213 w 429"/>
                  <a:gd name="T3" fmla="*/ 477 h 480"/>
                  <a:gd name="T4" fmla="*/ 222 w 429"/>
                  <a:gd name="T5" fmla="*/ 351 h 480"/>
                  <a:gd name="T6" fmla="*/ 0 w 429"/>
                  <a:gd name="T7" fmla="*/ 45 h 480"/>
                  <a:gd name="T8" fmla="*/ 81 w 429"/>
                  <a:gd name="T9" fmla="*/ 0 h 480"/>
                  <a:gd name="T10" fmla="*/ 252 w 429"/>
                  <a:gd name="T11" fmla="*/ 261 h 480"/>
                  <a:gd name="T12" fmla="*/ 333 w 429"/>
                  <a:gd name="T13" fmla="*/ 312 h 480"/>
                  <a:gd name="T14" fmla="*/ 393 w 429"/>
                  <a:gd name="T15" fmla="*/ 327 h 480"/>
                  <a:gd name="T16" fmla="*/ 423 w 429"/>
                  <a:gd name="T17" fmla="*/ 375 h 480"/>
                  <a:gd name="T18" fmla="*/ 429 w 429"/>
                  <a:gd name="T19" fmla="*/ 462 h 480"/>
                  <a:gd name="T20" fmla="*/ 426 w 429"/>
                  <a:gd name="T21" fmla="*/ 480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9"/>
                  <a:gd name="T34" fmla="*/ 0 h 480"/>
                  <a:gd name="T35" fmla="*/ 429 w 429"/>
                  <a:gd name="T36" fmla="*/ 480 h 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9" h="480">
                    <a:moveTo>
                      <a:pt x="426" y="480"/>
                    </a:moveTo>
                    <a:lnTo>
                      <a:pt x="213" y="477"/>
                    </a:lnTo>
                    <a:lnTo>
                      <a:pt x="222" y="351"/>
                    </a:lnTo>
                    <a:lnTo>
                      <a:pt x="0" y="45"/>
                    </a:lnTo>
                    <a:lnTo>
                      <a:pt x="81" y="0"/>
                    </a:lnTo>
                    <a:lnTo>
                      <a:pt x="252" y="261"/>
                    </a:lnTo>
                    <a:lnTo>
                      <a:pt x="333" y="312"/>
                    </a:lnTo>
                    <a:lnTo>
                      <a:pt x="393" y="327"/>
                    </a:lnTo>
                    <a:lnTo>
                      <a:pt x="423" y="375"/>
                    </a:lnTo>
                    <a:lnTo>
                      <a:pt x="429" y="462"/>
                    </a:lnTo>
                    <a:lnTo>
                      <a:pt x="426" y="480"/>
                    </a:lnTo>
                    <a:close/>
                  </a:path>
                </a:pathLst>
              </a:custGeom>
              <a:pattFill prst="dkUpDiag">
                <a:fgClr>
                  <a:schemeClr val="tx1"/>
                </a:fgClr>
                <a:bgClr>
                  <a:srgbClr val="FFFFFF"/>
                </a:bgClr>
              </a:pattFill>
              <a:ln w="9525">
                <a:solidFill>
                  <a:schemeClr val="tx1"/>
                </a:solidFill>
                <a:round/>
                <a:headEnd/>
                <a:tailEnd/>
              </a:ln>
            </p:spPr>
            <p:txBody>
              <a:bodyPr wrap="none" anchor="ctr"/>
              <a:lstStyle/>
              <a:p>
                <a:endParaRPr lang="tr-TR"/>
              </a:p>
            </p:txBody>
          </p:sp>
        </p:grpSp>
        <p:grpSp>
          <p:nvGrpSpPr>
            <p:cNvPr id="113669" name="Group 6"/>
            <p:cNvGrpSpPr>
              <a:grpSpLocks/>
            </p:cNvGrpSpPr>
            <p:nvPr/>
          </p:nvGrpSpPr>
          <p:grpSpPr bwMode="auto">
            <a:xfrm>
              <a:off x="2835" y="1026"/>
              <a:ext cx="2392" cy="2976"/>
              <a:chOff x="336" y="1152"/>
              <a:chExt cx="2392" cy="2976"/>
            </a:xfrm>
          </p:grpSpPr>
          <p:pic>
            <p:nvPicPr>
              <p:cNvPr id="113670" name="Picture 7" descr="01 Posture, neck, microscope bad"/>
              <p:cNvPicPr>
                <a:picLocks noChangeAspect="1" noChangeArrowheads="1"/>
              </p:cNvPicPr>
              <p:nvPr/>
            </p:nvPicPr>
            <p:blipFill>
              <a:blip r:embed="rId10" cstate="print"/>
              <a:srcRect/>
              <a:stretch>
                <a:fillRect/>
              </a:stretch>
            </p:blipFill>
            <p:spPr bwMode="auto">
              <a:xfrm>
                <a:off x="336" y="1152"/>
                <a:ext cx="2392" cy="2976"/>
              </a:xfrm>
              <a:prstGeom prst="rect">
                <a:avLst/>
              </a:prstGeom>
              <a:noFill/>
              <a:ln w="9525">
                <a:noFill/>
                <a:miter lim="800000"/>
                <a:headEnd/>
                <a:tailEnd/>
              </a:ln>
            </p:spPr>
          </p:pic>
          <p:sp>
            <p:nvSpPr>
              <p:cNvPr id="113671" name="Line 8"/>
              <p:cNvSpPr>
                <a:spLocks noChangeShapeType="1"/>
              </p:cNvSpPr>
              <p:nvPr>
                <p:custDataLst>
                  <p:tags r:id="rId2"/>
                </p:custDataLst>
              </p:nvPr>
            </p:nvSpPr>
            <p:spPr bwMode="auto">
              <a:xfrm flipV="1">
                <a:off x="1872" y="1392"/>
                <a:ext cx="192" cy="384"/>
              </a:xfrm>
              <a:prstGeom prst="line">
                <a:avLst/>
              </a:prstGeom>
              <a:noFill/>
              <a:ln w="38100">
                <a:solidFill>
                  <a:srgbClr val="FF0000"/>
                </a:solidFill>
                <a:round/>
                <a:headEnd/>
                <a:tailEnd/>
              </a:ln>
            </p:spPr>
            <p:txBody>
              <a:bodyPr wrap="none" anchor="ctr"/>
              <a:lstStyle/>
              <a:p>
                <a:endParaRPr lang="tr-TR"/>
              </a:p>
            </p:txBody>
          </p:sp>
          <p:sp>
            <p:nvSpPr>
              <p:cNvPr id="113672" name="Line 9"/>
              <p:cNvSpPr>
                <a:spLocks noChangeShapeType="1"/>
              </p:cNvSpPr>
              <p:nvPr>
                <p:custDataLst>
                  <p:tags r:id="rId3"/>
                </p:custDataLst>
              </p:nvPr>
            </p:nvSpPr>
            <p:spPr bwMode="auto">
              <a:xfrm flipV="1">
                <a:off x="1968" y="1673"/>
                <a:ext cx="336" cy="144"/>
              </a:xfrm>
              <a:prstGeom prst="line">
                <a:avLst/>
              </a:prstGeom>
              <a:noFill/>
              <a:ln w="38100">
                <a:solidFill>
                  <a:srgbClr val="FF0000"/>
                </a:solidFill>
                <a:round/>
                <a:headEnd/>
                <a:tailEnd/>
              </a:ln>
            </p:spPr>
            <p:txBody>
              <a:bodyPr wrap="none" anchor="ctr"/>
              <a:lstStyle/>
              <a:p>
                <a:endParaRPr lang="tr-TR"/>
              </a:p>
            </p:txBody>
          </p:sp>
          <p:sp>
            <p:nvSpPr>
              <p:cNvPr id="516106" name="AutoShape 10"/>
              <p:cNvSpPr>
                <a:spLocks noChangeArrowheads="1"/>
              </p:cNvSpPr>
              <p:nvPr>
                <p:custDataLst>
                  <p:tags r:id="rId4"/>
                </p:custDataLst>
              </p:nvPr>
            </p:nvSpPr>
            <p:spPr bwMode="auto">
              <a:xfrm rot="20677629" flipH="1">
                <a:off x="2016" y="1207"/>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16107" name="AutoShape 11"/>
              <p:cNvSpPr>
                <a:spLocks noChangeArrowheads="1"/>
              </p:cNvSpPr>
              <p:nvPr>
                <p:custDataLst>
                  <p:tags r:id="rId5"/>
                </p:custDataLst>
              </p:nvPr>
            </p:nvSpPr>
            <p:spPr bwMode="auto">
              <a:xfrm rot="364253" flipH="1">
                <a:off x="2304" y="1529"/>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sp>
        <p:nvSpPr>
          <p:cNvPr id="13" name="Text Box 3"/>
          <p:cNvSpPr txBox="1">
            <a:spLocks noChangeArrowheads="1"/>
          </p:cNvSpPr>
          <p:nvPr>
            <p:custDataLst>
              <p:tags r:id="rId1"/>
            </p:custDataLst>
          </p:nvPr>
        </p:nvSpPr>
        <p:spPr bwMode="auto">
          <a:xfrm>
            <a:off x="6635780" y="71414"/>
            <a:ext cx="3817938" cy="45720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Verdana" pitchFamily="34" charset="0"/>
              </a:rPr>
              <a:t>Doğrular ve Yanlışlar </a:t>
            </a:r>
          </a:p>
        </p:txBody>
      </p:sp>
    </p:spTree>
    <p:extLst>
      <p:ext uri="{BB962C8B-B14F-4D97-AF65-F5344CB8AC3E}">
        <p14:creationId xmlns:p14="http://schemas.microsoft.com/office/powerpoint/2010/main" val="1499705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descr="Posture, back, sitting, multiple postures"/>
          <p:cNvPicPr>
            <a:picLocks noChangeAspect="1" noChangeArrowheads="1"/>
          </p:cNvPicPr>
          <p:nvPr/>
        </p:nvPicPr>
        <p:blipFill>
          <a:blip r:embed="rId10" cstate="print"/>
          <a:srcRect/>
          <a:stretch>
            <a:fillRect/>
          </a:stretch>
        </p:blipFill>
        <p:spPr bwMode="auto">
          <a:xfrm>
            <a:off x="6096001" y="1844676"/>
            <a:ext cx="4194175" cy="4411663"/>
          </a:xfrm>
          <a:prstGeom prst="rect">
            <a:avLst/>
          </a:prstGeom>
          <a:noFill/>
          <a:ln w="9525">
            <a:noFill/>
            <a:miter lim="800000"/>
            <a:headEnd/>
            <a:tailEnd/>
          </a:ln>
        </p:spPr>
      </p:pic>
      <p:grpSp>
        <p:nvGrpSpPr>
          <p:cNvPr id="2" name="Group 6"/>
          <p:cNvGrpSpPr>
            <a:grpSpLocks/>
          </p:cNvGrpSpPr>
          <p:nvPr/>
        </p:nvGrpSpPr>
        <p:grpSpPr bwMode="auto">
          <a:xfrm>
            <a:off x="1992314" y="2636838"/>
            <a:ext cx="3889375" cy="2906712"/>
            <a:chOff x="295" y="1525"/>
            <a:chExt cx="3006" cy="1650"/>
          </a:xfrm>
        </p:grpSpPr>
        <p:grpSp>
          <p:nvGrpSpPr>
            <p:cNvPr id="3" name="Group 7"/>
            <p:cNvGrpSpPr>
              <a:grpSpLocks/>
            </p:cNvGrpSpPr>
            <p:nvPr/>
          </p:nvGrpSpPr>
          <p:grpSpPr bwMode="auto">
            <a:xfrm>
              <a:off x="295" y="1525"/>
              <a:ext cx="3006" cy="1650"/>
              <a:chOff x="1008" y="1145"/>
              <a:chExt cx="3744" cy="2030"/>
            </a:xfrm>
          </p:grpSpPr>
          <p:pic>
            <p:nvPicPr>
              <p:cNvPr id="115722" name="Picture 8" descr="07 Pressure Points, sitting"/>
              <p:cNvPicPr>
                <a:picLocks noChangeAspect="1" noChangeArrowheads="1"/>
              </p:cNvPicPr>
              <p:nvPr/>
            </p:nvPicPr>
            <p:blipFill>
              <a:blip r:embed="rId11" cstate="print"/>
              <a:srcRect/>
              <a:stretch>
                <a:fillRect/>
              </a:stretch>
            </p:blipFill>
            <p:spPr bwMode="auto">
              <a:xfrm>
                <a:off x="1008" y="1145"/>
                <a:ext cx="3744" cy="2030"/>
              </a:xfrm>
              <a:prstGeom prst="rect">
                <a:avLst/>
              </a:prstGeom>
              <a:noFill/>
              <a:ln w="9525">
                <a:noFill/>
                <a:miter lim="800000"/>
                <a:headEnd/>
                <a:tailEnd/>
              </a:ln>
            </p:spPr>
          </p:pic>
          <p:sp>
            <p:nvSpPr>
              <p:cNvPr id="115723" name="Oval 9"/>
              <p:cNvSpPr>
                <a:spLocks noChangeArrowheads="1"/>
              </p:cNvSpPr>
              <p:nvPr>
                <p:custDataLst>
                  <p:tags r:id="rId6"/>
                </p:custDataLst>
              </p:nvPr>
            </p:nvSpPr>
            <p:spPr bwMode="auto">
              <a:xfrm>
                <a:off x="2880" y="1728"/>
                <a:ext cx="288" cy="336"/>
              </a:xfrm>
              <a:prstGeom prst="ellipse">
                <a:avLst/>
              </a:prstGeom>
              <a:solidFill>
                <a:schemeClr val="bg1"/>
              </a:solidFill>
              <a:ln w="9525">
                <a:noFill/>
                <a:round/>
                <a:headEnd/>
                <a:tailEnd/>
              </a:ln>
            </p:spPr>
            <p:txBody>
              <a:bodyPr wrap="none" anchor="ctr"/>
              <a:lstStyle/>
              <a:p>
                <a:endParaRPr lang="tr-TR"/>
              </a:p>
            </p:txBody>
          </p:sp>
          <p:sp>
            <p:nvSpPr>
              <p:cNvPr id="115724" name="Oval 10"/>
              <p:cNvSpPr>
                <a:spLocks noChangeArrowheads="1"/>
              </p:cNvSpPr>
              <p:nvPr>
                <p:custDataLst>
                  <p:tags r:id="rId7"/>
                </p:custDataLst>
              </p:nvPr>
            </p:nvSpPr>
            <p:spPr bwMode="auto">
              <a:xfrm>
                <a:off x="2880" y="2784"/>
                <a:ext cx="288" cy="336"/>
              </a:xfrm>
              <a:prstGeom prst="ellipse">
                <a:avLst/>
              </a:prstGeom>
              <a:solidFill>
                <a:schemeClr val="bg1"/>
              </a:solidFill>
              <a:ln w="9525">
                <a:noFill/>
                <a:round/>
                <a:headEnd/>
                <a:tailEnd/>
              </a:ln>
            </p:spPr>
            <p:txBody>
              <a:bodyPr wrap="none" anchor="ctr"/>
              <a:lstStyle/>
              <a:p>
                <a:endParaRPr lang="tr-TR"/>
              </a:p>
            </p:txBody>
          </p:sp>
        </p:grpSp>
        <p:sp>
          <p:nvSpPr>
            <p:cNvPr id="115718" name="Line 11"/>
            <p:cNvSpPr>
              <a:spLocks noChangeShapeType="1"/>
            </p:cNvSpPr>
            <p:nvPr>
              <p:custDataLst>
                <p:tags r:id="rId2"/>
              </p:custDataLst>
            </p:nvPr>
          </p:nvSpPr>
          <p:spPr bwMode="auto">
            <a:xfrm flipH="1" flipV="1">
              <a:off x="2880" y="1728"/>
              <a:ext cx="192" cy="288"/>
            </a:xfrm>
            <a:prstGeom prst="line">
              <a:avLst/>
            </a:prstGeom>
            <a:noFill/>
            <a:ln w="38100">
              <a:solidFill>
                <a:srgbClr val="FF0000"/>
              </a:solidFill>
              <a:round/>
              <a:headEnd/>
              <a:tailEnd/>
            </a:ln>
          </p:spPr>
          <p:txBody>
            <a:bodyPr wrap="none" anchor="ctr"/>
            <a:lstStyle/>
            <a:p>
              <a:endParaRPr lang="tr-TR"/>
            </a:p>
          </p:txBody>
        </p:sp>
        <p:sp>
          <p:nvSpPr>
            <p:cNvPr id="115719" name="Line 12"/>
            <p:cNvSpPr>
              <a:spLocks noChangeShapeType="1"/>
            </p:cNvSpPr>
            <p:nvPr>
              <p:custDataLst>
                <p:tags r:id="rId3"/>
              </p:custDataLst>
            </p:nvPr>
          </p:nvSpPr>
          <p:spPr bwMode="auto">
            <a:xfrm flipH="1" flipV="1">
              <a:off x="2880" y="2669"/>
              <a:ext cx="135" cy="280"/>
            </a:xfrm>
            <a:prstGeom prst="line">
              <a:avLst/>
            </a:prstGeom>
            <a:noFill/>
            <a:ln w="38100">
              <a:solidFill>
                <a:srgbClr val="FF0000"/>
              </a:solidFill>
              <a:round/>
              <a:headEnd/>
              <a:tailEnd/>
            </a:ln>
          </p:spPr>
          <p:txBody>
            <a:bodyPr wrap="none" anchor="ctr"/>
            <a:lstStyle/>
            <a:p>
              <a:endParaRPr lang="tr-TR"/>
            </a:p>
          </p:txBody>
        </p:sp>
        <p:sp>
          <p:nvSpPr>
            <p:cNvPr id="522253" name="AutoShape 13"/>
            <p:cNvSpPr>
              <a:spLocks noChangeArrowheads="1"/>
            </p:cNvSpPr>
            <p:nvPr>
              <p:custDataLst>
                <p:tags r:id="rId4"/>
              </p:custDataLst>
            </p:nvPr>
          </p:nvSpPr>
          <p:spPr bwMode="auto">
            <a:xfrm rot="922371">
              <a:off x="3072" y="2027"/>
              <a:ext cx="146"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22254" name="AutoShape 14"/>
            <p:cNvSpPr>
              <a:spLocks noChangeArrowheads="1"/>
            </p:cNvSpPr>
            <p:nvPr>
              <p:custDataLst>
                <p:tags r:id="rId5"/>
              </p:custDataLst>
            </p:nvPr>
          </p:nvSpPr>
          <p:spPr bwMode="auto">
            <a:xfrm rot="-364253">
              <a:off x="3000" y="2968"/>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sp>
        <p:nvSpPr>
          <p:cNvPr id="13" name="Text Box 3"/>
          <p:cNvSpPr txBox="1">
            <a:spLocks noChangeArrowheads="1"/>
          </p:cNvSpPr>
          <p:nvPr>
            <p:custDataLst>
              <p:tags r:id="rId1"/>
            </p:custDataLst>
          </p:nvPr>
        </p:nvSpPr>
        <p:spPr bwMode="auto">
          <a:xfrm>
            <a:off x="6600056" y="0"/>
            <a:ext cx="3817938"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Doğrular ve Yanlışlar </a:t>
            </a:r>
          </a:p>
        </p:txBody>
      </p:sp>
    </p:spTree>
    <p:extLst>
      <p:ext uri="{BB962C8B-B14F-4D97-AF65-F5344CB8AC3E}">
        <p14:creationId xmlns:p14="http://schemas.microsoft.com/office/powerpoint/2010/main" val="133839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12"/>
          <p:cNvGrpSpPr>
            <a:grpSpLocks/>
          </p:cNvGrpSpPr>
          <p:nvPr/>
        </p:nvGrpSpPr>
        <p:grpSpPr bwMode="auto">
          <a:xfrm>
            <a:off x="2424114" y="1196975"/>
            <a:ext cx="2598737" cy="5068888"/>
            <a:chOff x="1833" y="192"/>
            <a:chExt cx="2094" cy="3936"/>
          </a:xfrm>
        </p:grpSpPr>
        <p:pic>
          <p:nvPicPr>
            <p:cNvPr id="125967" name="Picture 13" descr="06 Fatigue, stat load, reach up"/>
            <p:cNvPicPr>
              <a:picLocks noChangeAspect="1" noChangeArrowheads="1"/>
            </p:cNvPicPr>
            <p:nvPr/>
          </p:nvPicPr>
          <p:blipFill>
            <a:blip r:embed="rId14" cstate="print"/>
            <a:srcRect/>
            <a:stretch>
              <a:fillRect/>
            </a:stretch>
          </p:blipFill>
          <p:spPr bwMode="auto">
            <a:xfrm>
              <a:off x="1833" y="192"/>
              <a:ext cx="2094" cy="3936"/>
            </a:xfrm>
            <a:prstGeom prst="rect">
              <a:avLst/>
            </a:prstGeom>
            <a:noFill/>
            <a:ln w="9525">
              <a:noFill/>
              <a:miter lim="800000"/>
              <a:headEnd/>
              <a:tailEnd/>
            </a:ln>
          </p:spPr>
        </p:pic>
        <p:grpSp>
          <p:nvGrpSpPr>
            <p:cNvPr id="125968" name="Group 14"/>
            <p:cNvGrpSpPr>
              <a:grpSpLocks/>
            </p:cNvGrpSpPr>
            <p:nvPr/>
          </p:nvGrpSpPr>
          <p:grpSpPr bwMode="auto">
            <a:xfrm>
              <a:off x="1920" y="1440"/>
              <a:ext cx="420" cy="676"/>
              <a:chOff x="1920" y="1440"/>
              <a:chExt cx="420" cy="676"/>
            </a:xfrm>
          </p:grpSpPr>
          <p:sp>
            <p:nvSpPr>
              <p:cNvPr id="125969" name="Line 15"/>
              <p:cNvSpPr>
                <a:spLocks noChangeShapeType="1"/>
              </p:cNvSpPr>
              <p:nvPr>
                <p:custDataLst>
                  <p:tags r:id="rId8"/>
                </p:custDataLst>
              </p:nvPr>
            </p:nvSpPr>
            <p:spPr bwMode="auto">
              <a:xfrm rot="950773" flipH="1" flipV="1">
                <a:off x="2112" y="1632"/>
                <a:ext cx="228" cy="333"/>
              </a:xfrm>
              <a:prstGeom prst="line">
                <a:avLst/>
              </a:prstGeom>
              <a:noFill/>
              <a:ln w="38100">
                <a:solidFill>
                  <a:srgbClr val="FF0000"/>
                </a:solidFill>
                <a:round/>
                <a:headEnd/>
                <a:tailEnd/>
              </a:ln>
            </p:spPr>
            <p:txBody>
              <a:bodyPr wrap="none" anchor="ctr"/>
              <a:lstStyle/>
              <a:p>
                <a:endParaRPr lang="tr-TR"/>
              </a:p>
            </p:txBody>
          </p:sp>
          <p:sp>
            <p:nvSpPr>
              <p:cNvPr id="125970" name="Line 16"/>
              <p:cNvSpPr>
                <a:spLocks noChangeShapeType="1"/>
              </p:cNvSpPr>
              <p:nvPr>
                <p:custDataLst>
                  <p:tags r:id="rId9"/>
                </p:custDataLst>
              </p:nvPr>
            </p:nvSpPr>
            <p:spPr bwMode="auto">
              <a:xfrm rot="950773" flipH="1" flipV="1">
                <a:off x="2022" y="1935"/>
                <a:ext cx="283" cy="181"/>
              </a:xfrm>
              <a:prstGeom prst="line">
                <a:avLst/>
              </a:prstGeom>
              <a:noFill/>
              <a:ln w="38100">
                <a:solidFill>
                  <a:srgbClr val="FF0000"/>
                </a:solidFill>
                <a:round/>
                <a:headEnd/>
                <a:tailEnd/>
              </a:ln>
            </p:spPr>
            <p:txBody>
              <a:bodyPr wrap="none" anchor="ctr"/>
              <a:lstStyle/>
              <a:p>
                <a:endParaRPr lang="tr-TR"/>
              </a:p>
            </p:txBody>
          </p:sp>
          <p:sp>
            <p:nvSpPr>
              <p:cNvPr id="561169" name="AutoShape 17"/>
              <p:cNvSpPr>
                <a:spLocks noChangeArrowheads="1"/>
              </p:cNvSpPr>
              <p:nvPr>
                <p:custDataLst>
                  <p:tags r:id="rId10"/>
                </p:custDataLst>
              </p:nvPr>
            </p:nvSpPr>
            <p:spPr bwMode="auto">
              <a:xfrm rot="1873144">
                <a:off x="2063" y="1437"/>
                <a:ext cx="145" cy="138"/>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61170" name="AutoShape 18"/>
              <p:cNvSpPr>
                <a:spLocks noChangeArrowheads="1"/>
              </p:cNvSpPr>
              <p:nvPr>
                <p:custDataLst>
                  <p:tags r:id="rId11"/>
                </p:custDataLst>
              </p:nvPr>
            </p:nvSpPr>
            <p:spPr bwMode="auto">
              <a:xfrm rot="586521">
                <a:off x="1920" y="1728"/>
                <a:ext cx="143"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grpSp>
        <p:nvGrpSpPr>
          <p:cNvPr id="125955" name="Group 20"/>
          <p:cNvGrpSpPr>
            <a:grpSpLocks/>
          </p:cNvGrpSpPr>
          <p:nvPr/>
        </p:nvGrpSpPr>
        <p:grpSpPr bwMode="auto">
          <a:xfrm>
            <a:off x="6167438" y="1196976"/>
            <a:ext cx="4005262" cy="5051425"/>
            <a:chOff x="1536" y="336"/>
            <a:chExt cx="2832" cy="3600"/>
          </a:xfrm>
        </p:grpSpPr>
        <p:grpSp>
          <p:nvGrpSpPr>
            <p:cNvPr id="125957" name="Group 21"/>
            <p:cNvGrpSpPr>
              <a:grpSpLocks/>
            </p:cNvGrpSpPr>
            <p:nvPr/>
          </p:nvGrpSpPr>
          <p:grpSpPr bwMode="auto">
            <a:xfrm>
              <a:off x="1536" y="336"/>
              <a:ext cx="2832" cy="3600"/>
              <a:chOff x="1536" y="336"/>
              <a:chExt cx="2832" cy="3600"/>
            </a:xfrm>
          </p:grpSpPr>
          <p:grpSp>
            <p:nvGrpSpPr>
              <p:cNvPr id="125963" name="Group 22"/>
              <p:cNvGrpSpPr>
                <a:grpSpLocks/>
              </p:cNvGrpSpPr>
              <p:nvPr/>
            </p:nvGrpSpPr>
            <p:grpSpPr bwMode="auto">
              <a:xfrm>
                <a:off x="1536" y="336"/>
                <a:ext cx="2832" cy="3600"/>
                <a:chOff x="1536" y="336"/>
                <a:chExt cx="2832" cy="3600"/>
              </a:xfrm>
            </p:grpSpPr>
            <p:sp>
              <p:nvSpPr>
                <p:cNvPr id="125965" name="Rectangle 23"/>
                <p:cNvSpPr>
                  <a:spLocks noChangeArrowheads="1"/>
                </p:cNvSpPr>
                <p:nvPr>
                  <p:custDataLst>
                    <p:tags r:id="rId7"/>
                  </p:custDataLst>
                </p:nvPr>
              </p:nvSpPr>
              <p:spPr bwMode="auto">
                <a:xfrm>
                  <a:off x="1536" y="336"/>
                  <a:ext cx="2832" cy="3600"/>
                </a:xfrm>
                <a:prstGeom prst="rect">
                  <a:avLst/>
                </a:prstGeom>
                <a:solidFill>
                  <a:schemeClr val="bg1"/>
                </a:solidFill>
                <a:ln w="9525">
                  <a:noFill/>
                  <a:miter lim="800000"/>
                  <a:headEnd/>
                  <a:tailEnd/>
                </a:ln>
              </p:spPr>
              <p:txBody>
                <a:bodyPr wrap="none" anchor="ctr"/>
                <a:lstStyle/>
                <a:p>
                  <a:endParaRPr lang="tr-TR"/>
                </a:p>
              </p:txBody>
            </p:sp>
            <p:pic>
              <p:nvPicPr>
                <p:cNvPr id="125966" name="Picture 24" descr="01 Posture, neck,  telephone "/>
                <p:cNvPicPr>
                  <a:picLocks noChangeAspect="1" noChangeArrowheads="1"/>
                </p:cNvPicPr>
                <p:nvPr/>
              </p:nvPicPr>
              <p:blipFill>
                <a:blip r:embed="rId15" cstate="print"/>
                <a:srcRect/>
                <a:stretch>
                  <a:fillRect/>
                </a:stretch>
              </p:blipFill>
              <p:spPr bwMode="auto">
                <a:xfrm>
                  <a:off x="1551" y="384"/>
                  <a:ext cx="2658" cy="3552"/>
                </a:xfrm>
                <a:prstGeom prst="rect">
                  <a:avLst/>
                </a:prstGeom>
                <a:noFill/>
                <a:ln w="9525">
                  <a:noFill/>
                  <a:miter lim="800000"/>
                  <a:headEnd/>
                  <a:tailEnd/>
                </a:ln>
              </p:spPr>
            </p:pic>
          </p:grpSp>
          <p:sp>
            <p:nvSpPr>
              <p:cNvPr id="125964" name="Freeform 25"/>
              <p:cNvSpPr>
                <a:spLocks/>
              </p:cNvSpPr>
              <p:nvPr>
                <p:custDataLst>
                  <p:tags r:id="rId6"/>
                </p:custDataLst>
              </p:nvPr>
            </p:nvSpPr>
            <p:spPr bwMode="auto">
              <a:xfrm>
                <a:off x="3696" y="1392"/>
                <a:ext cx="480" cy="480"/>
              </a:xfrm>
              <a:custGeom>
                <a:avLst/>
                <a:gdLst>
                  <a:gd name="T0" fmla="*/ 48 w 480"/>
                  <a:gd name="T1" fmla="*/ 432 h 480"/>
                  <a:gd name="T2" fmla="*/ 480 w 480"/>
                  <a:gd name="T3" fmla="*/ 480 h 480"/>
                  <a:gd name="T4" fmla="*/ 480 w 480"/>
                  <a:gd name="T5" fmla="*/ 0 h 480"/>
                  <a:gd name="T6" fmla="*/ 192 w 480"/>
                  <a:gd name="T7" fmla="*/ 0 h 480"/>
                  <a:gd name="T8" fmla="*/ 0 w 480"/>
                  <a:gd name="T9" fmla="*/ 384 h 480"/>
                  <a:gd name="T10" fmla="*/ 48 w 480"/>
                  <a:gd name="T11" fmla="*/ 432 h 480"/>
                  <a:gd name="T12" fmla="*/ 0 60000 65536"/>
                  <a:gd name="T13" fmla="*/ 0 60000 65536"/>
                  <a:gd name="T14" fmla="*/ 0 60000 65536"/>
                  <a:gd name="T15" fmla="*/ 0 60000 65536"/>
                  <a:gd name="T16" fmla="*/ 0 60000 65536"/>
                  <a:gd name="T17" fmla="*/ 0 60000 65536"/>
                  <a:gd name="T18" fmla="*/ 0 w 480"/>
                  <a:gd name="T19" fmla="*/ 0 h 480"/>
                  <a:gd name="T20" fmla="*/ 480 w 48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480" h="480">
                    <a:moveTo>
                      <a:pt x="48" y="432"/>
                    </a:moveTo>
                    <a:lnTo>
                      <a:pt x="480" y="480"/>
                    </a:lnTo>
                    <a:lnTo>
                      <a:pt x="480" y="0"/>
                    </a:lnTo>
                    <a:lnTo>
                      <a:pt x="192" y="0"/>
                    </a:lnTo>
                    <a:lnTo>
                      <a:pt x="0" y="384"/>
                    </a:lnTo>
                    <a:lnTo>
                      <a:pt x="48" y="432"/>
                    </a:lnTo>
                    <a:close/>
                  </a:path>
                </a:pathLst>
              </a:custGeom>
              <a:solidFill>
                <a:schemeClr val="bg1"/>
              </a:solidFill>
              <a:ln w="9525">
                <a:noFill/>
                <a:round/>
                <a:headEnd/>
                <a:tailEnd/>
              </a:ln>
            </p:spPr>
            <p:txBody>
              <a:bodyPr wrap="none" anchor="ctr"/>
              <a:lstStyle/>
              <a:p>
                <a:endParaRPr lang="tr-TR"/>
              </a:p>
            </p:txBody>
          </p:sp>
        </p:grpSp>
        <p:grpSp>
          <p:nvGrpSpPr>
            <p:cNvPr id="125958" name="Group 26"/>
            <p:cNvGrpSpPr>
              <a:grpSpLocks/>
            </p:cNvGrpSpPr>
            <p:nvPr/>
          </p:nvGrpSpPr>
          <p:grpSpPr bwMode="auto">
            <a:xfrm flipH="1">
              <a:off x="3792" y="1008"/>
              <a:ext cx="528" cy="713"/>
              <a:chOff x="2016" y="967"/>
              <a:chExt cx="528" cy="713"/>
            </a:xfrm>
          </p:grpSpPr>
          <p:sp>
            <p:nvSpPr>
              <p:cNvPr id="125959" name="Line 27"/>
              <p:cNvSpPr>
                <a:spLocks noChangeShapeType="1"/>
              </p:cNvSpPr>
              <p:nvPr>
                <p:custDataLst>
                  <p:tags r:id="rId2"/>
                </p:custDataLst>
              </p:nvPr>
            </p:nvSpPr>
            <p:spPr bwMode="auto">
              <a:xfrm flipH="1" flipV="1">
                <a:off x="2352" y="1152"/>
                <a:ext cx="192" cy="384"/>
              </a:xfrm>
              <a:prstGeom prst="line">
                <a:avLst/>
              </a:prstGeom>
              <a:noFill/>
              <a:ln w="38100">
                <a:noFill/>
                <a:round/>
                <a:headEnd/>
                <a:tailEnd/>
              </a:ln>
            </p:spPr>
            <p:txBody>
              <a:bodyPr wrap="none" anchor="ctr"/>
              <a:lstStyle/>
              <a:p>
                <a:endParaRPr lang="tr-TR"/>
              </a:p>
            </p:txBody>
          </p:sp>
          <p:sp>
            <p:nvSpPr>
              <p:cNvPr id="125960" name="Line 28"/>
              <p:cNvSpPr>
                <a:spLocks noChangeShapeType="1"/>
              </p:cNvSpPr>
              <p:nvPr>
                <p:custDataLst>
                  <p:tags r:id="rId3"/>
                </p:custDataLst>
              </p:nvPr>
            </p:nvSpPr>
            <p:spPr bwMode="auto">
              <a:xfrm flipH="1" flipV="1">
                <a:off x="2160" y="1536"/>
                <a:ext cx="336" cy="144"/>
              </a:xfrm>
              <a:prstGeom prst="line">
                <a:avLst/>
              </a:prstGeom>
              <a:noFill/>
              <a:ln w="38100">
                <a:noFill/>
                <a:round/>
                <a:headEnd/>
                <a:tailEnd/>
              </a:ln>
            </p:spPr>
            <p:txBody>
              <a:bodyPr wrap="none" anchor="ctr"/>
              <a:lstStyle/>
              <a:p>
                <a:endParaRPr lang="tr-TR"/>
              </a:p>
            </p:txBody>
          </p:sp>
          <p:sp>
            <p:nvSpPr>
              <p:cNvPr id="561181" name="AutoShape 29"/>
              <p:cNvSpPr>
                <a:spLocks noChangeArrowheads="1"/>
              </p:cNvSpPr>
              <p:nvPr>
                <p:custDataLst>
                  <p:tags r:id="rId4"/>
                </p:custDataLst>
              </p:nvPr>
            </p:nvSpPr>
            <p:spPr bwMode="auto">
              <a:xfrm rot="922371">
                <a:off x="2256" y="967"/>
                <a:ext cx="144" cy="137"/>
              </a:xfrm>
              <a:prstGeom prst="star5">
                <a:avLst/>
              </a:prstGeom>
              <a:solidFill>
                <a:srgbClr val="FF0000"/>
              </a:solidFill>
              <a:ln w="9525">
                <a:no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61182" name="AutoShape 30"/>
              <p:cNvSpPr>
                <a:spLocks noChangeArrowheads="1"/>
              </p:cNvSpPr>
              <p:nvPr>
                <p:custDataLst>
                  <p:tags r:id="rId5"/>
                </p:custDataLst>
              </p:nvPr>
            </p:nvSpPr>
            <p:spPr bwMode="auto">
              <a:xfrm rot="-364253">
                <a:off x="2016" y="1392"/>
                <a:ext cx="144" cy="137"/>
              </a:xfrm>
              <a:prstGeom prst="star5">
                <a:avLst/>
              </a:prstGeom>
              <a:solidFill>
                <a:srgbClr val="FF0000"/>
              </a:solidFill>
              <a:ln w="9525">
                <a:no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sp>
        <p:nvSpPr>
          <p:cNvPr id="21" name="Text Box 3"/>
          <p:cNvSpPr txBox="1">
            <a:spLocks noChangeArrowheads="1"/>
          </p:cNvSpPr>
          <p:nvPr>
            <p:custDataLst>
              <p:tags r:id="rId1"/>
            </p:custDataLst>
          </p:nvPr>
        </p:nvSpPr>
        <p:spPr bwMode="auto">
          <a:xfrm>
            <a:off x="6635780" y="71414"/>
            <a:ext cx="3817938" cy="45720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Verdana" pitchFamily="34" charset="0"/>
              </a:rPr>
              <a:t>Doğrular ve Yanlışlar </a:t>
            </a:r>
          </a:p>
        </p:txBody>
      </p:sp>
    </p:spTree>
    <p:extLst>
      <p:ext uri="{BB962C8B-B14F-4D97-AF65-F5344CB8AC3E}">
        <p14:creationId xmlns:p14="http://schemas.microsoft.com/office/powerpoint/2010/main" val="2986898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3" descr="Clearance, multiple bumps"/>
          <p:cNvPicPr>
            <a:picLocks noChangeAspect="1" noChangeArrowheads="1"/>
          </p:cNvPicPr>
          <p:nvPr/>
        </p:nvPicPr>
        <p:blipFill>
          <a:blip r:embed="rId9" cstate="print"/>
          <a:srcRect t="2992" b="2992"/>
          <a:stretch>
            <a:fillRect/>
          </a:stretch>
        </p:blipFill>
        <p:spPr bwMode="auto">
          <a:xfrm>
            <a:off x="5159375" y="1268414"/>
            <a:ext cx="5067300" cy="5113337"/>
          </a:xfrm>
          <a:prstGeom prst="rect">
            <a:avLst/>
          </a:prstGeom>
          <a:noFill/>
          <a:ln w="9525">
            <a:noFill/>
            <a:miter lim="800000"/>
            <a:headEnd/>
            <a:tailEnd/>
          </a:ln>
        </p:spPr>
      </p:pic>
      <p:grpSp>
        <p:nvGrpSpPr>
          <p:cNvPr id="126979" name="Group 4"/>
          <p:cNvGrpSpPr>
            <a:grpSpLocks/>
          </p:cNvGrpSpPr>
          <p:nvPr/>
        </p:nvGrpSpPr>
        <p:grpSpPr bwMode="auto">
          <a:xfrm>
            <a:off x="2424114" y="1557339"/>
            <a:ext cx="3024187" cy="4745037"/>
            <a:chOff x="550" y="1056"/>
            <a:chExt cx="2138" cy="3216"/>
          </a:xfrm>
        </p:grpSpPr>
        <p:grpSp>
          <p:nvGrpSpPr>
            <p:cNvPr id="126981" name="Group 5"/>
            <p:cNvGrpSpPr>
              <a:grpSpLocks/>
            </p:cNvGrpSpPr>
            <p:nvPr/>
          </p:nvGrpSpPr>
          <p:grpSpPr bwMode="auto">
            <a:xfrm>
              <a:off x="550" y="1056"/>
              <a:ext cx="2138" cy="3216"/>
              <a:chOff x="550" y="1056"/>
              <a:chExt cx="2138" cy="3216"/>
            </a:xfrm>
          </p:grpSpPr>
          <p:pic>
            <p:nvPicPr>
              <p:cNvPr id="126986" name="Picture 6" descr="workstation poor"/>
              <p:cNvPicPr>
                <a:picLocks noChangeAspect="1" noChangeArrowheads="1"/>
              </p:cNvPicPr>
              <p:nvPr/>
            </p:nvPicPr>
            <p:blipFill>
              <a:blip r:embed="rId10" cstate="print"/>
              <a:srcRect r="6557" b="3125"/>
              <a:stretch>
                <a:fillRect/>
              </a:stretch>
            </p:blipFill>
            <p:spPr bwMode="auto">
              <a:xfrm>
                <a:off x="550" y="1056"/>
                <a:ext cx="2138" cy="3216"/>
              </a:xfrm>
              <a:prstGeom prst="rect">
                <a:avLst/>
              </a:prstGeom>
              <a:solidFill>
                <a:schemeClr val="bg1"/>
              </a:solidFill>
              <a:ln w="9525">
                <a:noFill/>
                <a:miter lim="800000"/>
                <a:headEnd/>
                <a:tailEnd/>
              </a:ln>
            </p:spPr>
          </p:pic>
          <p:sp>
            <p:nvSpPr>
              <p:cNvPr id="126987" name="Freeform 7"/>
              <p:cNvSpPr>
                <a:spLocks/>
              </p:cNvSpPr>
              <p:nvPr>
                <p:custDataLst>
                  <p:tags r:id="rId6"/>
                </p:custDataLst>
              </p:nvPr>
            </p:nvSpPr>
            <p:spPr bwMode="auto">
              <a:xfrm>
                <a:off x="2016" y="1776"/>
                <a:ext cx="576" cy="624"/>
              </a:xfrm>
              <a:custGeom>
                <a:avLst/>
                <a:gdLst>
                  <a:gd name="T0" fmla="*/ 0 w 576"/>
                  <a:gd name="T1" fmla="*/ 288 h 624"/>
                  <a:gd name="T2" fmla="*/ 144 w 576"/>
                  <a:gd name="T3" fmla="*/ 432 h 624"/>
                  <a:gd name="T4" fmla="*/ 192 w 576"/>
                  <a:gd name="T5" fmla="*/ 624 h 624"/>
                  <a:gd name="T6" fmla="*/ 480 w 576"/>
                  <a:gd name="T7" fmla="*/ 528 h 624"/>
                  <a:gd name="T8" fmla="*/ 576 w 576"/>
                  <a:gd name="T9" fmla="*/ 240 h 624"/>
                  <a:gd name="T10" fmla="*/ 192 w 576"/>
                  <a:gd name="T11" fmla="*/ 0 h 624"/>
                  <a:gd name="T12" fmla="*/ 0 w 576"/>
                  <a:gd name="T13" fmla="*/ 288 h 624"/>
                  <a:gd name="T14" fmla="*/ 0 60000 65536"/>
                  <a:gd name="T15" fmla="*/ 0 60000 65536"/>
                  <a:gd name="T16" fmla="*/ 0 60000 65536"/>
                  <a:gd name="T17" fmla="*/ 0 60000 65536"/>
                  <a:gd name="T18" fmla="*/ 0 60000 65536"/>
                  <a:gd name="T19" fmla="*/ 0 60000 65536"/>
                  <a:gd name="T20" fmla="*/ 0 60000 65536"/>
                  <a:gd name="T21" fmla="*/ 0 w 576"/>
                  <a:gd name="T22" fmla="*/ 0 h 624"/>
                  <a:gd name="T23" fmla="*/ 576 w 576"/>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624">
                    <a:moveTo>
                      <a:pt x="0" y="288"/>
                    </a:moveTo>
                    <a:lnTo>
                      <a:pt x="144" y="432"/>
                    </a:lnTo>
                    <a:lnTo>
                      <a:pt x="192" y="624"/>
                    </a:lnTo>
                    <a:lnTo>
                      <a:pt x="480" y="528"/>
                    </a:lnTo>
                    <a:lnTo>
                      <a:pt x="576" y="240"/>
                    </a:lnTo>
                    <a:lnTo>
                      <a:pt x="192" y="0"/>
                    </a:lnTo>
                    <a:lnTo>
                      <a:pt x="0" y="288"/>
                    </a:lnTo>
                    <a:close/>
                  </a:path>
                </a:pathLst>
              </a:custGeom>
              <a:solidFill>
                <a:schemeClr val="bg1"/>
              </a:solidFill>
              <a:ln w="9525">
                <a:noFill/>
                <a:round/>
                <a:headEnd/>
                <a:tailEnd/>
              </a:ln>
            </p:spPr>
            <p:txBody>
              <a:bodyPr wrap="none" anchor="ctr"/>
              <a:lstStyle/>
              <a:p>
                <a:endParaRPr lang="tr-TR"/>
              </a:p>
            </p:txBody>
          </p:sp>
        </p:grpSp>
        <p:sp>
          <p:nvSpPr>
            <p:cNvPr id="126982" name="Line 8"/>
            <p:cNvSpPr>
              <a:spLocks noChangeShapeType="1"/>
            </p:cNvSpPr>
            <p:nvPr>
              <p:custDataLst>
                <p:tags r:id="rId2"/>
              </p:custDataLst>
            </p:nvPr>
          </p:nvSpPr>
          <p:spPr bwMode="auto">
            <a:xfrm flipH="1">
              <a:off x="2112" y="1824"/>
              <a:ext cx="144" cy="288"/>
            </a:xfrm>
            <a:prstGeom prst="line">
              <a:avLst/>
            </a:prstGeom>
            <a:noFill/>
            <a:ln w="38100">
              <a:solidFill>
                <a:srgbClr val="FF0000"/>
              </a:solidFill>
              <a:round/>
              <a:headEnd/>
              <a:tailEnd/>
            </a:ln>
          </p:spPr>
          <p:txBody>
            <a:bodyPr wrap="none" anchor="ctr"/>
            <a:lstStyle/>
            <a:p>
              <a:endParaRPr lang="tr-TR"/>
            </a:p>
          </p:txBody>
        </p:sp>
        <p:sp>
          <p:nvSpPr>
            <p:cNvPr id="126983" name="Line 9"/>
            <p:cNvSpPr>
              <a:spLocks noChangeShapeType="1"/>
            </p:cNvSpPr>
            <p:nvPr>
              <p:custDataLst>
                <p:tags r:id="rId3"/>
              </p:custDataLst>
            </p:nvPr>
          </p:nvSpPr>
          <p:spPr bwMode="auto">
            <a:xfrm flipH="1">
              <a:off x="2184" y="2160"/>
              <a:ext cx="216" cy="78"/>
            </a:xfrm>
            <a:prstGeom prst="line">
              <a:avLst/>
            </a:prstGeom>
            <a:noFill/>
            <a:ln w="38100">
              <a:solidFill>
                <a:srgbClr val="FF0000"/>
              </a:solidFill>
              <a:round/>
              <a:headEnd/>
              <a:tailEnd/>
            </a:ln>
          </p:spPr>
          <p:txBody>
            <a:bodyPr wrap="none" anchor="ctr"/>
            <a:lstStyle/>
            <a:p>
              <a:endParaRPr lang="tr-TR"/>
            </a:p>
          </p:txBody>
        </p:sp>
        <p:sp>
          <p:nvSpPr>
            <p:cNvPr id="528394" name="AutoShape 10"/>
            <p:cNvSpPr>
              <a:spLocks noChangeArrowheads="1"/>
            </p:cNvSpPr>
            <p:nvPr>
              <p:custDataLst>
                <p:tags r:id="rId4"/>
              </p:custDataLst>
            </p:nvPr>
          </p:nvSpPr>
          <p:spPr bwMode="auto">
            <a:xfrm rot="922371">
              <a:off x="2256" y="1632"/>
              <a:ext cx="144" cy="140"/>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28395" name="AutoShape 11"/>
            <p:cNvSpPr>
              <a:spLocks noChangeArrowheads="1"/>
            </p:cNvSpPr>
            <p:nvPr>
              <p:custDataLst>
                <p:tags r:id="rId5"/>
              </p:custDataLst>
            </p:nvPr>
          </p:nvSpPr>
          <p:spPr bwMode="auto">
            <a:xfrm rot="-364253">
              <a:off x="2448" y="2058"/>
              <a:ext cx="144" cy="139"/>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sp>
        <p:nvSpPr>
          <p:cNvPr id="126980" name="Text Box 14"/>
          <p:cNvSpPr txBox="1">
            <a:spLocks noChangeArrowheads="1"/>
          </p:cNvSpPr>
          <p:nvPr>
            <p:custDataLst>
              <p:tags r:id="rId1"/>
            </p:custDataLst>
          </p:nvPr>
        </p:nvSpPr>
        <p:spPr bwMode="auto">
          <a:xfrm>
            <a:off x="7931150" y="0"/>
            <a:ext cx="2736850"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Baş yüksekliği </a:t>
            </a:r>
          </a:p>
        </p:txBody>
      </p:sp>
    </p:spTree>
    <p:extLst>
      <p:ext uri="{BB962C8B-B14F-4D97-AF65-F5344CB8AC3E}">
        <p14:creationId xmlns:p14="http://schemas.microsoft.com/office/powerpoint/2010/main" val="961518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4"/>
          <p:cNvSpPr>
            <a:spLocks noChangeArrowheads="1"/>
          </p:cNvSpPr>
          <p:nvPr>
            <p:custDataLst>
              <p:tags r:id="rId1"/>
            </p:custDataLst>
          </p:nvPr>
        </p:nvSpPr>
        <p:spPr bwMode="auto">
          <a:xfrm>
            <a:off x="2279576" y="548681"/>
            <a:ext cx="7777162" cy="2769989"/>
          </a:xfrm>
          <a:prstGeom prst="rect">
            <a:avLst/>
          </a:prstGeom>
          <a:noFill/>
          <a:ln w="9525">
            <a:noFill/>
            <a:miter lim="800000"/>
            <a:headEnd/>
            <a:tailEnd/>
          </a:ln>
        </p:spPr>
        <p:txBody>
          <a:bodyPr>
            <a:spAutoFit/>
          </a:bodyPr>
          <a:lstStyle/>
          <a:p>
            <a:pPr>
              <a:lnSpc>
                <a:spcPct val="125000"/>
              </a:lnSpc>
              <a:spcBef>
                <a:spcPct val="50000"/>
              </a:spcBef>
            </a:pPr>
            <a:r>
              <a:rPr lang="tr-TR" sz="2400" b="1" dirty="0">
                <a:solidFill>
                  <a:srgbClr val="000066"/>
                </a:solidFill>
                <a:latin typeface="Verdana" pitchFamily="34" charset="0"/>
              </a:rPr>
              <a:t>Omuz yüksekliği:</a:t>
            </a:r>
            <a:r>
              <a:rPr lang="tr-TR" sz="2400" dirty="0">
                <a:latin typeface="Verdana" pitchFamily="34" charset="0"/>
              </a:rPr>
              <a:t> </a:t>
            </a:r>
          </a:p>
          <a:p>
            <a:pPr>
              <a:lnSpc>
                <a:spcPct val="125000"/>
              </a:lnSpc>
              <a:spcBef>
                <a:spcPct val="50000"/>
              </a:spcBef>
              <a:buClr>
                <a:srgbClr val="CC0000"/>
              </a:buClr>
              <a:buFont typeface="Wingdings 2" pitchFamily="18" charset="2"/>
              <a:buChar char="E"/>
            </a:pPr>
            <a:r>
              <a:rPr lang="tr-TR" sz="2400" dirty="0">
                <a:latin typeface="Verdana" pitchFamily="34" charset="0"/>
              </a:rPr>
              <a:t>Kontrol panelleri insanın beli ile omuz arasında olmalıdır </a:t>
            </a:r>
          </a:p>
          <a:p>
            <a:pPr>
              <a:lnSpc>
                <a:spcPct val="125000"/>
              </a:lnSpc>
              <a:spcBef>
                <a:spcPct val="50000"/>
              </a:spcBef>
              <a:buClr>
                <a:srgbClr val="CC0000"/>
              </a:buClr>
              <a:buFont typeface="Wingdings 2" pitchFamily="18" charset="2"/>
              <a:buChar char="E"/>
            </a:pPr>
            <a:r>
              <a:rPr lang="tr-TR" sz="2400" dirty="0">
                <a:latin typeface="Verdana" pitchFamily="34" charset="0"/>
              </a:rPr>
              <a:t>Sık kullanılan cisimler ve malzemeler omuz seviyesinin üstünde olmamalıdır!  </a:t>
            </a:r>
          </a:p>
        </p:txBody>
      </p:sp>
      <p:pic>
        <p:nvPicPr>
          <p:cNvPr id="4" name="Picture 2" descr="ergo2"/>
          <p:cNvPicPr>
            <a:picLocks noChangeAspect="1" noChangeArrowheads="1"/>
          </p:cNvPicPr>
          <p:nvPr/>
        </p:nvPicPr>
        <p:blipFill>
          <a:blip r:embed="rId4" cstate="print">
            <a:lum bright="-18000"/>
          </a:blip>
          <a:srcRect/>
          <a:stretch>
            <a:fillRect/>
          </a:stretch>
        </p:blipFill>
        <p:spPr bwMode="auto">
          <a:xfrm>
            <a:off x="2711624" y="3356992"/>
            <a:ext cx="6336506" cy="3024336"/>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409710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Başlık"/>
          <p:cNvSpPr>
            <a:spLocks noGrp="1"/>
          </p:cNvSpPr>
          <p:nvPr>
            <p:ph type="title"/>
          </p:nvPr>
        </p:nvSpPr>
        <p:spPr>
          <a:xfrm>
            <a:off x="1981200" y="214314"/>
            <a:ext cx="8229600" cy="725487"/>
          </a:xfrm>
        </p:spPr>
        <p:txBody>
          <a:bodyPr/>
          <a:lstStyle/>
          <a:p>
            <a:r>
              <a:rPr lang="tr-TR" altLang="tr-TR" sz="4000" b="1">
                <a:solidFill>
                  <a:schemeClr val="tx2"/>
                </a:solidFill>
              </a:rPr>
              <a:t>Amacı</a:t>
            </a:r>
          </a:p>
        </p:txBody>
      </p:sp>
      <p:sp>
        <p:nvSpPr>
          <p:cNvPr id="10242" name="Rectangle 3"/>
          <p:cNvSpPr>
            <a:spLocks noGrp="1" noChangeArrowheads="1"/>
          </p:cNvSpPr>
          <p:nvPr>
            <p:ph idx="1"/>
          </p:nvPr>
        </p:nvSpPr>
        <p:spPr>
          <a:xfrm>
            <a:off x="1738313" y="1117601"/>
            <a:ext cx="8229600" cy="2525713"/>
          </a:xfrm>
        </p:spPr>
        <p:txBody>
          <a:bodyPr rtlCol="0">
            <a:normAutofit/>
          </a:bodyPr>
          <a:lstStyle/>
          <a:p>
            <a:pPr>
              <a:defRPr/>
            </a:pPr>
            <a:r>
              <a:rPr lang="tr-TR" smtClean="0"/>
              <a:t>Ergonominin amacı fabrika ve ofislerin, mobilyaların, donanımın, araç gerecin ve iş taleplerinin insan boyutları, yetenekleri, beklentileri ile uyum içerisinde olmasının sağlamaktır.</a:t>
            </a:r>
            <a:endParaRPr lang="en-US" smtClean="0"/>
          </a:p>
        </p:txBody>
      </p:sp>
      <p:pic>
        <p:nvPicPr>
          <p:cNvPr id="9220" name="Picture 8" descr="http://t1.gstatic.com/images?q=tbn:ZEapGJPJUCIPtM:http://www.teslamotor.com.tr/images/photos/02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643313"/>
            <a:ext cx="2340322" cy="311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descr="http://t0.gstatic.com/images?q=tbn:Y5fYDLApcSZ7lM:http://galeri.milliyet.com.tr/tamsayfa/20060203yurdum/foto/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84" y="3213100"/>
            <a:ext cx="4297305" cy="331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548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4"/>
          <p:cNvSpPr>
            <a:spLocks noChangeArrowheads="1"/>
          </p:cNvSpPr>
          <p:nvPr>
            <p:custDataLst>
              <p:tags r:id="rId1"/>
            </p:custDataLst>
          </p:nvPr>
        </p:nvSpPr>
        <p:spPr bwMode="auto">
          <a:xfrm>
            <a:off x="2207568" y="1052736"/>
            <a:ext cx="7920038" cy="3970318"/>
          </a:xfrm>
          <a:prstGeom prst="rect">
            <a:avLst/>
          </a:prstGeom>
          <a:noFill/>
          <a:ln w="9525">
            <a:noFill/>
            <a:miter lim="800000"/>
            <a:headEnd/>
            <a:tailEnd/>
          </a:ln>
        </p:spPr>
        <p:txBody>
          <a:bodyPr>
            <a:spAutoFit/>
          </a:bodyPr>
          <a:lstStyle/>
          <a:p>
            <a:pPr>
              <a:lnSpc>
                <a:spcPct val="150000"/>
              </a:lnSpc>
              <a:spcBef>
                <a:spcPct val="50000"/>
              </a:spcBef>
            </a:pPr>
            <a:r>
              <a:rPr lang="tr-TR" sz="2400" b="1" dirty="0">
                <a:solidFill>
                  <a:srgbClr val="000066"/>
                </a:solidFill>
              </a:rPr>
              <a:t>Kol uzanma mesafesi: </a:t>
            </a:r>
          </a:p>
          <a:p>
            <a:pPr>
              <a:lnSpc>
                <a:spcPct val="150000"/>
              </a:lnSpc>
              <a:spcBef>
                <a:spcPct val="50000"/>
              </a:spcBef>
              <a:buClr>
                <a:srgbClr val="CC0000"/>
              </a:buClr>
              <a:buFont typeface="Wingdings 2" pitchFamily="18" charset="2"/>
              <a:buChar char="E"/>
            </a:pPr>
            <a:r>
              <a:rPr lang="tr-TR" sz="2400" dirty="0"/>
              <a:t> Malzemeler en kısa kolun yetişebileceği uzaklıkta olmalı ve malzemelere uzanırken eğilme veya bükülme yapılmamalıdır</a:t>
            </a:r>
          </a:p>
          <a:p>
            <a:pPr>
              <a:lnSpc>
                <a:spcPct val="150000"/>
              </a:lnSpc>
              <a:spcBef>
                <a:spcPct val="50000"/>
              </a:spcBef>
              <a:buClr>
                <a:srgbClr val="CC0000"/>
              </a:buClr>
              <a:buFont typeface="Wingdings 2" pitchFamily="18" charset="2"/>
              <a:buChar char="E"/>
            </a:pPr>
            <a:r>
              <a:rPr lang="tr-TR" sz="2400" dirty="0"/>
              <a:t> Uzun boylular malzemelere ulaşırken aşağıya doğru eğilmemelidir</a:t>
            </a:r>
          </a:p>
          <a:p>
            <a:pPr>
              <a:lnSpc>
                <a:spcPct val="150000"/>
              </a:lnSpc>
              <a:spcBef>
                <a:spcPct val="50000"/>
              </a:spcBef>
              <a:buClr>
                <a:srgbClr val="CC0000"/>
              </a:buClr>
              <a:buFont typeface="Wingdings 2" pitchFamily="18" charset="2"/>
              <a:buChar char="E"/>
            </a:pPr>
            <a:r>
              <a:rPr lang="tr-TR" sz="2400" dirty="0"/>
              <a:t> Malzemeler vücudun ön kısmına yakın olmalıdır</a:t>
            </a:r>
          </a:p>
        </p:txBody>
      </p:sp>
      <p:sp>
        <p:nvSpPr>
          <p:cNvPr id="4" name="Text Box 3"/>
          <p:cNvSpPr txBox="1">
            <a:spLocks noChangeArrowheads="1"/>
          </p:cNvSpPr>
          <p:nvPr>
            <p:custDataLst>
              <p:tags r:id="rId2"/>
            </p:custDataLst>
          </p:nvPr>
        </p:nvSpPr>
        <p:spPr bwMode="auto">
          <a:xfrm>
            <a:off x="6850062" y="0"/>
            <a:ext cx="3817938"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Doğrular ve Yanlışlar </a:t>
            </a:r>
          </a:p>
        </p:txBody>
      </p:sp>
    </p:spTree>
    <p:extLst>
      <p:ext uri="{BB962C8B-B14F-4D97-AF65-F5344CB8AC3E}">
        <p14:creationId xmlns:p14="http://schemas.microsoft.com/office/powerpoint/2010/main" val="3938264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03 Reach, cutout"/>
          <p:cNvPicPr>
            <a:picLocks noChangeAspect="1" noChangeArrowheads="1"/>
          </p:cNvPicPr>
          <p:nvPr/>
        </p:nvPicPr>
        <p:blipFill>
          <a:blip r:embed="rId4" cstate="print"/>
          <a:srcRect/>
          <a:stretch>
            <a:fillRect/>
          </a:stretch>
        </p:blipFill>
        <p:spPr bwMode="auto">
          <a:xfrm>
            <a:off x="2566989" y="1412876"/>
            <a:ext cx="7196137" cy="4672013"/>
          </a:xfrm>
          <a:prstGeom prst="rect">
            <a:avLst/>
          </a:prstGeom>
          <a:noFill/>
          <a:ln w="9525">
            <a:noFill/>
            <a:miter lim="800000"/>
            <a:headEnd/>
            <a:tailEnd/>
          </a:ln>
        </p:spPr>
      </p:pic>
      <p:sp>
        <p:nvSpPr>
          <p:cNvPr id="4" name="Text Box 3"/>
          <p:cNvSpPr txBox="1">
            <a:spLocks noChangeArrowheads="1"/>
          </p:cNvSpPr>
          <p:nvPr>
            <p:custDataLst>
              <p:tags r:id="rId1"/>
            </p:custDataLst>
          </p:nvPr>
        </p:nvSpPr>
        <p:spPr bwMode="auto">
          <a:xfrm>
            <a:off x="6240016" y="1"/>
            <a:ext cx="4104456" cy="461665"/>
          </a:xfrm>
          <a:prstGeom prst="rect">
            <a:avLst/>
          </a:prstGeom>
          <a:noFill/>
          <a:ln w="9525">
            <a:noFill/>
            <a:miter lim="800000"/>
            <a:headEnd/>
            <a:tailEnd/>
          </a:ln>
        </p:spPr>
        <p:txBody>
          <a:bodyPr wrap="square">
            <a:spAutoFit/>
          </a:bodyPr>
          <a:lstStyle/>
          <a:p>
            <a:pPr>
              <a:spcBef>
                <a:spcPct val="50000"/>
              </a:spcBef>
            </a:pPr>
            <a:r>
              <a:rPr lang="tr-TR" sz="2400" b="1" dirty="0">
                <a:solidFill>
                  <a:srgbClr val="000066"/>
                </a:solidFill>
                <a:latin typeface="Verdana" pitchFamily="34" charset="0"/>
              </a:rPr>
              <a:t>Ergonomik Tasarımlar </a:t>
            </a:r>
          </a:p>
        </p:txBody>
      </p:sp>
    </p:spTree>
    <p:extLst>
      <p:ext uri="{BB962C8B-B14F-4D97-AF65-F5344CB8AC3E}">
        <p14:creationId xmlns:p14="http://schemas.microsoft.com/office/powerpoint/2010/main" val="2026884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4" cstate="print"/>
          <a:srcRect/>
          <a:stretch>
            <a:fillRect/>
          </a:stretch>
        </p:blipFill>
        <p:spPr bwMode="auto">
          <a:xfrm>
            <a:off x="1992313" y="1987551"/>
            <a:ext cx="3816350" cy="3787775"/>
          </a:xfrm>
          <a:prstGeom prst="rect">
            <a:avLst/>
          </a:prstGeom>
          <a:noFill/>
          <a:ln w="9525">
            <a:noFill/>
            <a:miter lim="800000"/>
            <a:headEnd/>
            <a:tailEnd/>
          </a:ln>
        </p:spPr>
      </p:pic>
      <p:pic>
        <p:nvPicPr>
          <p:cNvPr id="122883" name="Picture 3"/>
          <p:cNvPicPr>
            <a:picLocks noChangeAspect="1" noChangeArrowheads="1"/>
          </p:cNvPicPr>
          <p:nvPr/>
        </p:nvPicPr>
        <p:blipFill>
          <a:blip r:embed="rId5" cstate="print"/>
          <a:srcRect/>
          <a:stretch>
            <a:fillRect/>
          </a:stretch>
        </p:blipFill>
        <p:spPr bwMode="auto">
          <a:xfrm>
            <a:off x="5735638" y="1893888"/>
            <a:ext cx="4464050" cy="3967162"/>
          </a:xfrm>
          <a:prstGeom prst="rect">
            <a:avLst/>
          </a:prstGeom>
          <a:noFill/>
          <a:ln w="9525">
            <a:noFill/>
            <a:miter lim="800000"/>
            <a:headEnd/>
            <a:tailEnd/>
          </a:ln>
        </p:spPr>
      </p:pic>
      <p:sp>
        <p:nvSpPr>
          <p:cNvPr id="122884" name="Text Box 3"/>
          <p:cNvSpPr txBox="1">
            <a:spLocks noChangeArrowheads="1"/>
          </p:cNvSpPr>
          <p:nvPr>
            <p:custDataLst>
              <p:tags r:id="rId1"/>
            </p:custDataLst>
          </p:nvPr>
        </p:nvSpPr>
        <p:spPr bwMode="auto">
          <a:xfrm>
            <a:off x="6850062" y="0"/>
            <a:ext cx="3817938"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Doğrular ve Yanlışlar </a:t>
            </a:r>
          </a:p>
        </p:txBody>
      </p:sp>
    </p:spTree>
    <p:extLst>
      <p:ext uri="{BB962C8B-B14F-4D97-AF65-F5344CB8AC3E}">
        <p14:creationId xmlns:p14="http://schemas.microsoft.com/office/powerpoint/2010/main" val="3108800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3000375" y="1268414"/>
            <a:ext cx="6046788" cy="4878387"/>
            <a:chOff x="748" y="799"/>
            <a:chExt cx="3809" cy="3073"/>
          </a:xfrm>
        </p:grpSpPr>
        <p:pic>
          <p:nvPicPr>
            <p:cNvPr id="131076" name="Picture 3" descr="03 Reach, in box, tilted"/>
            <p:cNvPicPr>
              <a:picLocks noChangeAspect="1" noChangeArrowheads="1"/>
            </p:cNvPicPr>
            <p:nvPr/>
          </p:nvPicPr>
          <p:blipFill>
            <a:blip r:embed="rId12" cstate="print"/>
            <a:srcRect/>
            <a:stretch>
              <a:fillRect/>
            </a:stretch>
          </p:blipFill>
          <p:spPr bwMode="auto">
            <a:xfrm>
              <a:off x="748" y="799"/>
              <a:ext cx="1965" cy="3073"/>
            </a:xfrm>
            <a:prstGeom prst="rect">
              <a:avLst/>
            </a:prstGeom>
            <a:noFill/>
            <a:ln w="9525">
              <a:noFill/>
              <a:miter lim="800000"/>
              <a:headEnd/>
              <a:tailEnd/>
            </a:ln>
          </p:spPr>
        </p:pic>
        <p:grpSp>
          <p:nvGrpSpPr>
            <p:cNvPr id="131077" name="Group 4"/>
            <p:cNvGrpSpPr>
              <a:grpSpLocks/>
            </p:cNvGrpSpPr>
            <p:nvPr/>
          </p:nvGrpSpPr>
          <p:grpSpPr bwMode="auto">
            <a:xfrm>
              <a:off x="2653" y="799"/>
              <a:ext cx="1904" cy="3073"/>
              <a:chOff x="288" y="0"/>
              <a:chExt cx="2418" cy="4326"/>
            </a:xfrm>
          </p:grpSpPr>
          <p:grpSp>
            <p:nvGrpSpPr>
              <p:cNvPr id="131078" name="Group 5"/>
              <p:cNvGrpSpPr>
                <a:grpSpLocks/>
              </p:cNvGrpSpPr>
              <p:nvPr/>
            </p:nvGrpSpPr>
            <p:grpSpPr bwMode="auto">
              <a:xfrm>
                <a:off x="288" y="0"/>
                <a:ext cx="2418" cy="4326"/>
                <a:chOff x="288" y="0"/>
                <a:chExt cx="2418" cy="4326"/>
              </a:xfrm>
            </p:grpSpPr>
            <p:pic>
              <p:nvPicPr>
                <p:cNvPr id="131085" name="Picture 6" descr="03 Reach, in box, bad"/>
                <p:cNvPicPr>
                  <a:picLocks noChangeAspect="1" noChangeArrowheads="1"/>
                </p:cNvPicPr>
                <p:nvPr/>
              </p:nvPicPr>
              <p:blipFill>
                <a:blip r:embed="rId13" cstate="print"/>
                <a:srcRect/>
                <a:stretch>
                  <a:fillRect/>
                </a:stretch>
              </p:blipFill>
              <p:spPr bwMode="auto">
                <a:xfrm>
                  <a:off x="288" y="0"/>
                  <a:ext cx="2418" cy="4326"/>
                </a:xfrm>
                <a:prstGeom prst="rect">
                  <a:avLst/>
                </a:prstGeom>
                <a:noFill/>
                <a:ln w="9525">
                  <a:noFill/>
                  <a:miter lim="800000"/>
                  <a:headEnd/>
                  <a:tailEnd/>
                </a:ln>
              </p:spPr>
            </p:pic>
            <p:sp>
              <p:nvSpPr>
                <p:cNvPr id="131086" name="Rectangle 7"/>
                <p:cNvSpPr>
                  <a:spLocks noChangeArrowheads="1"/>
                </p:cNvSpPr>
                <p:nvPr>
                  <p:custDataLst>
                    <p:tags r:id="rId8"/>
                  </p:custDataLst>
                </p:nvPr>
              </p:nvSpPr>
              <p:spPr bwMode="auto">
                <a:xfrm>
                  <a:off x="1266" y="544"/>
                  <a:ext cx="169" cy="272"/>
                </a:xfrm>
                <a:prstGeom prst="rect">
                  <a:avLst/>
                </a:prstGeom>
                <a:solidFill>
                  <a:schemeClr val="bg1"/>
                </a:solidFill>
                <a:ln w="9525">
                  <a:solidFill>
                    <a:schemeClr val="bg1"/>
                  </a:solidFill>
                  <a:miter lim="800000"/>
                  <a:headEnd/>
                  <a:tailEnd/>
                </a:ln>
              </p:spPr>
              <p:txBody>
                <a:bodyPr wrap="none" anchor="ctr"/>
                <a:lstStyle/>
                <a:p>
                  <a:endParaRPr lang="tr-TR"/>
                </a:p>
              </p:txBody>
            </p:sp>
            <p:sp>
              <p:nvSpPr>
                <p:cNvPr id="131087" name="Freeform 8"/>
                <p:cNvSpPr>
                  <a:spLocks/>
                </p:cNvSpPr>
                <p:nvPr>
                  <p:custDataLst>
                    <p:tags r:id="rId9"/>
                  </p:custDataLst>
                </p:nvPr>
              </p:nvSpPr>
              <p:spPr bwMode="auto">
                <a:xfrm>
                  <a:off x="2304" y="412"/>
                  <a:ext cx="265" cy="432"/>
                </a:xfrm>
                <a:custGeom>
                  <a:avLst/>
                  <a:gdLst>
                    <a:gd name="T0" fmla="*/ 0 w 265"/>
                    <a:gd name="T1" fmla="*/ 212 h 432"/>
                    <a:gd name="T2" fmla="*/ 124 w 265"/>
                    <a:gd name="T3" fmla="*/ 0 h 432"/>
                    <a:gd name="T4" fmla="*/ 265 w 265"/>
                    <a:gd name="T5" fmla="*/ 94 h 432"/>
                    <a:gd name="T6" fmla="*/ 209 w 265"/>
                    <a:gd name="T7" fmla="*/ 432 h 432"/>
                    <a:gd name="T8" fmla="*/ 21 w 265"/>
                    <a:gd name="T9" fmla="*/ 300 h 432"/>
                    <a:gd name="T10" fmla="*/ 0 w 265"/>
                    <a:gd name="T11" fmla="*/ 212 h 432"/>
                    <a:gd name="T12" fmla="*/ 0 60000 65536"/>
                    <a:gd name="T13" fmla="*/ 0 60000 65536"/>
                    <a:gd name="T14" fmla="*/ 0 60000 65536"/>
                    <a:gd name="T15" fmla="*/ 0 60000 65536"/>
                    <a:gd name="T16" fmla="*/ 0 60000 65536"/>
                    <a:gd name="T17" fmla="*/ 0 60000 65536"/>
                    <a:gd name="T18" fmla="*/ 0 w 265"/>
                    <a:gd name="T19" fmla="*/ 0 h 432"/>
                    <a:gd name="T20" fmla="*/ 265 w 265"/>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65" h="432">
                      <a:moveTo>
                        <a:pt x="0" y="212"/>
                      </a:moveTo>
                      <a:lnTo>
                        <a:pt x="124" y="0"/>
                      </a:lnTo>
                      <a:lnTo>
                        <a:pt x="265" y="94"/>
                      </a:lnTo>
                      <a:lnTo>
                        <a:pt x="209" y="432"/>
                      </a:lnTo>
                      <a:lnTo>
                        <a:pt x="21" y="300"/>
                      </a:lnTo>
                      <a:lnTo>
                        <a:pt x="0" y="212"/>
                      </a:lnTo>
                      <a:close/>
                    </a:path>
                  </a:pathLst>
                </a:custGeom>
                <a:solidFill>
                  <a:schemeClr val="bg1"/>
                </a:solidFill>
                <a:ln w="9525">
                  <a:solidFill>
                    <a:schemeClr val="bg1"/>
                  </a:solidFill>
                  <a:round/>
                  <a:headEnd/>
                  <a:tailEnd/>
                </a:ln>
              </p:spPr>
              <p:txBody>
                <a:bodyPr wrap="none" anchor="ctr"/>
                <a:lstStyle/>
                <a:p>
                  <a:endParaRPr lang="tr-TR"/>
                </a:p>
              </p:txBody>
            </p:sp>
          </p:grpSp>
          <p:sp>
            <p:nvSpPr>
              <p:cNvPr id="131079" name="Line 9"/>
              <p:cNvSpPr>
                <a:spLocks noChangeShapeType="1"/>
              </p:cNvSpPr>
              <p:nvPr>
                <p:custDataLst>
                  <p:tags r:id="rId2"/>
                </p:custDataLst>
              </p:nvPr>
            </p:nvSpPr>
            <p:spPr bwMode="auto">
              <a:xfrm flipV="1">
                <a:off x="2328" y="422"/>
                <a:ext cx="147" cy="261"/>
              </a:xfrm>
              <a:prstGeom prst="line">
                <a:avLst/>
              </a:prstGeom>
              <a:noFill/>
              <a:ln w="38100">
                <a:solidFill>
                  <a:srgbClr val="FF0000"/>
                </a:solidFill>
                <a:round/>
                <a:headEnd/>
                <a:tailEnd/>
              </a:ln>
            </p:spPr>
            <p:txBody>
              <a:bodyPr wrap="none" anchor="ctr"/>
              <a:lstStyle/>
              <a:p>
                <a:endParaRPr lang="tr-TR"/>
              </a:p>
            </p:txBody>
          </p:sp>
          <p:sp>
            <p:nvSpPr>
              <p:cNvPr id="131080" name="Line 10"/>
              <p:cNvSpPr>
                <a:spLocks noChangeShapeType="1"/>
              </p:cNvSpPr>
              <p:nvPr>
                <p:custDataLst>
                  <p:tags r:id="rId3"/>
                </p:custDataLst>
              </p:nvPr>
            </p:nvSpPr>
            <p:spPr bwMode="auto">
              <a:xfrm flipH="1">
                <a:off x="2352" y="641"/>
                <a:ext cx="177" cy="175"/>
              </a:xfrm>
              <a:prstGeom prst="line">
                <a:avLst/>
              </a:prstGeom>
              <a:noFill/>
              <a:ln w="38100">
                <a:solidFill>
                  <a:srgbClr val="FF0000"/>
                </a:solidFill>
                <a:round/>
                <a:headEnd/>
                <a:tailEnd/>
              </a:ln>
            </p:spPr>
            <p:txBody>
              <a:bodyPr wrap="none" anchor="ctr"/>
              <a:lstStyle/>
              <a:p>
                <a:endParaRPr lang="tr-TR"/>
              </a:p>
            </p:txBody>
          </p:sp>
          <p:sp>
            <p:nvSpPr>
              <p:cNvPr id="460811" name="AutoShape 11"/>
              <p:cNvSpPr>
                <a:spLocks noChangeArrowheads="1"/>
              </p:cNvSpPr>
              <p:nvPr>
                <p:custDataLst>
                  <p:tags r:id="rId4"/>
                </p:custDataLst>
              </p:nvPr>
            </p:nvSpPr>
            <p:spPr bwMode="auto">
              <a:xfrm rot="922371">
                <a:off x="2448" y="239"/>
                <a:ext cx="144" cy="138"/>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460812" name="AutoShape 12"/>
              <p:cNvSpPr>
                <a:spLocks noChangeArrowheads="1"/>
              </p:cNvSpPr>
              <p:nvPr>
                <p:custDataLst>
                  <p:tags r:id="rId5"/>
                </p:custDataLst>
              </p:nvPr>
            </p:nvSpPr>
            <p:spPr bwMode="auto">
              <a:xfrm rot="-364253">
                <a:off x="2521" y="505"/>
                <a:ext cx="146"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131083" name="Line 13"/>
              <p:cNvSpPr>
                <a:spLocks noChangeShapeType="1"/>
              </p:cNvSpPr>
              <p:nvPr>
                <p:custDataLst>
                  <p:tags r:id="rId6"/>
                </p:custDataLst>
              </p:nvPr>
            </p:nvSpPr>
            <p:spPr bwMode="auto">
              <a:xfrm flipH="1" flipV="1">
                <a:off x="1307" y="551"/>
                <a:ext cx="336" cy="144"/>
              </a:xfrm>
              <a:prstGeom prst="line">
                <a:avLst/>
              </a:prstGeom>
              <a:noFill/>
              <a:ln w="38100">
                <a:solidFill>
                  <a:srgbClr val="FF0000"/>
                </a:solidFill>
                <a:round/>
                <a:headEnd/>
                <a:tailEnd/>
              </a:ln>
            </p:spPr>
            <p:txBody>
              <a:bodyPr wrap="none" anchor="ctr"/>
              <a:lstStyle/>
              <a:p>
                <a:endParaRPr lang="tr-TR"/>
              </a:p>
            </p:txBody>
          </p:sp>
          <p:sp>
            <p:nvSpPr>
              <p:cNvPr id="460814" name="AutoShape 14"/>
              <p:cNvSpPr>
                <a:spLocks noChangeArrowheads="1"/>
              </p:cNvSpPr>
              <p:nvPr>
                <p:custDataLst>
                  <p:tags r:id="rId7"/>
                </p:custDataLst>
              </p:nvPr>
            </p:nvSpPr>
            <p:spPr bwMode="auto">
              <a:xfrm rot="-364253">
                <a:off x="1163" y="407"/>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sp>
        <p:nvSpPr>
          <p:cNvPr id="16" name="Text Box 3"/>
          <p:cNvSpPr txBox="1">
            <a:spLocks noChangeArrowheads="1"/>
          </p:cNvSpPr>
          <p:nvPr>
            <p:custDataLst>
              <p:tags r:id="rId1"/>
            </p:custDataLst>
          </p:nvPr>
        </p:nvSpPr>
        <p:spPr bwMode="auto">
          <a:xfrm>
            <a:off x="6850062" y="0"/>
            <a:ext cx="3817938"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Doğrular ve Yanlışlar </a:t>
            </a:r>
          </a:p>
        </p:txBody>
      </p:sp>
    </p:spTree>
    <p:extLst>
      <p:ext uri="{BB962C8B-B14F-4D97-AF65-F5344CB8AC3E}">
        <p14:creationId xmlns:p14="http://schemas.microsoft.com/office/powerpoint/2010/main" val="646337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nvGrpSpPr>
        <p:grpSpPr bwMode="auto">
          <a:xfrm>
            <a:off x="5735638" y="1268413"/>
            <a:ext cx="4400550" cy="5105400"/>
            <a:chOff x="1493" y="1056"/>
            <a:chExt cx="2772" cy="3216"/>
          </a:xfrm>
        </p:grpSpPr>
        <p:grpSp>
          <p:nvGrpSpPr>
            <p:cNvPr id="132101" name="Group 3"/>
            <p:cNvGrpSpPr>
              <a:grpSpLocks/>
            </p:cNvGrpSpPr>
            <p:nvPr/>
          </p:nvGrpSpPr>
          <p:grpSpPr bwMode="auto">
            <a:xfrm>
              <a:off x="1493" y="1056"/>
              <a:ext cx="2772" cy="3216"/>
              <a:chOff x="1493" y="1056"/>
              <a:chExt cx="2772" cy="3216"/>
            </a:xfrm>
          </p:grpSpPr>
          <p:pic>
            <p:nvPicPr>
              <p:cNvPr id="132106" name="Picture 4" descr="03 Reach, lady at workbench"/>
              <p:cNvPicPr>
                <a:picLocks noChangeAspect="1" noChangeArrowheads="1"/>
              </p:cNvPicPr>
              <p:nvPr/>
            </p:nvPicPr>
            <p:blipFill>
              <a:blip r:embed="rId10" cstate="print"/>
              <a:srcRect/>
              <a:stretch>
                <a:fillRect/>
              </a:stretch>
            </p:blipFill>
            <p:spPr bwMode="auto">
              <a:xfrm>
                <a:off x="1493" y="1056"/>
                <a:ext cx="2772" cy="3216"/>
              </a:xfrm>
              <a:prstGeom prst="rect">
                <a:avLst/>
              </a:prstGeom>
              <a:noFill/>
              <a:ln w="9525">
                <a:noFill/>
                <a:miter lim="800000"/>
                <a:headEnd/>
                <a:tailEnd/>
              </a:ln>
            </p:spPr>
          </p:pic>
          <p:sp>
            <p:nvSpPr>
              <p:cNvPr id="132107" name="Oval 5"/>
              <p:cNvSpPr>
                <a:spLocks noChangeArrowheads="1"/>
              </p:cNvSpPr>
              <p:nvPr>
                <p:custDataLst>
                  <p:tags r:id="rId6"/>
                </p:custDataLst>
              </p:nvPr>
            </p:nvSpPr>
            <p:spPr bwMode="auto">
              <a:xfrm>
                <a:off x="3072" y="1488"/>
                <a:ext cx="144" cy="144"/>
              </a:xfrm>
              <a:prstGeom prst="ellipse">
                <a:avLst/>
              </a:prstGeom>
              <a:solidFill>
                <a:schemeClr val="bg1"/>
              </a:solidFill>
              <a:ln w="9525">
                <a:noFill/>
                <a:round/>
                <a:headEnd/>
                <a:tailEnd/>
              </a:ln>
            </p:spPr>
            <p:txBody>
              <a:bodyPr wrap="none" anchor="ctr"/>
              <a:lstStyle/>
              <a:p>
                <a:endParaRPr lang="tr-TR"/>
              </a:p>
            </p:txBody>
          </p:sp>
          <p:sp>
            <p:nvSpPr>
              <p:cNvPr id="132108" name="Oval 6"/>
              <p:cNvSpPr>
                <a:spLocks noChangeArrowheads="1"/>
              </p:cNvSpPr>
              <p:nvPr>
                <p:custDataLst>
                  <p:tags r:id="rId7"/>
                </p:custDataLst>
              </p:nvPr>
            </p:nvSpPr>
            <p:spPr bwMode="auto">
              <a:xfrm>
                <a:off x="2467" y="1458"/>
                <a:ext cx="144" cy="144"/>
              </a:xfrm>
              <a:prstGeom prst="ellipse">
                <a:avLst/>
              </a:prstGeom>
              <a:solidFill>
                <a:schemeClr val="bg1"/>
              </a:solidFill>
              <a:ln w="9525">
                <a:noFill/>
                <a:round/>
                <a:headEnd/>
                <a:tailEnd/>
              </a:ln>
            </p:spPr>
            <p:txBody>
              <a:bodyPr wrap="none" anchor="ctr"/>
              <a:lstStyle/>
              <a:p>
                <a:endParaRPr lang="tr-TR"/>
              </a:p>
            </p:txBody>
          </p:sp>
        </p:grpSp>
        <p:sp>
          <p:nvSpPr>
            <p:cNvPr id="132102" name="Line 7"/>
            <p:cNvSpPr>
              <a:spLocks noChangeShapeType="1"/>
            </p:cNvSpPr>
            <p:nvPr>
              <p:custDataLst>
                <p:tags r:id="rId2"/>
              </p:custDataLst>
            </p:nvPr>
          </p:nvSpPr>
          <p:spPr bwMode="auto">
            <a:xfrm flipV="1">
              <a:off x="3552" y="1968"/>
              <a:ext cx="240" cy="144"/>
            </a:xfrm>
            <a:prstGeom prst="line">
              <a:avLst/>
            </a:prstGeom>
            <a:noFill/>
            <a:ln w="38100">
              <a:solidFill>
                <a:srgbClr val="FF0000"/>
              </a:solidFill>
              <a:round/>
              <a:headEnd/>
              <a:tailEnd/>
            </a:ln>
          </p:spPr>
          <p:txBody>
            <a:bodyPr wrap="none" anchor="ctr"/>
            <a:lstStyle/>
            <a:p>
              <a:endParaRPr lang="tr-TR"/>
            </a:p>
          </p:txBody>
        </p:sp>
        <p:sp>
          <p:nvSpPr>
            <p:cNvPr id="132103" name="Line 8"/>
            <p:cNvSpPr>
              <a:spLocks noChangeShapeType="1"/>
            </p:cNvSpPr>
            <p:nvPr>
              <p:custDataLst>
                <p:tags r:id="rId3"/>
              </p:custDataLst>
            </p:nvPr>
          </p:nvSpPr>
          <p:spPr bwMode="auto">
            <a:xfrm flipH="1" flipV="1">
              <a:off x="2422" y="1440"/>
              <a:ext cx="218" cy="156"/>
            </a:xfrm>
            <a:prstGeom prst="line">
              <a:avLst/>
            </a:prstGeom>
            <a:noFill/>
            <a:ln w="38100">
              <a:solidFill>
                <a:srgbClr val="FF0000"/>
              </a:solidFill>
              <a:round/>
              <a:headEnd/>
              <a:tailEnd/>
            </a:ln>
          </p:spPr>
          <p:txBody>
            <a:bodyPr wrap="none" anchor="ctr"/>
            <a:lstStyle/>
            <a:p>
              <a:endParaRPr lang="tr-TR"/>
            </a:p>
          </p:txBody>
        </p:sp>
        <p:sp>
          <p:nvSpPr>
            <p:cNvPr id="526345" name="AutoShape 9"/>
            <p:cNvSpPr>
              <a:spLocks noChangeArrowheads="1"/>
            </p:cNvSpPr>
            <p:nvPr>
              <p:custDataLst>
                <p:tags r:id="rId4"/>
              </p:custDataLst>
            </p:nvPr>
          </p:nvSpPr>
          <p:spPr bwMode="auto">
            <a:xfrm rot="922371">
              <a:off x="3831" y="1834"/>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26346" name="AutoShape 10"/>
            <p:cNvSpPr>
              <a:spLocks noChangeArrowheads="1"/>
            </p:cNvSpPr>
            <p:nvPr>
              <p:custDataLst>
                <p:tags r:id="rId5"/>
              </p:custDataLst>
            </p:nvPr>
          </p:nvSpPr>
          <p:spPr bwMode="auto">
            <a:xfrm rot="-364253">
              <a:off x="2256" y="1296"/>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pic>
        <p:nvPicPr>
          <p:cNvPr id="132100" name="Picture 12" descr="09 Movement, sit&amp;stand"/>
          <p:cNvPicPr>
            <a:picLocks noChangeAspect="1" noChangeArrowheads="1"/>
          </p:cNvPicPr>
          <p:nvPr/>
        </p:nvPicPr>
        <p:blipFill>
          <a:blip r:embed="rId11" cstate="print"/>
          <a:srcRect/>
          <a:stretch>
            <a:fillRect/>
          </a:stretch>
        </p:blipFill>
        <p:spPr bwMode="auto">
          <a:xfrm>
            <a:off x="2495551" y="1196976"/>
            <a:ext cx="2544763" cy="5294313"/>
          </a:xfrm>
          <a:prstGeom prst="rect">
            <a:avLst/>
          </a:prstGeom>
          <a:noFill/>
          <a:ln w="9525">
            <a:noFill/>
            <a:miter lim="800000"/>
            <a:headEnd/>
            <a:tailEnd/>
          </a:ln>
        </p:spPr>
      </p:pic>
      <p:sp>
        <p:nvSpPr>
          <p:cNvPr id="13" name="Text Box 3"/>
          <p:cNvSpPr txBox="1">
            <a:spLocks noChangeArrowheads="1"/>
          </p:cNvSpPr>
          <p:nvPr>
            <p:custDataLst>
              <p:tags r:id="rId1"/>
            </p:custDataLst>
          </p:nvPr>
        </p:nvSpPr>
        <p:spPr bwMode="auto">
          <a:xfrm>
            <a:off x="6672064" y="0"/>
            <a:ext cx="3817938"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Doğrular ve Yanlışlar </a:t>
            </a:r>
          </a:p>
        </p:txBody>
      </p:sp>
    </p:spTree>
    <p:extLst>
      <p:ext uri="{BB962C8B-B14F-4D97-AF65-F5344CB8AC3E}">
        <p14:creationId xmlns:p14="http://schemas.microsoft.com/office/powerpoint/2010/main" val="1634351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custDataLst>
              <p:tags r:id="rId1"/>
            </p:custDataLst>
          </p:nvPr>
        </p:nvSpPr>
        <p:spPr bwMode="auto">
          <a:xfrm>
            <a:off x="4079776" y="451520"/>
            <a:ext cx="4752528" cy="523220"/>
          </a:xfrm>
          <a:prstGeom prst="rect">
            <a:avLst/>
          </a:prstGeom>
          <a:noFill/>
          <a:ln w="9525">
            <a:noFill/>
            <a:miter lim="800000"/>
            <a:headEnd/>
            <a:tailEnd/>
          </a:ln>
        </p:spPr>
        <p:txBody>
          <a:bodyPr wrap="square">
            <a:spAutoFit/>
          </a:bodyPr>
          <a:lstStyle/>
          <a:p>
            <a:pPr>
              <a:spcBef>
                <a:spcPct val="50000"/>
              </a:spcBef>
            </a:pPr>
            <a:r>
              <a:rPr lang="tr-TR" sz="2800" b="1" dirty="0">
                <a:solidFill>
                  <a:srgbClr val="000066"/>
                </a:solidFill>
                <a:latin typeface="Verdana" pitchFamily="34" charset="0"/>
              </a:rPr>
              <a:t>Ergonomik tasarımlar </a:t>
            </a:r>
          </a:p>
        </p:txBody>
      </p:sp>
      <p:grpSp>
        <p:nvGrpSpPr>
          <p:cNvPr id="5" name="Group 2"/>
          <p:cNvGrpSpPr>
            <a:grpSpLocks/>
          </p:cNvGrpSpPr>
          <p:nvPr/>
        </p:nvGrpSpPr>
        <p:grpSpPr bwMode="auto">
          <a:xfrm>
            <a:off x="1775520" y="1268760"/>
            <a:ext cx="8424936" cy="4464496"/>
            <a:chOff x="476" y="935"/>
            <a:chExt cx="4581" cy="2212"/>
          </a:xfrm>
        </p:grpSpPr>
        <p:pic>
          <p:nvPicPr>
            <p:cNvPr id="6" name="Picture 3" descr="05 Repetition, hand, slide v pick&amp;place 2"/>
            <p:cNvPicPr>
              <a:picLocks noChangeAspect="1" noChangeArrowheads="1"/>
            </p:cNvPicPr>
            <p:nvPr/>
          </p:nvPicPr>
          <p:blipFill>
            <a:blip r:embed="rId4" cstate="print"/>
            <a:srcRect/>
            <a:stretch>
              <a:fillRect/>
            </a:stretch>
          </p:blipFill>
          <p:spPr bwMode="auto">
            <a:xfrm>
              <a:off x="476" y="935"/>
              <a:ext cx="2420" cy="2206"/>
            </a:xfrm>
            <a:prstGeom prst="rect">
              <a:avLst/>
            </a:prstGeom>
            <a:noFill/>
            <a:ln w="9525">
              <a:noFill/>
              <a:miter lim="800000"/>
              <a:headEnd/>
              <a:tailEnd/>
            </a:ln>
          </p:spPr>
        </p:pic>
        <p:pic>
          <p:nvPicPr>
            <p:cNvPr id="7" name="Picture 4" descr="05 Repetition, hand, slide v pick&amp;place 1"/>
            <p:cNvPicPr>
              <a:picLocks noChangeAspect="1" noChangeArrowheads="1"/>
            </p:cNvPicPr>
            <p:nvPr/>
          </p:nvPicPr>
          <p:blipFill>
            <a:blip r:embed="rId5" cstate="print"/>
            <a:srcRect r="10001"/>
            <a:stretch>
              <a:fillRect/>
            </a:stretch>
          </p:blipFill>
          <p:spPr bwMode="auto">
            <a:xfrm>
              <a:off x="2804" y="935"/>
              <a:ext cx="2253" cy="2212"/>
            </a:xfrm>
            <a:prstGeom prst="rect">
              <a:avLst/>
            </a:prstGeom>
            <a:noFill/>
            <a:ln w="9525">
              <a:noFill/>
              <a:miter lim="800000"/>
              <a:headEnd/>
              <a:tailEnd/>
            </a:ln>
          </p:spPr>
        </p:pic>
      </p:grpSp>
    </p:spTree>
    <p:extLst>
      <p:ext uri="{BB962C8B-B14F-4D97-AF65-F5344CB8AC3E}">
        <p14:creationId xmlns:p14="http://schemas.microsoft.com/office/powerpoint/2010/main" val="3456280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custDataLst>
              <p:tags r:id="rId1"/>
            </p:custDataLst>
          </p:nvPr>
        </p:nvSpPr>
        <p:spPr bwMode="auto">
          <a:xfrm>
            <a:off x="6384033" y="0"/>
            <a:ext cx="3960813"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Ergonomik tasarımlar </a:t>
            </a:r>
          </a:p>
        </p:txBody>
      </p:sp>
      <p:sp>
        <p:nvSpPr>
          <p:cNvPr id="133123" name="Rectangle 4"/>
          <p:cNvSpPr>
            <a:spLocks noChangeArrowheads="1"/>
          </p:cNvSpPr>
          <p:nvPr>
            <p:custDataLst>
              <p:tags r:id="rId2"/>
            </p:custDataLst>
          </p:nvPr>
        </p:nvSpPr>
        <p:spPr bwMode="auto">
          <a:xfrm>
            <a:off x="1991544" y="4797152"/>
            <a:ext cx="7704138" cy="1631216"/>
          </a:xfrm>
          <a:prstGeom prst="rect">
            <a:avLst/>
          </a:prstGeom>
          <a:noFill/>
          <a:ln w="9525">
            <a:noFill/>
            <a:miter lim="800000"/>
            <a:headEnd/>
            <a:tailEnd/>
          </a:ln>
        </p:spPr>
        <p:txBody>
          <a:bodyPr>
            <a:spAutoFit/>
          </a:bodyPr>
          <a:lstStyle/>
          <a:p>
            <a:pPr>
              <a:lnSpc>
                <a:spcPct val="150000"/>
              </a:lnSpc>
              <a:spcBef>
                <a:spcPct val="50000"/>
              </a:spcBef>
            </a:pPr>
            <a:r>
              <a:rPr lang="tr-TR" sz="2000" b="1" dirty="0">
                <a:solidFill>
                  <a:srgbClr val="000066"/>
                </a:solidFill>
              </a:rPr>
              <a:t>Dirsek yüksekliği: </a:t>
            </a:r>
          </a:p>
          <a:p>
            <a:pPr>
              <a:lnSpc>
                <a:spcPct val="150000"/>
              </a:lnSpc>
              <a:spcBef>
                <a:spcPct val="50000"/>
              </a:spcBef>
              <a:buClr>
                <a:srgbClr val="CC0000"/>
              </a:buClr>
              <a:buFont typeface="Wingdings 2" pitchFamily="18" charset="2"/>
              <a:buChar char="E"/>
            </a:pPr>
            <a:r>
              <a:rPr lang="tr-TR" sz="2000" dirty="0"/>
              <a:t>Çalışma yüzeyi yüksekliği yapılan işin niteliğine göre ayarlanarak masanın altında veya üstünde olmalıdır</a:t>
            </a:r>
          </a:p>
        </p:txBody>
      </p:sp>
      <p:pic>
        <p:nvPicPr>
          <p:cNvPr id="133124" name="Picture 2" descr="ergonomi1"/>
          <p:cNvPicPr>
            <a:picLocks noChangeAspect="1" noChangeArrowheads="1"/>
          </p:cNvPicPr>
          <p:nvPr/>
        </p:nvPicPr>
        <p:blipFill>
          <a:blip r:embed="rId5" cstate="print">
            <a:lum bright="-12000"/>
          </a:blip>
          <a:srcRect/>
          <a:stretch>
            <a:fillRect/>
          </a:stretch>
        </p:blipFill>
        <p:spPr bwMode="auto">
          <a:xfrm>
            <a:off x="1919536" y="764705"/>
            <a:ext cx="8424936" cy="3876675"/>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533239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2063751" y="1557338"/>
            <a:ext cx="7889875" cy="4614862"/>
            <a:chOff x="87" y="432"/>
            <a:chExt cx="5586" cy="3456"/>
          </a:xfrm>
        </p:grpSpPr>
        <p:grpSp>
          <p:nvGrpSpPr>
            <p:cNvPr id="136196" name="Group 3"/>
            <p:cNvGrpSpPr>
              <a:grpSpLocks/>
            </p:cNvGrpSpPr>
            <p:nvPr/>
          </p:nvGrpSpPr>
          <p:grpSpPr bwMode="auto">
            <a:xfrm>
              <a:off x="87" y="432"/>
              <a:ext cx="5586" cy="3456"/>
              <a:chOff x="87" y="432"/>
              <a:chExt cx="5586" cy="3456"/>
            </a:xfrm>
          </p:grpSpPr>
          <p:pic>
            <p:nvPicPr>
              <p:cNvPr id="136203" name="Picture 4" descr="04 Heights, lift box over lip"/>
              <p:cNvPicPr>
                <a:picLocks noChangeAspect="1" noChangeArrowheads="1"/>
              </p:cNvPicPr>
              <p:nvPr/>
            </p:nvPicPr>
            <p:blipFill>
              <a:blip r:embed="rId10" cstate="print"/>
              <a:srcRect/>
              <a:stretch>
                <a:fillRect/>
              </a:stretch>
            </p:blipFill>
            <p:spPr bwMode="auto">
              <a:xfrm>
                <a:off x="87" y="432"/>
                <a:ext cx="5586" cy="3456"/>
              </a:xfrm>
              <a:prstGeom prst="rect">
                <a:avLst/>
              </a:prstGeom>
              <a:noFill/>
              <a:ln w="9525">
                <a:noFill/>
                <a:miter lim="800000"/>
                <a:headEnd/>
                <a:tailEnd/>
              </a:ln>
            </p:spPr>
          </p:pic>
          <p:sp>
            <p:nvSpPr>
              <p:cNvPr id="136204" name="Rectangle 5"/>
              <p:cNvSpPr>
                <a:spLocks noChangeArrowheads="1"/>
              </p:cNvSpPr>
              <p:nvPr>
                <p:custDataLst>
                  <p:tags r:id="rId6"/>
                </p:custDataLst>
              </p:nvPr>
            </p:nvSpPr>
            <p:spPr bwMode="auto">
              <a:xfrm>
                <a:off x="3525" y="1078"/>
                <a:ext cx="282" cy="263"/>
              </a:xfrm>
              <a:prstGeom prst="rect">
                <a:avLst/>
              </a:prstGeom>
              <a:solidFill>
                <a:schemeClr val="bg1"/>
              </a:solidFill>
              <a:ln w="9525">
                <a:noFill/>
                <a:miter lim="800000"/>
                <a:headEnd/>
                <a:tailEnd/>
              </a:ln>
            </p:spPr>
            <p:txBody>
              <a:bodyPr wrap="none" anchor="ctr"/>
              <a:lstStyle/>
              <a:p>
                <a:endParaRPr lang="tr-TR"/>
              </a:p>
            </p:txBody>
          </p:sp>
          <p:sp>
            <p:nvSpPr>
              <p:cNvPr id="136205" name="Rectangle 6"/>
              <p:cNvSpPr>
                <a:spLocks noChangeArrowheads="1"/>
              </p:cNvSpPr>
              <p:nvPr>
                <p:custDataLst>
                  <p:tags r:id="rId7"/>
                </p:custDataLst>
              </p:nvPr>
            </p:nvSpPr>
            <p:spPr bwMode="auto">
              <a:xfrm>
                <a:off x="2439" y="1127"/>
                <a:ext cx="282" cy="263"/>
              </a:xfrm>
              <a:prstGeom prst="rect">
                <a:avLst/>
              </a:prstGeom>
              <a:solidFill>
                <a:schemeClr val="bg1"/>
              </a:solidFill>
              <a:ln w="9525">
                <a:noFill/>
                <a:miter lim="800000"/>
                <a:headEnd/>
                <a:tailEnd/>
              </a:ln>
            </p:spPr>
            <p:txBody>
              <a:bodyPr wrap="none" anchor="ctr"/>
              <a:lstStyle/>
              <a:p>
                <a:endParaRPr lang="tr-TR"/>
              </a:p>
            </p:txBody>
          </p:sp>
        </p:grpSp>
        <p:grpSp>
          <p:nvGrpSpPr>
            <p:cNvPr id="136197" name="Group 7"/>
            <p:cNvGrpSpPr>
              <a:grpSpLocks/>
            </p:cNvGrpSpPr>
            <p:nvPr/>
          </p:nvGrpSpPr>
          <p:grpSpPr bwMode="auto">
            <a:xfrm flipH="1">
              <a:off x="3600" y="720"/>
              <a:ext cx="288" cy="569"/>
              <a:chOff x="2256" y="967"/>
              <a:chExt cx="288" cy="569"/>
            </a:xfrm>
          </p:grpSpPr>
          <p:sp>
            <p:nvSpPr>
              <p:cNvPr id="136201" name="Line 8"/>
              <p:cNvSpPr>
                <a:spLocks noChangeShapeType="1"/>
              </p:cNvSpPr>
              <p:nvPr>
                <p:custDataLst>
                  <p:tags r:id="rId4"/>
                </p:custDataLst>
              </p:nvPr>
            </p:nvSpPr>
            <p:spPr bwMode="auto">
              <a:xfrm flipH="1" flipV="1">
                <a:off x="2352" y="1152"/>
                <a:ext cx="192" cy="384"/>
              </a:xfrm>
              <a:prstGeom prst="line">
                <a:avLst/>
              </a:prstGeom>
              <a:noFill/>
              <a:ln w="38100">
                <a:solidFill>
                  <a:srgbClr val="FF0000"/>
                </a:solidFill>
                <a:round/>
                <a:headEnd/>
                <a:tailEnd/>
              </a:ln>
            </p:spPr>
            <p:txBody>
              <a:bodyPr wrap="none" anchor="ctr"/>
              <a:lstStyle/>
              <a:p>
                <a:endParaRPr lang="tr-TR"/>
              </a:p>
            </p:txBody>
          </p:sp>
          <p:sp>
            <p:nvSpPr>
              <p:cNvPr id="469001" name="AutoShape 9"/>
              <p:cNvSpPr>
                <a:spLocks noChangeArrowheads="1"/>
              </p:cNvSpPr>
              <p:nvPr>
                <p:custDataLst>
                  <p:tags r:id="rId5"/>
                </p:custDataLst>
              </p:nvPr>
            </p:nvSpPr>
            <p:spPr bwMode="auto">
              <a:xfrm rot="922371">
                <a:off x="2256" y="967"/>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nvGrpSpPr>
            <p:cNvPr id="136198" name="Group 10"/>
            <p:cNvGrpSpPr>
              <a:grpSpLocks/>
            </p:cNvGrpSpPr>
            <p:nvPr/>
          </p:nvGrpSpPr>
          <p:grpSpPr bwMode="auto">
            <a:xfrm>
              <a:off x="2160" y="1008"/>
              <a:ext cx="480" cy="288"/>
              <a:chOff x="2016" y="1392"/>
              <a:chExt cx="480" cy="288"/>
            </a:xfrm>
          </p:grpSpPr>
          <p:sp>
            <p:nvSpPr>
              <p:cNvPr id="136199" name="Line 11"/>
              <p:cNvSpPr>
                <a:spLocks noChangeShapeType="1"/>
              </p:cNvSpPr>
              <p:nvPr>
                <p:custDataLst>
                  <p:tags r:id="rId2"/>
                </p:custDataLst>
              </p:nvPr>
            </p:nvSpPr>
            <p:spPr bwMode="auto">
              <a:xfrm flipH="1" flipV="1">
                <a:off x="2160" y="1536"/>
                <a:ext cx="336" cy="144"/>
              </a:xfrm>
              <a:prstGeom prst="line">
                <a:avLst/>
              </a:prstGeom>
              <a:noFill/>
              <a:ln w="38100">
                <a:solidFill>
                  <a:srgbClr val="FF0000"/>
                </a:solidFill>
                <a:round/>
                <a:headEnd/>
                <a:tailEnd/>
              </a:ln>
            </p:spPr>
            <p:txBody>
              <a:bodyPr wrap="none" anchor="ctr"/>
              <a:lstStyle/>
              <a:p>
                <a:endParaRPr lang="tr-TR"/>
              </a:p>
            </p:txBody>
          </p:sp>
          <p:sp>
            <p:nvSpPr>
              <p:cNvPr id="469004" name="AutoShape 12"/>
              <p:cNvSpPr>
                <a:spLocks noChangeArrowheads="1"/>
              </p:cNvSpPr>
              <p:nvPr>
                <p:custDataLst>
                  <p:tags r:id="rId3"/>
                </p:custDataLst>
              </p:nvPr>
            </p:nvSpPr>
            <p:spPr bwMode="auto">
              <a:xfrm rot="-364253">
                <a:off x="2016" y="1395"/>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sp>
        <p:nvSpPr>
          <p:cNvPr id="14" name="Text Box 3"/>
          <p:cNvSpPr txBox="1">
            <a:spLocks noChangeArrowheads="1"/>
          </p:cNvSpPr>
          <p:nvPr>
            <p:custDataLst>
              <p:tags r:id="rId1"/>
            </p:custDataLst>
          </p:nvPr>
        </p:nvSpPr>
        <p:spPr bwMode="auto">
          <a:xfrm>
            <a:off x="6850062" y="0"/>
            <a:ext cx="3817938" cy="457200"/>
          </a:xfrm>
          <a:prstGeom prst="rect">
            <a:avLst/>
          </a:prstGeom>
          <a:noFill/>
          <a:ln w="9525">
            <a:noFill/>
            <a:miter lim="800000"/>
            <a:headEnd/>
            <a:tailEnd/>
          </a:ln>
        </p:spPr>
        <p:txBody>
          <a:bodyPr>
            <a:spAutoFit/>
          </a:bodyPr>
          <a:lstStyle/>
          <a:p>
            <a:pPr>
              <a:spcBef>
                <a:spcPct val="50000"/>
              </a:spcBef>
            </a:pPr>
            <a:r>
              <a:rPr lang="tr-TR" sz="2400" b="1" dirty="0">
                <a:solidFill>
                  <a:srgbClr val="000066"/>
                </a:solidFill>
                <a:latin typeface="Verdana" pitchFamily="34" charset="0"/>
              </a:rPr>
              <a:t>Doğrular ve Yanlışlar </a:t>
            </a:r>
          </a:p>
        </p:txBody>
      </p:sp>
    </p:spTree>
    <p:extLst>
      <p:ext uri="{BB962C8B-B14F-4D97-AF65-F5344CB8AC3E}">
        <p14:creationId xmlns:p14="http://schemas.microsoft.com/office/powerpoint/2010/main" val="3091121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2"/>
          <p:cNvGrpSpPr>
            <a:grpSpLocks/>
          </p:cNvGrpSpPr>
          <p:nvPr/>
        </p:nvGrpSpPr>
        <p:grpSpPr bwMode="auto">
          <a:xfrm>
            <a:off x="2279650" y="1341438"/>
            <a:ext cx="7710488" cy="4614862"/>
            <a:chOff x="336" y="568"/>
            <a:chExt cx="5088" cy="3184"/>
          </a:xfrm>
        </p:grpSpPr>
        <p:pic>
          <p:nvPicPr>
            <p:cNvPr id="137220" name="Picture 3" descr="01 Posture, arms, cylinder line"/>
            <p:cNvPicPr>
              <a:picLocks noChangeAspect="1" noChangeArrowheads="1"/>
            </p:cNvPicPr>
            <p:nvPr/>
          </p:nvPicPr>
          <p:blipFill>
            <a:blip r:embed="rId12" cstate="print"/>
            <a:srcRect/>
            <a:stretch>
              <a:fillRect/>
            </a:stretch>
          </p:blipFill>
          <p:spPr bwMode="auto">
            <a:xfrm>
              <a:off x="336" y="568"/>
              <a:ext cx="5088" cy="3184"/>
            </a:xfrm>
            <a:prstGeom prst="rect">
              <a:avLst/>
            </a:prstGeom>
            <a:noFill/>
            <a:ln w="9525">
              <a:noFill/>
              <a:miter lim="800000"/>
              <a:headEnd/>
              <a:tailEnd/>
            </a:ln>
          </p:spPr>
        </p:pic>
        <p:sp>
          <p:nvSpPr>
            <p:cNvPr id="137221" name="Rectangle 4"/>
            <p:cNvSpPr>
              <a:spLocks noChangeArrowheads="1"/>
            </p:cNvSpPr>
            <p:nvPr>
              <p:custDataLst>
                <p:tags r:id="rId2"/>
              </p:custDataLst>
            </p:nvPr>
          </p:nvSpPr>
          <p:spPr bwMode="auto">
            <a:xfrm>
              <a:off x="2064" y="1008"/>
              <a:ext cx="384" cy="288"/>
            </a:xfrm>
            <a:prstGeom prst="rect">
              <a:avLst/>
            </a:prstGeom>
            <a:solidFill>
              <a:schemeClr val="bg1"/>
            </a:solidFill>
            <a:ln w="9525">
              <a:solidFill>
                <a:schemeClr val="bg1"/>
              </a:solidFill>
              <a:miter lim="800000"/>
              <a:headEnd/>
              <a:tailEnd/>
            </a:ln>
          </p:spPr>
          <p:txBody>
            <a:bodyPr wrap="none" anchor="ctr"/>
            <a:lstStyle/>
            <a:p>
              <a:endParaRPr lang="tr-TR"/>
            </a:p>
          </p:txBody>
        </p:sp>
        <p:grpSp>
          <p:nvGrpSpPr>
            <p:cNvPr id="137222" name="Group 5"/>
            <p:cNvGrpSpPr>
              <a:grpSpLocks/>
            </p:cNvGrpSpPr>
            <p:nvPr/>
          </p:nvGrpSpPr>
          <p:grpSpPr bwMode="auto">
            <a:xfrm>
              <a:off x="2304" y="624"/>
              <a:ext cx="528" cy="713"/>
              <a:chOff x="2736" y="768"/>
              <a:chExt cx="528" cy="713"/>
            </a:xfrm>
          </p:grpSpPr>
          <p:sp>
            <p:nvSpPr>
              <p:cNvPr id="137227" name="Line 6"/>
              <p:cNvSpPr>
                <a:spLocks noChangeShapeType="1"/>
              </p:cNvSpPr>
              <p:nvPr>
                <p:custDataLst>
                  <p:tags r:id="rId6"/>
                </p:custDataLst>
              </p:nvPr>
            </p:nvSpPr>
            <p:spPr bwMode="auto">
              <a:xfrm flipV="1">
                <a:off x="2736" y="953"/>
                <a:ext cx="192" cy="384"/>
              </a:xfrm>
              <a:prstGeom prst="line">
                <a:avLst/>
              </a:prstGeom>
              <a:noFill/>
              <a:ln w="38100">
                <a:solidFill>
                  <a:srgbClr val="FF0000"/>
                </a:solidFill>
                <a:round/>
                <a:headEnd/>
                <a:tailEnd/>
              </a:ln>
            </p:spPr>
            <p:txBody>
              <a:bodyPr wrap="none" anchor="ctr"/>
              <a:lstStyle/>
              <a:p>
                <a:endParaRPr lang="tr-TR"/>
              </a:p>
            </p:txBody>
          </p:sp>
          <p:sp>
            <p:nvSpPr>
              <p:cNvPr id="137228" name="Line 7"/>
              <p:cNvSpPr>
                <a:spLocks noChangeShapeType="1"/>
              </p:cNvSpPr>
              <p:nvPr>
                <p:custDataLst>
                  <p:tags r:id="rId7"/>
                </p:custDataLst>
              </p:nvPr>
            </p:nvSpPr>
            <p:spPr bwMode="auto">
              <a:xfrm flipV="1">
                <a:off x="2784" y="1337"/>
                <a:ext cx="336" cy="144"/>
              </a:xfrm>
              <a:prstGeom prst="line">
                <a:avLst/>
              </a:prstGeom>
              <a:noFill/>
              <a:ln w="38100">
                <a:solidFill>
                  <a:srgbClr val="FF0000"/>
                </a:solidFill>
                <a:round/>
                <a:headEnd/>
                <a:tailEnd/>
              </a:ln>
            </p:spPr>
            <p:txBody>
              <a:bodyPr wrap="none" anchor="ctr"/>
              <a:lstStyle/>
              <a:p>
                <a:endParaRPr lang="tr-TR"/>
              </a:p>
            </p:txBody>
          </p:sp>
          <p:sp>
            <p:nvSpPr>
              <p:cNvPr id="573448" name="AutoShape 8"/>
              <p:cNvSpPr>
                <a:spLocks noChangeArrowheads="1"/>
              </p:cNvSpPr>
              <p:nvPr>
                <p:custDataLst>
                  <p:tags r:id="rId8"/>
                </p:custDataLst>
              </p:nvPr>
            </p:nvSpPr>
            <p:spPr bwMode="auto">
              <a:xfrm rot="20677629" flipH="1">
                <a:off x="2880" y="768"/>
                <a:ext cx="147"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sp>
            <p:nvSpPr>
              <p:cNvPr id="573449" name="AutoShape 9"/>
              <p:cNvSpPr>
                <a:spLocks noChangeArrowheads="1"/>
              </p:cNvSpPr>
              <p:nvPr>
                <p:custDataLst>
                  <p:tags r:id="rId9"/>
                </p:custDataLst>
              </p:nvPr>
            </p:nvSpPr>
            <p:spPr bwMode="auto">
              <a:xfrm rot="364253" flipH="1">
                <a:off x="3122" y="1193"/>
                <a:ext cx="145"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sp>
          <p:nvSpPr>
            <p:cNvPr id="137223" name="Rectangle 10"/>
            <p:cNvSpPr>
              <a:spLocks noChangeArrowheads="1"/>
            </p:cNvSpPr>
            <p:nvPr>
              <p:custDataLst>
                <p:tags r:id="rId3"/>
              </p:custDataLst>
            </p:nvPr>
          </p:nvSpPr>
          <p:spPr bwMode="auto">
            <a:xfrm>
              <a:off x="768" y="1536"/>
              <a:ext cx="384" cy="192"/>
            </a:xfrm>
            <a:prstGeom prst="rect">
              <a:avLst/>
            </a:prstGeom>
            <a:solidFill>
              <a:schemeClr val="bg1"/>
            </a:solidFill>
            <a:ln w="9525">
              <a:solidFill>
                <a:schemeClr val="bg1"/>
              </a:solidFill>
              <a:miter lim="800000"/>
              <a:headEnd/>
              <a:tailEnd/>
            </a:ln>
          </p:spPr>
          <p:txBody>
            <a:bodyPr wrap="none" anchor="ctr"/>
            <a:lstStyle/>
            <a:p>
              <a:endParaRPr lang="tr-TR"/>
            </a:p>
          </p:txBody>
        </p:sp>
        <p:grpSp>
          <p:nvGrpSpPr>
            <p:cNvPr id="137224" name="Group 11"/>
            <p:cNvGrpSpPr>
              <a:grpSpLocks/>
            </p:cNvGrpSpPr>
            <p:nvPr/>
          </p:nvGrpSpPr>
          <p:grpSpPr bwMode="auto">
            <a:xfrm flipH="1">
              <a:off x="624" y="1392"/>
              <a:ext cx="480" cy="288"/>
              <a:chOff x="2880" y="1289"/>
              <a:chExt cx="480" cy="288"/>
            </a:xfrm>
          </p:grpSpPr>
          <p:sp>
            <p:nvSpPr>
              <p:cNvPr id="137225" name="Line 12"/>
              <p:cNvSpPr>
                <a:spLocks noChangeShapeType="1"/>
              </p:cNvSpPr>
              <p:nvPr>
                <p:custDataLst>
                  <p:tags r:id="rId4"/>
                </p:custDataLst>
              </p:nvPr>
            </p:nvSpPr>
            <p:spPr bwMode="auto">
              <a:xfrm flipV="1">
                <a:off x="2880" y="1433"/>
                <a:ext cx="336" cy="144"/>
              </a:xfrm>
              <a:prstGeom prst="line">
                <a:avLst/>
              </a:prstGeom>
              <a:noFill/>
              <a:ln w="38100">
                <a:solidFill>
                  <a:srgbClr val="FF0000"/>
                </a:solidFill>
                <a:round/>
                <a:headEnd/>
                <a:tailEnd/>
              </a:ln>
            </p:spPr>
            <p:txBody>
              <a:bodyPr wrap="none" anchor="ctr"/>
              <a:lstStyle/>
              <a:p>
                <a:endParaRPr lang="tr-TR"/>
              </a:p>
            </p:txBody>
          </p:sp>
          <p:sp>
            <p:nvSpPr>
              <p:cNvPr id="573453" name="AutoShape 13"/>
              <p:cNvSpPr>
                <a:spLocks noChangeArrowheads="1"/>
              </p:cNvSpPr>
              <p:nvPr>
                <p:custDataLst>
                  <p:tags r:id="rId5"/>
                </p:custDataLst>
              </p:nvPr>
            </p:nvSpPr>
            <p:spPr bwMode="auto">
              <a:xfrm rot="364253" flipH="1">
                <a:off x="3216" y="1289"/>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endParaRPr>
              </a:p>
            </p:txBody>
          </p:sp>
        </p:grpSp>
      </p:grpSp>
      <p:sp>
        <p:nvSpPr>
          <p:cNvPr id="15" name="Text Box 3"/>
          <p:cNvSpPr txBox="1">
            <a:spLocks noChangeArrowheads="1"/>
          </p:cNvSpPr>
          <p:nvPr>
            <p:custDataLst>
              <p:tags r:id="rId1"/>
            </p:custDataLst>
          </p:nvPr>
        </p:nvSpPr>
        <p:spPr bwMode="auto">
          <a:xfrm>
            <a:off x="6635780" y="71414"/>
            <a:ext cx="3817938" cy="45720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Verdana" pitchFamily="34" charset="0"/>
              </a:rPr>
              <a:t>Doğrular ve Yanlışlar </a:t>
            </a:r>
          </a:p>
        </p:txBody>
      </p:sp>
    </p:spTree>
    <p:extLst>
      <p:ext uri="{BB962C8B-B14F-4D97-AF65-F5344CB8AC3E}">
        <p14:creationId xmlns:p14="http://schemas.microsoft.com/office/powerpoint/2010/main" val="3537383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881188" y="1262064"/>
            <a:ext cx="8077200" cy="4524375"/>
          </a:xfrm>
          <a:prstGeom prst="rect">
            <a:avLst/>
          </a:prstGeom>
          <a:noFill/>
          <a:ln w="9525">
            <a:noFill/>
            <a:miter lim="800000"/>
            <a:headEnd/>
            <a:tailEnd/>
          </a:ln>
        </p:spPr>
        <p:txBody>
          <a:bodyPr>
            <a:spAutoFit/>
          </a:bodyPr>
          <a:lstStyle/>
          <a:p>
            <a:pPr algn="just">
              <a:spcBef>
                <a:spcPct val="50000"/>
              </a:spcBef>
              <a:defRPr/>
            </a:pPr>
            <a:r>
              <a:rPr lang="tr-TR" sz="2400" b="1" dirty="0">
                <a:solidFill>
                  <a:srgbClr val="000066"/>
                </a:solidFill>
                <a:latin typeface="Times New Roman" pitchFamily="18" charset="0"/>
                <a:cs typeface="Arial" charset="0"/>
              </a:rPr>
              <a:t>YÜKLENME:</a:t>
            </a:r>
            <a:r>
              <a:rPr lang="tr-TR" sz="2400" dirty="0">
                <a:solidFill>
                  <a:srgbClr val="000066"/>
                </a:solidFill>
                <a:latin typeface="Times New Roman" pitchFamily="18" charset="0"/>
                <a:cs typeface="Arial" charset="0"/>
              </a:rPr>
              <a:t> </a:t>
            </a:r>
            <a:r>
              <a:rPr lang="tr-TR" sz="2400" dirty="0"/>
              <a:t>Herhangi bir işin yapılabilmesi için gerekenlerin tümünü kapsar. Yüklenme, işin yapılması için kişiden kişiye değişmeyecek özellikler toplamıdır. </a:t>
            </a:r>
            <a:endParaRPr lang="tr-TR" sz="2000" dirty="0"/>
          </a:p>
          <a:p>
            <a:pPr algn="just">
              <a:spcBef>
                <a:spcPct val="50000"/>
              </a:spcBef>
              <a:defRPr/>
            </a:pPr>
            <a:endParaRPr lang="tr-TR" sz="2400" dirty="0">
              <a:solidFill>
                <a:srgbClr val="000066"/>
              </a:solidFill>
              <a:latin typeface="Times New Roman" pitchFamily="18" charset="0"/>
              <a:cs typeface="Arial" charset="0"/>
            </a:endParaRPr>
          </a:p>
          <a:p>
            <a:pPr algn="just">
              <a:spcBef>
                <a:spcPct val="50000"/>
              </a:spcBef>
              <a:defRPr/>
            </a:pPr>
            <a:r>
              <a:rPr lang="tr-TR" sz="2400" b="1" dirty="0">
                <a:solidFill>
                  <a:srgbClr val="000066"/>
                </a:solidFill>
                <a:latin typeface="Times New Roman" pitchFamily="18" charset="0"/>
                <a:cs typeface="Arial" charset="0"/>
              </a:rPr>
              <a:t>ZORLANMA:</a:t>
            </a:r>
            <a:r>
              <a:rPr lang="tr-TR" sz="2400" dirty="0">
                <a:solidFill>
                  <a:srgbClr val="000066"/>
                </a:solidFill>
                <a:latin typeface="Times New Roman" pitchFamily="18" charset="0"/>
                <a:cs typeface="Arial" charset="0"/>
              </a:rPr>
              <a:t> </a:t>
            </a:r>
            <a:r>
              <a:rPr lang="tr-TR" sz="2400" dirty="0"/>
              <a:t>Yüklenmenin kişi üzerinde etkisi. Kişiden kişiye değişir.</a:t>
            </a:r>
          </a:p>
          <a:p>
            <a:pPr algn="just">
              <a:spcBef>
                <a:spcPct val="50000"/>
              </a:spcBef>
              <a:defRPr/>
            </a:pPr>
            <a:endParaRPr lang="tr-TR" sz="2400" dirty="0">
              <a:solidFill>
                <a:srgbClr val="000066"/>
              </a:solidFill>
              <a:latin typeface="Times New Roman" pitchFamily="18" charset="0"/>
              <a:cs typeface="Arial" charset="0"/>
            </a:endParaRPr>
          </a:p>
          <a:p>
            <a:pPr algn="just">
              <a:spcBef>
                <a:spcPct val="50000"/>
              </a:spcBef>
              <a:defRPr/>
            </a:pPr>
            <a:r>
              <a:rPr lang="tr-TR" sz="2400" b="1" dirty="0">
                <a:solidFill>
                  <a:srgbClr val="000066"/>
                </a:solidFill>
                <a:latin typeface="Times New Roman" pitchFamily="18" charset="0"/>
                <a:cs typeface="Arial" charset="0"/>
              </a:rPr>
              <a:t>GEREKENLER:</a:t>
            </a:r>
            <a:r>
              <a:rPr lang="tr-TR" sz="2400" dirty="0">
                <a:solidFill>
                  <a:srgbClr val="000066"/>
                </a:solidFill>
                <a:latin typeface="Times New Roman" pitchFamily="18" charset="0"/>
                <a:cs typeface="Arial" charset="0"/>
              </a:rPr>
              <a:t> </a:t>
            </a:r>
            <a:r>
              <a:rPr lang="tr-TR" sz="2400" dirty="0"/>
              <a:t>İşin yapılabilmesi için bir takım kişisel ve </a:t>
            </a:r>
            <a:r>
              <a:rPr lang="tr-TR" sz="2400" dirty="0" err="1"/>
              <a:t>mental</a:t>
            </a:r>
            <a:r>
              <a:rPr lang="tr-TR" sz="2400" dirty="0"/>
              <a:t> unsurların oluşturulması gerekir. O iş için yapılması gereken şeylerin tümüdür.    </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69E644-8CF5-4BF9-96F4-38C0491DE515}" type="slidenum">
              <a:rPr lang="tr-TR" altLang="tr-TR">
                <a:solidFill>
                  <a:srgbClr val="898989"/>
                </a:solidFill>
              </a:rPr>
              <a:pPr eaLnBrk="1" hangingPunct="1"/>
              <a:t>49</a:t>
            </a:fld>
            <a:endParaRPr lang="tr-TR" altLang="tr-TR">
              <a:solidFill>
                <a:srgbClr val="898989"/>
              </a:solidFill>
            </a:endParaRPr>
          </a:p>
        </p:txBody>
      </p:sp>
      <p:sp>
        <p:nvSpPr>
          <p:cNvPr id="24580" name="3 Dikdörtgen"/>
          <p:cNvSpPr>
            <a:spLocks noChangeArrowheads="1"/>
          </p:cNvSpPr>
          <p:nvPr/>
        </p:nvSpPr>
        <p:spPr bwMode="auto">
          <a:xfrm>
            <a:off x="2238375" y="285751"/>
            <a:ext cx="692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tr-TR" altLang="tr-TR" sz="3600">
                <a:solidFill>
                  <a:srgbClr val="000066"/>
                </a:solidFill>
                <a:latin typeface="Times New Roman" panose="02020603050405020304" pitchFamily="18" charset="0"/>
              </a:rPr>
              <a:t>İş biliminin temel kavramları</a:t>
            </a:r>
          </a:p>
        </p:txBody>
      </p:sp>
    </p:spTree>
    <p:extLst>
      <p:ext uri="{BB962C8B-B14F-4D97-AF65-F5344CB8AC3E}">
        <p14:creationId xmlns:p14="http://schemas.microsoft.com/office/powerpoint/2010/main" val="334447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74639"/>
            <a:ext cx="8229600" cy="725487"/>
          </a:xfrm>
        </p:spPr>
        <p:txBody>
          <a:bodyPr/>
          <a:lstStyle/>
          <a:p>
            <a:r>
              <a:rPr lang="tr-TR" altLang="tr-TR" sz="4000" b="1">
                <a:solidFill>
                  <a:schemeClr val="tx2"/>
                </a:solidFill>
              </a:rPr>
              <a:t>Ergonominin kapsamı</a:t>
            </a:r>
          </a:p>
        </p:txBody>
      </p:sp>
      <p:sp>
        <p:nvSpPr>
          <p:cNvPr id="10243" name="Content Placeholder 2"/>
          <p:cNvSpPr>
            <a:spLocks noGrp="1"/>
          </p:cNvSpPr>
          <p:nvPr>
            <p:ph idx="1"/>
          </p:nvPr>
        </p:nvSpPr>
        <p:spPr>
          <a:xfrm>
            <a:off x="2266951" y="1214438"/>
            <a:ext cx="7758113" cy="4786312"/>
          </a:xfrm>
        </p:spPr>
        <p:txBody>
          <a:bodyPr/>
          <a:lstStyle/>
          <a:p>
            <a:pPr>
              <a:lnSpc>
                <a:spcPct val="90000"/>
              </a:lnSpc>
            </a:pPr>
            <a:r>
              <a:rPr lang="tr-TR" altLang="tr-TR" sz="2400"/>
              <a:t>*Ergonominin konusu iş ve insan ilişkileridir.</a:t>
            </a:r>
          </a:p>
          <a:p>
            <a:pPr>
              <a:lnSpc>
                <a:spcPct val="90000"/>
              </a:lnSpc>
            </a:pPr>
            <a:r>
              <a:rPr lang="tr-TR" altLang="tr-TR" sz="2400"/>
              <a:t>*İş ve bunu yapan arasındaki tüm ilişkiler ergonominin konusuna girer.</a:t>
            </a:r>
          </a:p>
          <a:p>
            <a:pPr>
              <a:lnSpc>
                <a:spcPct val="90000"/>
              </a:lnSpc>
            </a:pPr>
            <a:r>
              <a:rPr lang="tr-TR" altLang="tr-TR" sz="2400"/>
              <a:t>*Ergonomi, iş ve işi yapan arasındaki tüm ilişkileri incelerken, bu ilişkileri etkileyen çevresel etmenleri de ele alır.</a:t>
            </a:r>
          </a:p>
          <a:p>
            <a:pPr>
              <a:lnSpc>
                <a:spcPct val="90000"/>
              </a:lnSpc>
            </a:pPr>
            <a:r>
              <a:rPr lang="tr-TR" altLang="tr-TR" sz="2400"/>
              <a:t>*Bir iş yapılırken çoğunlukla bir araç, genel bir tanımla makine kullanıldığından "iş" yerine "makine" demek yanlış olmayacaktır.</a:t>
            </a:r>
          </a:p>
          <a:p>
            <a:pPr>
              <a:lnSpc>
                <a:spcPct val="90000"/>
              </a:lnSpc>
            </a:pPr>
            <a:r>
              <a:rPr lang="tr-TR" altLang="tr-TR" sz="2400"/>
              <a:t>*O halde....</a:t>
            </a:r>
          </a:p>
          <a:p>
            <a:pPr lvl="1">
              <a:lnSpc>
                <a:spcPct val="90000"/>
              </a:lnSpc>
              <a:buFontTx/>
              <a:buNone/>
            </a:pPr>
            <a:r>
              <a:rPr lang="tr-TR" altLang="tr-TR"/>
              <a:t>ergonominin konusu İNSAN - MAKİNE - ÇEVRE ilişkileridir,</a:t>
            </a:r>
          </a:p>
          <a:p>
            <a:pPr lvl="1">
              <a:lnSpc>
                <a:spcPct val="90000"/>
              </a:lnSpc>
              <a:buFontTx/>
              <a:buNone/>
            </a:pPr>
            <a:r>
              <a:rPr lang="tr-TR" altLang="tr-TR"/>
              <a:t>tanımı bu kapsamı açıklar.</a:t>
            </a:r>
          </a:p>
          <a:p>
            <a:endParaRPr lang="tr-TR" altLang="tr-TR" sz="240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11878D-26C1-47E9-BD34-95B2FB393A22}" type="slidenum">
              <a:rPr lang="tr-TR" altLang="tr-TR">
                <a:solidFill>
                  <a:srgbClr val="898989"/>
                </a:solidFill>
              </a:rPr>
              <a:pPr eaLnBrk="1" hangingPunct="1"/>
              <a:t>5</a:t>
            </a:fld>
            <a:endParaRPr lang="tr-TR" altLang="tr-TR">
              <a:solidFill>
                <a:srgbClr val="898989"/>
              </a:solidFill>
            </a:endParaRPr>
          </a:p>
        </p:txBody>
      </p:sp>
    </p:spTree>
    <p:extLst>
      <p:ext uri="{BB962C8B-B14F-4D97-AF65-F5344CB8AC3E}">
        <p14:creationId xmlns:p14="http://schemas.microsoft.com/office/powerpoint/2010/main" val="597833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5"/>
          <p:cNvGrpSpPr>
            <a:grpSpLocks/>
          </p:cNvGrpSpPr>
          <p:nvPr/>
        </p:nvGrpSpPr>
        <p:grpSpPr bwMode="auto">
          <a:xfrm>
            <a:off x="1738313" y="1443038"/>
            <a:ext cx="8534400" cy="4343400"/>
            <a:chOff x="381000" y="609600"/>
            <a:chExt cx="8534400" cy="4343400"/>
          </a:xfrm>
        </p:grpSpPr>
        <p:sp>
          <p:nvSpPr>
            <p:cNvPr id="16389" name="Rectangle 2"/>
            <p:cNvSpPr>
              <a:spLocks noChangeArrowheads="1"/>
            </p:cNvSpPr>
            <p:nvPr/>
          </p:nvSpPr>
          <p:spPr bwMode="auto">
            <a:xfrm>
              <a:off x="685800" y="609600"/>
              <a:ext cx="1600200" cy="3124200"/>
            </a:xfrm>
            <a:prstGeom prst="rect">
              <a:avLst/>
            </a:prstGeom>
            <a:solidFill>
              <a:schemeClr val="bg1"/>
            </a:solidFill>
            <a:ln w="9525">
              <a:solidFill>
                <a:schemeClr val="tx1"/>
              </a:solidFill>
              <a:miter lim="800000"/>
              <a:headEnd/>
              <a:tailEnd/>
            </a:ln>
          </p:spPr>
          <p:txBody>
            <a:bodyPr wrap="none" anchor="ctr"/>
            <a:lstStyle/>
            <a:p>
              <a:pPr algn="ctr">
                <a:defRPr/>
              </a:pPr>
              <a:r>
                <a:rPr lang="tr-TR" sz="2400" dirty="0"/>
                <a:t>Yüklenme</a:t>
              </a:r>
            </a:p>
          </p:txBody>
        </p:sp>
        <p:sp>
          <p:nvSpPr>
            <p:cNvPr id="16390" name="Rectangle 3"/>
            <p:cNvSpPr>
              <a:spLocks noChangeArrowheads="1"/>
            </p:cNvSpPr>
            <p:nvPr/>
          </p:nvSpPr>
          <p:spPr bwMode="auto">
            <a:xfrm>
              <a:off x="2819400" y="609600"/>
              <a:ext cx="1600200" cy="3124200"/>
            </a:xfrm>
            <a:prstGeom prst="rect">
              <a:avLst/>
            </a:prstGeom>
            <a:solidFill>
              <a:schemeClr val="bg1"/>
            </a:solidFill>
            <a:ln w="9525">
              <a:solidFill>
                <a:schemeClr val="tx1"/>
              </a:solidFill>
              <a:miter lim="800000"/>
              <a:headEnd/>
              <a:tailEnd/>
            </a:ln>
          </p:spPr>
          <p:txBody>
            <a:bodyPr wrap="none" anchor="ctr"/>
            <a:lstStyle/>
            <a:p>
              <a:pPr algn="ctr">
                <a:defRPr/>
              </a:pPr>
              <a:r>
                <a:rPr lang="tr-TR" sz="2400" dirty="0"/>
                <a:t>Kişisel </a:t>
              </a:r>
            </a:p>
            <a:p>
              <a:pPr algn="ctr">
                <a:defRPr/>
              </a:pPr>
              <a:r>
                <a:rPr lang="tr-TR" sz="2400" dirty="0"/>
                <a:t>Özellikler</a:t>
              </a:r>
            </a:p>
          </p:txBody>
        </p:sp>
        <p:sp>
          <p:nvSpPr>
            <p:cNvPr id="16391" name="Rectangle 4"/>
            <p:cNvSpPr>
              <a:spLocks noChangeArrowheads="1"/>
            </p:cNvSpPr>
            <p:nvPr/>
          </p:nvSpPr>
          <p:spPr bwMode="auto">
            <a:xfrm>
              <a:off x="5029200" y="609600"/>
              <a:ext cx="1524000" cy="3124200"/>
            </a:xfrm>
            <a:prstGeom prst="rect">
              <a:avLst/>
            </a:prstGeom>
            <a:solidFill>
              <a:schemeClr val="bg1"/>
            </a:solidFill>
            <a:ln w="9525">
              <a:solidFill>
                <a:schemeClr val="tx1"/>
              </a:solidFill>
              <a:miter lim="800000"/>
              <a:headEnd/>
              <a:tailEnd/>
            </a:ln>
          </p:spPr>
          <p:txBody>
            <a:bodyPr wrap="none" anchor="ctr"/>
            <a:lstStyle/>
            <a:p>
              <a:pPr algn="ctr">
                <a:defRPr/>
              </a:pPr>
              <a:r>
                <a:rPr lang="tr-TR" sz="2400" dirty="0"/>
                <a:t>Zorlanma</a:t>
              </a:r>
            </a:p>
          </p:txBody>
        </p:sp>
        <p:sp>
          <p:nvSpPr>
            <p:cNvPr id="16392" name="Rectangle 5"/>
            <p:cNvSpPr>
              <a:spLocks noChangeArrowheads="1"/>
            </p:cNvSpPr>
            <p:nvPr/>
          </p:nvSpPr>
          <p:spPr bwMode="auto">
            <a:xfrm>
              <a:off x="7143750" y="642937"/>
              <a:ext cx="1447800" cy="3124200"/>
            </a:xfrm>
            <a:prstGeom prst="rect">
              <a:avLst/>
            </a:prstGeom>
            <a:solidFill>
              <a:schemeClr val="bg1"/>
            </a:solidFill>
            <a:ln w="9525">
              <a:solidFill>
                <a:schemeClr val="tx1"/>
              </a:solidFill>
              <a:miter lim="800000"/>
              <a:headEnd/>
              <a:tailEnd/>
            </a:ln>
          </p:spPr>
          <p:txBody>
            <a:bodyPr wrap="none" anchor="ctr"/>
            <a:lstStyle/>
            <a:p>
              <a:pPr algn="ctr">
                <a:defRPr/>
              </a:pPr>
              <a:r>
                <a:rPr lang="tr-TR" sz="2400" dirty="0"/>
                <a:t>Yorgunluk</a:t>
              </a:r>
            </a:p>
          </p:txBody>
        </p:sp>
        <p:sp>
          <p:nvSpPr>
            <p:cNvPr id="25609" name="Line 6"/>
            <p:cNvSpPr>
              <a:spLocks noChangeShapeType="1"/>
            </p:cNvSpPr>
            <p:nvPr/>
          </p:nvSpPr>
          <p:spPr bwMode="auto">
            <a:xfrm>
              <a:off x="2286000" y="1981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0" name="Line 7"/>
            <p:cNvSpPr>
              <a:spLocks noChangeShapeType="1"/>
            </p:cNvSpPr>
            <p:nvPr/>
          </p:nvSpPr>
          <p:spPr bwMode="auto">
            <a:xfrm>
              <a:off x="4648200" y="1981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1" name="Line 8"/>
            <p:cNvSpPr>
              <a:spLocks noChangeShapeType="1"/>
            </p:cNvSpPr>
            <p:nvPr/>
          </p:nvSpPr>
          <p:spPr bwMode="auto">
            <a:xfrm>
              <a:off x="6615130" y="1981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2" name="Line 9"/>
            <p:cNvSpPr>
              <a:spLocks noChangeShapeType="1"/>
            </p:cNvSpPr>
            <p:nvPr/>
          </p:nvSpPr>
          <p:spPr bwMode="auto">
            <a:xfrm>
              <a:off x="8610600" y="19812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3" name="Line 10"/>
            <p:cNvSpPr>
              <a:spLocks noChangeShapeType="1"/>
            </p:cNvSpPr>
            <p:nvPr/>
          </p:nvSpPr>
          <p:spPr bwMode="auto">
            <a:xfrm>
              <a:off x="8839200" y="1981200"/>
              <a:ext cx="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4" name="Line 11"/>
            <p:cNvSpPr>
              <a:spLocks noChangeShapeType="1"/>
            </p:cNvSpPr>
            <p:nvPr/>
          </p:nvSpPr>
          <p:spPr bwMode="auto">
            <a:xfrm flipH="1">
              <a:off x="457200" y="4876800"/>
              <a:ext cx="845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5" name="Line 12"/>
            <p:cNvSpPr>
              <a:spLocks noChangeShapeType="1"/>
            </p:cNvSpPr>
            <p:nvPr/>
          </p:nvSpPr>
          <p:spPr bwMode="auto">
            <a:xfrm>
              <a:off x="381000" y="1981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16" name="Line 13"/>
            <p:cNvSpPr>
              <a:spLocks noChangeShapeType="1"/>
            </p:cNvSpPr>
            <p:nvPr/>
          </p:nvSpPr>
          <p:spPr bwMode="auto">
            <a:xfrm flipV="1">
              <a:off x="457200" y="1981200"/>
              <a:ext cx="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5" name="Slide Number Placeholder 1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05E05C-91A4-46E4-AA3E-A01B5936B5F0}" type="slidenum">
              <a:rPr lang="tr-TR" altLang="tr-TR">
                <a:solidFill>
                  <a:srgbClr val="898989"/>
                </a:solidFill>
              </a:rPr>
              <a:pPr eaLnBrk="1" hangingPunct="1"/>
              <a:t>50</a:t>
            </a:fld>
            <a:endParaRPr lang="tr-TR" altLang="tr-TR">
              <a:solidFill>
                <a:srgbClr val="898989"/>
              </a:solidFill>
            </a:endParaRPr>
          </a:p>
        </p:txBody>
      </p:sp>
      <p:sp>
        <p:nvSpPr>
          <p:cNvPr id="25604" name="Rectangle 16"/>
          <p:cNvSpPr>
            <a:spLocks noChangeArrowheads="1"/>
          </p:cNvSpPr>
          <p:nvPr/>
        </p:nvSpPr>
        <p:spPr bwMode="auto">
          <a:xfrm>
            <a:off x="2381250" y="273050"/>
            <a:ext cx="7215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3200">
                <a:solidFill>
                  <a:srgbClr val="000066"/>
                </a:solidFill>
                <a:latin typeface="Times New Roman" panose="02020603050405020304" pitchFamily="18" charset="0"/>
              </a:rPr>
              <a:t>Yüklenme ile zorlanma arasındaki ilişki</a:t>
            </a:r>
          </a:p>
        </p:txBody>
      </p:sp>
    </p:spTree>
    <p:extLst>
      <p:ext uri="{BB962C8B-B14F-4D97-AF65-F5344CB8AC3E}">
        <p14:creationId xmlns:p14="http://schemas.microsoft.com/office/powerpoint/2010/main" val="3491370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24063" y="1143000"/>
            <a:ext cx="7962900" cy="4154488"/>
          </a:xfrm>
          <a:prstGeom prst="rect">
            <a:avLst/>
          </a:prstGeom>
          <a:noFill/>
          <a:ln w="9525">
            <a:noFill/>
            <a:miter lim="800000"/>
            <a:headEnd/>
            <a:tailEnd/>
          </a:ln>
        </p:spPr>
        <p:txBody>
          <a:bodyPr>
            <a:spAutoFit/>
          </a:bodyPr>
          <a:lstStyle/>
          <a:p>
            <a:pPr marL="457200" indent="-457200" algn="just">
              <a:spcBef>
                <a:spcPct val="50000"/>
              </a:spcBef>
              <a:buFontTx/>
              <a:buAutoNum type="arabicPeriod"/>
              <a:defRPr/>
            </a:pPr>
            <a:endParaRPr lang="tr-TR" sz="2400" dirty="0">
              <a:solidFill>
                <a:srgbClr val="000066"/>
              </a:solidFill>
              <a:latin typeface="Times New Roman" pitchFamily="18" charset="0"/>
              <a:cs typeface="Arial" charset="0"/>
            </a:endParaRPr>
          </a:p>
          <a:p>
            <a:pPr marL="457200" indent="-457200" algn="just">
              <a:spcBef>
                <a:spcPct val="50000"/>
              </a:spcBef>
              <a:buFontTx/>
              <a:buAutoNum type="arabicPeriod"/>
              <a:defRPr/>
            </a:pPr>
            <a:r>
              <a:rPr lang="tr-TR" sz="2400" dirty="0"/>
              <a:t>Statik kassal çalışmalardan mümkün olduğunca kaçınılmalıdır.</a:t>
            </a:r>
          </a:p>
          <a:p>
            <a:pPr marL="457200" indent="-457200" algn="just">
              <a:spcBef>
                <a:spcPct val="50000"/>
              </a:spcBef>
              <a:buFontTx/>
              <a:buAutoNum type="arabicPeriod"/>
              <a:defRPr/>
            </a:pPr>
            <a:r>
              <a:rPr lang="tr-TR" sz="2400" dirty="0"/>
              <a:t>Statik kuvvet gerektiren durumlarda mümkün olduğunca organ ya da vücut ağırlıklarından yararlanılmalıdır.</a:t>
            </a:r>
          </a:p>
          <a:p>
            <a:pPr marL="457200" indent="-457200" algn="just">
              <a:spcBef>
                <a:spcPct val="50000"/>
              </a:spcBef>
              <a:buFontTx/>
              <a:buAutoNum type="arabicPeriod"/>
              <a:defRPr/>
            </a:pPr>
            <a:r>
              <a:rPr lang="tr-TR" sz="2400" dirty="0"/>
              <a:t>Tutma kuvveti azami kas gücünün %15’den küçük miktarlarda olmasına özen gösterilmelidir.</a:t>
            </a:r>
          </a:p>
          <a:p>
            <a:pPr marL="457200" indent="-457200" algn="just">
              <a:spcBef>
                <a:spcPct val="50000"/>
              </a:spcBef>
              <a:buFontTx/>
              <a:buAutoNum type="arabicPeriod"/>
              <a:defRPr/>
            </a:pPr>
            <a:r>
              <a:rPr lang="tr-TR" sz="2400" dirty="0"/>
              <a:t>Makine sistemlerinde, kumanda kollarında en uygun kuvvet yönlerinin kullanılmasına özen gösterilmelidir.  </a:t>
            </a:r>
          </a:p>
        </p:txBody>
      </p:sp>
      <p:sp>
        <p:nvSpPr>
          <p:cNvPr id="26627" name="Rectangle 2"/>
          <p:cNvSpPr>
            <a:spLocks noChangeArrowheads="1"/>
          </p:cNvSpPr>
          <p:nvPr/>
        </p:nvSpPr>
        <p:spPr bwMode="auto">
          <a:xfrm>
            <a:off x="1881188" y="142876"/>
            <a:ext cx="8286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tr-TR" altLang="tr-TR" sz="3200">
                <a:solidFill>
                  <a:srgbClr val="000066"/>
                </a:solidFill>
                <a:latin typeface="Times New Roman" panose="02020603050405020304" pitchFamily="18" charset="0"/>
              </a:rPr>
              <a:t>Dinamik ve Statik Çalışma Durumlarında Kasların Ekonomik Kullanımına İlişkin İlkeler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55ADA8-7CA6-4D7C-ADC0-5E18767AC2E6}" type="slidenum">
              <a:rPr lang="tr-TR" altLang="tr-TR">
                <a:solidFill>
                  <a:srgbClr val="898989"/>
                </a:solidFill>
              </a:rPr>
              <a:pPr eaLnBrk="1" hangingPunct="1"/>
              <a:t>51</a:t>
            </a:fld>
            <a:endParaRPr lang="tr-TR" altLang="tr-TR">
              <a:solidFill>
                <a:srgbClr val="898989"/>
              </a:solidFill>
            </a:endParaRPr>
          </a:p>
        </p:txBody>
      </p:sp>
    </p:spTree>
    <p:extLst>
      <p:ext uri="{BB962C8B-B14F-4D97-AF65-F5344CB8AC3E}">
        <p14:creationId xmlns:p14="http://schemas.microsoft.com/office/powerpoint/2010/main" val="956552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52625" y="142876"/>
            <a:ext cx="8229600" cy="714375"/>
          </a:xfrm>
        </p:spPr>
        <p:txBody>
          <a:bodyPr rtlCol="0">
            <a:normAutofit/>
          </a:bodyPr>
          <a:lstStyle/>
          <a:p>
            <a:pPr marL="457200" indent="-457200">
              <a:spcBef>
                <a:spcPct val="50000"/>
              </a:spcBef>
              <a:defRPr/>
            </a:pPr>
            <a:r>
              <a:rPr lang="tr-TR" sz="3600" dirty="0">
                <a:solidFill>
                  <a:srgbClr val="000066"/>
                </a:solidFill>
                <a:latin typeface="Times New Roman" pitchFamily="18" charset="0"/>
                <a:ea typeface="+mn-ea"/>
                <a:cs typeface="Arial" charset="0"/>
              </a:rPr>
              <a:t>Yorgunluk</a:t>
            </a:r>
            <a:endParaRPr lang="tr-TR" sz="3200" dirty="0">
              <a:solidFill>
                <a:srgbClr val="000066"/>
              </a:solidFill>
              <a:latin typeface="Times New Roman" pitchFamily="18" charset="0"/>
              <a:ea typeface="+mn-ea"/>
              <a:cs typeface="Arial" charset="0"/>
            </a:endParaRPr>
          </a:p>
        </p:txBody>
      </p:sp>
      <p:sp>
        <p:nvSpPr>
          <p:cNvPr id="27651" name="Rectangle 3"/>
          <p:cNvSpPr>
            <a:spLocks noGrp="1" noChangeArrowheads="1"/>
          </p:cNvSpPr>
          <p:nvPr>
            <p:ph idx="1"/>
          </p:nvPr>
        </p:nvSpPr>
        <p:spPr/>
        <p:txBody>
          <a:bodyPr/>
          <a:lstStyle/>
          <a:p>
            <a:r>
              <a:rPr lang="tr-TR" altLang="tr-TR" sz="2400"/>
              <a:t>Yorgunluk, iş yükü nedeniyle bir organın, bir kasın veya tüm organizmanın işlevsel yeteneğinin, performansının azalmasıdır.</a:t>
            </a:r>
          </a:p>
          <a:p>
            <a:r>
              <a:rPr lang="tr-TR" altLang="tr-TR" sz="2400"/>
              <a:t>Sürekli performans sınırının üstünde çalışılırken, artan oksijen gereksinimi yeter düzeyde karşılanamadığından anaerobik glikolizin oluşturduğu laktik asit artmaya ve kas lifleri de fazla asit yüzünden şişmeye başlar. Lifler katı bir zarfla sarılı olduklarından ağrı algılayan sinirleri de bu sargı içinde sıkıştırmaya başlarlar.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E54D6-AAA5-43A1-AD9E-9895EA15A8ED}" type="slidenum">
              <a:rPr lang="tr-TR" altLang="tr-TR">
                <a:solidFill>
                  <a:srgbClr val="898989"/>
                </a:solidFill>
              </a:rPr>
              <a:pPr eaLnBrk="1" hangingPunct="1"/>
              <a:t>52</a:t>
            </a:fld>
            <a:endParaRPr lang="tr-TR" altLang="tr-TR">
              <a:solidFill>
                <a:srgbClr val="898989"/>
              </a:solidFill>
            </a:endParaRPr>
          </a:p>
        </p:txBody>
      </p:sp>
      <p:pic>
        <p:nvPicPr>
          <p:cNvPr id="27653" name="Picture 7" descr="http://t0.gstatic.com/images?q=tbn:SMPoMIQhUR10zM:http://www.komikmekan.com/resim/resim/resimler/1024-20050922-1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689" y="4700588"/>
            <a:ext cx="2073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954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1374776"/>
            <a:ext cx="8001000" cy="4340225"/>
          </a:xfrm>
          <a:prstGeom prst="rect">
            <a:avLst/>
          </a:prstGeom>
          <a:noFill/>
          <a:ln w="9525">
            <a:noFill/>
            <a:miter lim="800000"/>
            <a:headEnd/>
            <a:tailEnd/>
          </a:ln>
        </p:spPr>
        <p:txBody>
          <a:bodyPr>
            <a:spAutoFit/>
          </a:bodyPr>
          <a:lstStyle/>
          <a:p>
            <a:pPr algn="just">
              <a:spcBef>
                <a:spcPct val="50000"/>
              </a:spcBef>
              <a:defRPr/>
            </a:pPr>
            <a:r>
              <a:rPr lang="tr-TR" sz="2400" dirty="0"/>
              <a:t>Yorgunluk kavramına bakış açısına göre bunu çeşitli tanımları mevcuttur. Endüstride yorgunluk başlıca üç ana konuda incelenir.</a:t>
            </a:r>
          </a:p>
          <a:p>
            <a:pPr algn="just">
              <a:spcBef>
                <a:spcPct val="50000"/>
              </a:spcBef>
              <a:buFontTx/>
              <a:buChar char="•"/>
              <a:defRPr/>
            </a:pPr>
            <a:r>
              <a:rPr lang="tr-TR" sz="2400" dirty="0"/>
              <a:t>Yorgunluk Hissi: Genellikle uzun süre çalışanlarda olduğu varsayılan bir kavramdır. Yorgunluk hissi kişinin çalışmasını değerlendirmede yalnız başına bir kriter olarak kullanılamaz. </a:t>
            </a:r>
          </a:p>
          <a:p>
            <a:pPr algn="just">
              <a:spcBef>
                <a:spcPct val="50000"/>
              </a:spcBef>
              <a:buFontTx/>
              <a:buChar char="•"/>
              <a:defRPr/>
            </a:pPr>
            <a:r>
              <a:rPr lang="tr-TR" sz="2400" dirty="0"/>
              <a:t>Vücutta Fizyolojik Değişmeler: Kalp hızı artar, kan dolaşımı değişir. </a:t>
            </a:r>
          </a:p>
          <a:p>
            <a:pPr algn="just">
              <a:spcBef>
                <a:spcPct val="50000"/>
              </a:spcBef>
              <a:buFontTx/>
              <a:buChar char="•"/>
              <a:defRPr/>
            </a:pPr>
            <a:r>
              <a:rPr lang="tr-TR" sz="2400" dirty="0"/>
              <a:t>Vücudun Çalışma Kapasitesi: Kaslarda, kanda biriken asit artar. Çalışma kapasitesi düşer. </a:t>
            </a:r>
          </a:p>
        </p:txBody>
      </p:sp>
      <p:sp>
        <p:nvSpPr>
          <p:cNvPr id="28675" name="Rectangle 2"/>
          <p:cNvSpPr>
            <a:spLocks noChangeArrowheads="1"/>
          </p:cNvSpPr>
          <p:nvPr/>
        </p:nvSpPr>
        <p:spPr bwMode="auto">
          <a:xfrm>
            <a:off x="2381251" y="285751"/>
            <a:ext cx="6786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tr-TR" altLang="tr-TR" sz="3600">
                <a:solidFill>
                  <a:srgbClr val="000066"/>
                </a:solidFill>
                <a:latin typeface="Times New Roman" panose="02020603050405020304" pitchFamily="18" charset="0"/>
              </a:rPr>
              <a:t>Endüstride yorgunluk kavramı</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755B81-22E3-4360-B087-177076749951}" type="slidenum">
              <a:rPr lang="tr-TR" altLang="tr-TR">
                <a:solidFill>
                  <a:srgbClr val="898989"/>
                </a:solidFill>
              </a:rPr>
              <a:pPr eaLnBrk="1" hangingPunct="1"/>
              <a:t>53</a:t>
            </a:fld>
            <a:endParaRPr lang="tr-TR" altLang="tr-TR">
              <a:solidFill>
                <a:srgbClr val="898989"/>
              </a:solidFill>
            </a:endParaRPr>
          </a:p>
        </p:txBody>
      </p:sp>
    </p:spTree>
    <p:extLst>
      <p:ext uri="{BB962C8B-B14F-4D97-AF65-F5344CB8AC3E}">
        <p14:creationId xmlns:p14="http://schemas.microsoft.com/office/powerpoint/2010/main" val="503651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74638"/>
            <a:ext cx="8229600" cy="658812"/>
          </a:xfrm>
        </p:spPr>
        <p:txBody>
          <a:bodyPr rtlCol="0">
            <a:normAutofit/>
          </a:bodyPr>
          <a:lstStyle/>
          <a:p>
            <a:pPr>
              <a:spcBef>
                <a:spcPct val="50000"/>
              </a:spcBef>
              <a:defRPr/>
            </a:pPr>
            <a:r>
              <a:rPr lang="tr-TR" sz="3600" dirty="0">
                <a:solidFill>
                  <a:srgbClr val="000066"/>
                </a:solidFill>
                <a:latin typeface="Times New Roman" pitchFamily="18" charset="0"/>
                <a:ea typeface="+mn-ea"/>
                <a:cs typeface="Arial" charset="0"/>
              </a:rPr>
              <a:t>İşyerinde Yorgunluk</a:t>
            </a:r>
            <a:endParaRPr lang="en-GB" sz="3600" dirty="0">
              <a:solidFill>
                <a:srgbClr val="000066"/>
              </a:solidFill>
              <a:latin typeface="Times New Roman" pitchFamily="18" charset="0"/>
              <a:ea typeface="+mn-ea"/>
              <a:cs typeface="Arial" charset="0"/>
            </a:endParaRPr>
          </a:p>
        </p:txBody>
      </p:sp>
      <p:sp>
        <p:nvSpPr>
          <p:cNvPr id="29699" name="Rectangle 3"/>
          <p:cNvSpPr>
            <a:spLocks noGrp="1" noChangeArrowheads="1"/>
          </p:cNvSpPr>
          <p:nvPr>
            <p:ph idx="1"/>
          </p:nvPr>
        </p:nvSpPr>
        <p:spPr>
          <a:xfrm>
            <a:off x="2279650" y="1482726"/>
            <a:ext cx="7920038" cy="4754563"/>
          </a:xfrm>
        </p:spPr>
        <p:txBody>
          <a:bodyPr/>
          <a:lstStyle/>
          <a:p>
            <a:pPr algn="just">
              <a:lnSpc>
                <a:spcPct val="90000"/>
              </a:lnSpc>
              <a:buFontTx/>
              <a:buNone/>
            </a:pPr>
            <a:r>
              <a:rPr lang="tr-TR" altLang="tr-TR"/>
              <a:t>	Yorgunluğun işaretleri hem objektif hem de sübjektif karakterlidir. En önemli yorgunluk işaretleri şunlardır:</a:t>
            </a:r>
          </a:p>
          <a:p>
            <a:pPr algn="just">
              <a:lnSpc>
                <a:spcPct val="90000"/>
              </a:lnSpc>
            </a:pPr>
            <a:r>
              <a:rPr lang="tr-TR" altLang="tr-TR"/>
              <a:t>Subjektif yorgunluk, uyku hali, işten kaçış duygusu algılamaları</a:t>
            </a:r>
          </a:p>
          <a:p>
            <a:pPr algn="just">
              <a:lnSpc>
                <a:spcPct val="90000"/>
              </a:lnSpc>
            </a:pPr>
            <a:r>
              <a:rPr lang="tr-TR" altLang="tr-TR"/>
              <a:t>Kolay düşünememe</a:t>
            </a:r>
          </a:p>
          <a:p>
            <a:pPr algn="just">
              <a:lnSpc>
                <a:spcPct val="90000"/>
              </a:lnSpc>
            </a:pPr>
            <a:r>
              <a:rPr lang="tr-TR" altLang="tr-TR"/>
              <a:t>Dikkatin azalması</a:t>
            </a:r>
          </a:p>
          <a:p>
            <a:pPr algn="just">
              <a:lnSpc>
                <a:spcPct val="90000"/>
              </a:lnSpc>
            </a:pPr>
            <a:r>
              <a:rPr lang="tr-TR" altLang="tr-TR"/>
              <a:t>Algılama hızının düşmesi</a:t>
            </a:r>
          </a:p>
          <a:p>
            <a:pPr algn="just">
              <a:lnSpc>
                <a:spcPct val="90000"/>
              </a:lnSpc>
            </a:pPr>
            <a:r>
              <a:rPr lang="tr-TR" altLang="tr-TR"/>
              <a:t>Bedensel ve mental faaliyetlerde performans düşüşü.</a:t>
            </a:r>
            <a:endParaRPr lang="en-GB" altLang="tr-T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7F65A0-308B-4663-A58F-8E561E0DA1F5}" type="slidenum">
              <a:rPr lang="tr-TR" altLang="tr-TR">
                <a:solidFill>
                  <a:srgbClr val="898989"/>
                </a:solidFill>
              </a:rPr>
              <a:pPr eaLnBrk="1" hangingPunct="1"/>
              <a:t>54</a:t>
            </a:fld>
            <a:endParaRPr lang="tr-TR" altLang="tr-TR">
              <a:solidFill>
                <a:srgbClr val="898989"/>
              </a:solidFill>
            </a:endParaRPr>
          </a:p>
        </p:txBody>
      </p:sp>
    </p:spTree>
    <p:extLst>
      <p:ext uri="{BB962C8B-B14F-4D97-AF65-F5344CB8AC3E}">
        <p14:creationId xmlns:p14="http://schemas.microsoft.com/office/powerpoint/2010/main" val="887291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33650" y="5000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285751"/>
            <a:ext cx="71247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08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71438"/>
            <a:ext cx="8229600" cy="1143000"/>
          </a:xfrm>
        </p:spPr>
        <p:txBody>
          <a:bodyPr rtlCol="0">
            <a:normAutofit/>
          </a:bodyPr>
          <a:lstStyle/>
          <a:p>
            <a:pPr>
              <a:spcBef>
                <a:spcPct val="50000"/>
              </a:spcBef>
              <a:defRPr/>
            </a:pPr>
            <a:r>
              <a:rPr lang="tr-TR" sz="3600" dirty="0">
                <a:solidFill>
                  <a:srgbClr val="000066"/>
                </a:solidFill>
                <a:latin typeface="Times New Roman" pitchFamily="18" charset="0"/>
                <a:ea typeface="+mn-ea"/>
                <a:cs typeface="Arial" charset="0"/>
              </a:rPr>
              <a:t>İş Molaları</a:t>
            </a:r>
            <a:endParaRPr lang="en-GB" sz="3600" dirty="0">
              <a:solidFill>
                <a:srgbClr val="000066"/>
              </a:solidFill>
              <a:latin typeface="Times New Roman" pitchFamily="18" charset="0"/>
              <a:ea typeface="+mn-ea"/>
              <a:cs typeface="Arial" charset="0"/>
            </a:endParaRPr>
          </a:p>
        </p:txBody>
      </p:sp>
      <p:sp>
        <p:nvSpPr>
          <p:cNvPr id="31747" name="Rectangle 3"/>
          <p:cNvSpPr>
            <a:spLocks noGrp="1" noChangeArrowheads="1"/>
          </p:cNvSpPr>
          <p:nvPr>
            <p:ph idx="1"/>
          </p:nvPr>
        </p:nvSpPr>
        <p:spPr/>
        <p:txBody>
          <a:bodyPr/>
          <a:lstStyle/>
          <a:p>
            <a:pPr algn="ctr">
              <a:buFontTx/>
              <a:buNone/>
            </a:pPr>
            <a:r>
              <a:rPr lang="tr-TR" altLang="tr-TR" smtClean="0"/>
              <a:t>	İşbilimimde mola;</a:t>
            </a:r>
          </a:p>
          <a:p>
            <a:pPr algn="ctr">
              <a:buFontTx/>
              <a:buNone/>
            </a:pPr>
            <a:r>
              <a:rPr lang="tr-TR" altLang="tr-TR" smtClean="0"/>
              <a:t> bir vardiya süresi içerisinde işe ilişkin faaliyetlerin durdurulduğu zaman dilimi şeklinde tanımlanır. </a:t>
            </a:r>
          </a:p>
          <a:p>
            <a:pPr algn="ctr">
              <a:buFontTx/>
              <a:buNone/>
            </a:pPr>
            <a:endParaRPr lang="en-GB" altLang="tr-TR" sz="360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2CBBFD-E35A-48FB-8E3D-EFCC6912274A}" type="slidenum">
              <a:rPr lang="tr-TR" altLang="tr-TR">
                <a:solidFill>
                  <a:srgbClr val="898989"/>
                </a:solidFill>
              </a:rPr>
              <a:pPr eaLnBrk="1" hangingPunct="1"/>
              <a:t>56</a:t>
            </a:fld>
            <a:endParaRPr lang="tr-TR" altLang="tr-TR">
              <a:solidFill>
                <a:srgbClr val="898989"/>
              </a:solidFill>
            </a:endParaRPr>
          </a:p>
        </p:txBody>
      </p:sp>
      <p:pic>
        <p:nvPicPr>
          <p:cNvPr id="31749" name="Picture 5" descr="http://t2.gstatic.com/images?q=tbn:zoDuUi8cBckLBM:http://www.karadenizolay.com/resimler/giresun/tireboludacaylar/P1015544%2520tirebolu.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75" y="3929063"/>
            <a:ext cx="142875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2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95500" y="142875"/>
            <a:ext cx="8115300" cy="725488"/>
          </a:xfrm>
        </p:spPr>
        <p:txBody>
          <a:bodyPr rtlCol="0">
            <a:normAutofit/>
          </a:bodyPr>
          <a:lstStyle/>
          <a:p>
            <a:pPr>
              <a:spcBef>
                <a:spcPct val="50000"/>
              </a:spcBef>
              <a:defRPr/>
            </a:pPr>
            <a:r>
              <a:rPr lang="tr-TR" sz="3600" dirty="0">
                <a:solidFill>
                  <a:srgbClr val="000066"/>
                </a:solidFill>
                <a:latin typeface="Times New Roman" pitchFamily="18" charset="0"/>
                <a:ea typeface="+mn-ea"/>
                <a:cs typeface="Arial" charset="0"/>
              </a:rPr>
              <a:t>Mola Türleri</a:t>
            </a:r>
            <a:endParaRPr lang="en-GB" sz="3600" dirty="0">
              <a:solidFill>
                <a:srgbClr val="000066"/>
              </a:solidFill>
              <a:latin typeface="Times New Roman" pitchFamily="18" charset="0"/>
              <a:ea typeface="+mn-ea"/>
              <a:cs typeface="Arial" charset="0"/>
            </a:endParaRPr>
          </a:p>
        </p:txBody>
      </p:sp>
      <p:sp>
        <p:nvSpPr>
          <p:cNvPr id="32771" name="Rectangle 3"/>
          <p:cNvSpPr>
            <a:spLocks noGrp="1" noChangeArrowheads="1"/>
          </p:cNvSpPr>
          <p:nvPr>
            <p:ph idx="1"/>
          </p:nvPr>
        </p:nvSpPr>
        <p:spPr/>
        <p:txBody>
          <a:bodyPr/>
          <a:lstStyle/>
          <a:p>
            <a:endParaRPr lang="en-GB" altLang="tr-TR"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113CD9-3158-46BC-8F15-EC2F5D69FE49}" type="slidenum">
              <a:rPr lang="tr-TR" altLang="tr-TR">
                <a:solidFill>
                  <a:srgbClr val="898989"/>
                </a:solidFill>
              </a:rPr>
              <a:pPr eaLnBrk="1" hangingPunct="1"/>
              <a:t>57</a:t>
            </a:fld>
            <a:endParaRPr lang="tr-TR" altLang="tr-TR">
              <a:solidFill>
                <a:srgbClr val="898989"/>
              </a:solidFill>
            </a:endParaRPr>
          </a:p>
        </p:txBody>
      </p:sp>
      <p:sp>
        <p:nvSpPr>
          <p:cNvPr id="32773" name="Rectangle 4"/>
          <p:cNvSpPr>
            <a:spLocks noChangeArrowheads="1"/>
          </p:cNvSpPr>
          <p:nvPr/>
        </p:nvSpPr>
        <p:spPr bwMode="auto">
          <a:xfrm>
            <a:off x="1757363" y="1143000"/>
            <a:ext cx="8839200" cy="5048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2100">
                <a:solidFill>
                  <a:srgbClr val="000000"/>
                </a:solidFill>
                <a:latin typeface="Times New Roman" panose="02020603050405020304" pitchFamily="18" charset="0"/>
                <a:cs typeface="Times New Roman" panose="02020603050405020304" pitchFamily="18" charset="0"/>
              </a:rPr>
              <a:t>İşyerlerinde, yapılan işlerin </a:t>
            </a:r>
            <a:r>
              <a:rPr lang="tr-TR" altLang="tr-TR" sz="2300">
                <a:solidFill>
                  <a:srgbClr val="000000"/>
                </a:solidFill>
                <a:latin typeface="Times New Roman" panose="02020603050405020304" pitchFamily="18" charset="0"/>
                <a:cs typeface="Times New Roman" panose="02020603050405020304" pitchFamily="18" charset="0"/>
              </a:rPr>
              <a:t>türüne ve ağırlığına göre, yeteri kadar sıklıkta ve uzunlukta mola süreleri bilimsel olarak tespit edilmeli ve uygulanmalıdır.</a:t>
            </a:r>
          </a:p>
          <a:p>
            <a:pPr algn="just"/>
            <a:r>
              <a:rPr lang="tr-TR" altLang="tr-TR" sz="2300" b="1">
                <a:solidFill>
                  <a:srgbClr val="000000"/>
                </a:solidFill>
                <a:latin typeface="Times New Roman" panose="02020603050405020304" pitchFamily="18" charset="0"/>
                <a:cs typeface="Times New Roman" panose="02020603050405020304" pitchFamily="18" charset="0"/>
              </a:rPr>
              <a:t>MOLALAR;</a:t>
            </a:r>
            <a:endParaRPr lang="tr-TR" altLang="tr-TR" sz="2300">
              <a:latin typeface="Times New Roman" panose="02020603050405020304" pitchFamily="18" charset="0"/>
              <a:cs typeface="Times New Roman" panose="02020603050405020304" pitchFamily="18" charset="0"/>
            </a:endParaRPr>
          </a:p>
          <a:p>
            <a:pPr algn="just"/>
            <a:r>
              <a:rPr lang="tr-TR" altLang="tr-TR" sz="2300" b="1" i="1">
                <a:solidFill>
                  <a:srgbClr val="0000FF"/>
                </a:solidFill>
                <a:latin typeface="Times New Roman" panose="02020603050405020304" pitchFamily="18" charset="0"/>
                <a:cs typeface="Times New Roman" panose="02020603050405020304" pitchFamily="18" charset="0"/>
              </a:rPr>
              <a:t>Organize edilebilen molalar</a:t>
            </a:r>
            <a:r>
              <a:rPr lang="tr-TR" altLang="tr-TR" sz="2300" i="1">
                <a:solidFill>
                  <a:srgbClr val="000000"/>
                </a:solidFill>
                <a:latin typeface="Times New Roman" panose="02020603050405020304" pitchFamily="18" charset="0"/>
                <a:cs typeface="Times New Roman" panose="02020603050405020304" pitchFamily="18" charset="0"/>
              </a:rPr>
              <a:t>; </a:t>
            </a:r>
            <a:r>
              <a:rPr lang="tr-TR" altLang="tr-TR" sz="2300">
                <a:solidFill>
                  <a:srgbClr val="000000"/>
                </a:solidFill>
                <a:latin typeface="Times New Roman" panose="02020603050405020304" pitchFamily="18" charset="0"/>
                <a:cs typeface="Times New Roman" panose="02020603050405020304" pitchFamily="18" charset="0"/>
              </a:rPr>
              <a:t>işyeri tarafından belirlenmiş ve uygulanmaya konulmuştur. </a:t>
            </a:r>
            <a:r>
              <a:rPr lang="tr-TR" altLang="tr-TR" sz="2300" b="1" i="1">
                <a:solidFill>
                  <a:srgbClr val="0000FF"/>
                </a:solidFill>
                <a:latin typeface="Times New Roman" panose="02020603050405020304" pitchFamily="18" charset="0"/>
                <a:cs typeface="Times New Roman" panose="02020603050405020304" pitchFamily="18" charset="0"/>
              </a:rPr>
              <a:t>Organize edilemeyen molalar</a:t>
            </a:r>
            <a:r>
              <a:rPr lang="tr-TR" altLang="tr-TR" sz="2300" i="1">
                <a:solidFill>
                  <a:srgbClr val="000000"/>
                </a:solidFill>
                <a:latin typeface="Times New Roman" panose="02020603050405020304" pitchFamily="18" charset="0"/>
                <a:cs typeface="Times New Roman" panose="02020603050405020304" pitchFamily="18" charset="0"/>
              </a:rPr>
              <a:t> </a:t>
            </a:r>
            <a:r>
              <a:rPr lang="tr-TR" altLang="tr-TR" sz="2300">
                <a:solidFill>
                  <a:srgbClr val="000000"/>
                </a:solidFill>
                <a:latin typeface="Times New Roman" panose="02020603050405020304" pitchFamily="18" charset="0"/>
                <a:cs typeface="Times New Roman" panose="02020603050405020304" pitchFamily="18" charset="0"/>
              </a:rPr>
              <a:t>ikiye ayrılır.</a:t>
            </a:r>
            <a:endParaRPr lang="tr-TR" altLang="tr-TR" sz="2300">
              <a:latin typeface="Times New Roman" panose="02020603050405020304" pitchFamily="18" charset="0"/>
              <a:cs typeface="Times New Roman" panose="02020603050405020304" pitchFamily="18" charset="0"/>
            </a:endParaRPr>
          </a:p>
          <a:p>
            <a:pPr algn="just"/>
            <a:r>
              <a:rPr lang="tr-TR" altLang="tr-TR" sz="2300" b="1">
                <a:solidFill>
                  <a:srgbClr val="FF0000"/>
                </a:solidFill>
                <a:latin typeface="Times New Roman" panose="02020603050405020304" pitchFamily="18" charset="0"/>
                <a:cs typeface="Times New Roman" panose="02020603050405020304" pitchFamily="18" charset="0"/>
              </a:rPr>
              <a:t>Keyfi Molaları</a:t>
            </a:r>
            <a:r>
              <a:rPr lang="tr-TR" altLang="tr-TR" sz="2300">
                <a:solidFill>
                  <a:srgbClr val="000000"/>
                </a:solidFill>
                <a:latin typeface="Times New Roman" panose="02020603050405020304" pitchFamily="18" charset="0"/>
                <a:cs typeface="Times New Roman" panose="02020603050405020304" pitchFamily="18" charset="0"/>
              </a:rPr>
              <a:t>: Dinlenme amacıyla, işçi tarafından keyfi olarak iş arasına sokulmuş molalardır. Kural olarak, uzun sürmez. Fakat ağır işlerde sıkça görülür.</a:t>
            </a:r>
            <a:endParaRPr lang="tr-TR" altLang="tr-TR" sz="2300">
              <a:latin typeface="Times New Roman" panose="02020603050405020304" pitchFamily="18" charset="0"/>
              <a:cs typeface="Times New Roman" panose="02020603050405020304" pitchFamily="18" charset="0"/>
            </a:endParaRPr>
          </a:p>
          <a:p>
            <a:pPr algn="just"/>
            <a:r>
              <a:rPr lang="tr-TR" altLang="tr-TR" sz="2300" b="1">
                <a:solidFill>
                  <a:srgbClr val="FF0000"/>
                </a:solidFill>
                <a:latin typeface="Times New Roman" panose="02020603050405020304" pitchFamily="18" charset="0"/>
                <a:cs typeface="Times New Roman" panose="02020603050405020304" pitchFamily="18" charset="0"/>
              </a:rPr>
              <a:t>Gizli Molalar</a:t>
            </a:r>
            <a:r>
              <a:rPr lang="tr-TR" altLang="tr-TR" sz="2300">
                <a:solidFill>
                  <a:srgbClr val="000000"/>
                </a:solidFill>
                <a:latin typeface="Times New Roman" panose="02020603050405020304" pitchFamily="18" charset="0"/>
                <a:cs typeface="Times New Roman" panose="02020603050405020304" pitchFamily="18" charset="0"/>
              </a:rPr>
              <a:t>: Çalışan kişi, yaptığı işten yorulduğu için, daha önemsiz 2. dereceden bir işle uğraşarak yorgunluğunu gidermeye çalışır. Kısaca çalışmayıp çalışıyor görünmekle aslında, gizli bir mola süresi meydana getirmektedir.</a:t>
            </a:r>
            <a:endParaRPr lang="tr-TR" altLang="tr-TR" sz="2300">
              <a:latin typeface="Times New Roman" panose="02020603050405020304" pitchFamily="18" charset="0"/>
              <a:cs typeface="Times New Roman" panose="02020603050405020304" pitchFamily="18" charset="0"/>
            </a:endParaRPr>
          </a:p>
          <a:p>
            <a:endParaRPr lang="tr-TR" altLang="tr-TR" sz="2300">
              <a:latin typeface="Times New Roman" panose="02020603050405020304" pitchFamily="18" charset="0"/>
            </a:endParaRPr>
          </a:p>
        </p:txBody>
      </p:sp>
    </p:spTree>
    <p:extLst>
      <p:ext uri="{BB962C8B-B14F-4D97-AF65-F5344CB8AC3E}">
        <p14:creationId xmlns:p14="http://schemas.microsoft.com/office/powerpoint/2010/main" val="2240145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391400" y="1214439"/>
            <a:ext cx="2590800" cy="4662487"/>
          </a:xfrm>
        </p:spPr>
        <p:txBody>
          <a:bodyPr/>
          <a:lstStyle/>
          <a:p>
            <a:r>
              <a:rPr lang="tr-TR" altLang="tr-TR" sz="2400"/>
              <a:t>5 dakikadan uzun süren molalardan sonra tekrar işe başlarken vücudun oksijen gereksinimi ilk iki dakika süresinde biraz daha fazladır, ikinci dakika sonuna doğru normal düzeye iner.</a:t>
            </a:r>
            <a:r>
              <a:rPr lang="tr-TR" altLang="tr-TR" sz="1600"/>
              <a:t> </a:t>
            </a:r>
          </a:p>
        </p:txBody>
      </p:sp>
      <p:pic>
        <p:nvPicPr>
          <p:cNvPr id="33795" name="Picture 3" descr="1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087" t="26297" r="21648" b="43147"/>
          <a:stretch>
            <a:fillRect/>
          </a:stretch>
        </p:blipFill>
        <p:spPr>
          <a:xfrm>
            <a:off x="2524125" y="1133476"/>
            <a:ext cx="4364038" cy="4240213"/>
          </a:xfrm>
          <a:noFill/>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74EAFD-1066-444D-83AE-5A7B59E0AB6F}" type="slidenum">
              <a:rPr lang="tr-TR" altLang="tr-TR">
                <a:solidFill>
                  <a:srgbClr val="898989"/>
                </a:solidFill>
              </a:rPr>
              <a:pPr eaLnBrk="1" hangingPunct="1"/>
              <a:t>58</a:t>
            </a:fld>
            <a:endParaRPr lang="tr-TR" altLang="tr-TR">
              <a:solidFill>
                <a:srgbClr val="898989"/>
              </a:solidFill>
            </a:endParaRPr>
          </a:p>
        </p:txBody>
      </p:sp>
      <p:sp>
        <p:nvSpPr>
          <p:cNvPr id="33797" name="Rectangle 4"/>
          <p:cNvSpPr>
            <a:spLocks noChangeArrowheads="1"/>
          </p:cNvSpPr>
          <p:nvPr/>
        </p:nvSpPr>
        <p:spPr bwMode="auto">
          <a:xfrm>
            <a:off x="1774825" y="5373689"/>
            <a:ext cx="59769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tx2"/>
                </a:solidFill>
              </a:rPr>
              <a:t>Şekil: Mola sonrası işe başlarken artan oksijen gereksinimi</a:t>
            </a:r>
          </a:p>
        </p:txBody>
      </p:sp>
    </p:spTree>
    <p:extLst>
      <p:ext uri="{BB962C8B-B14F-4D97-AF65-F5344CB8AC3E}">
        <p14:creationId xmlns:p14="http://schemas.microsoft.com/office/powerpoint/2010/main" val="208138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66875" y="5429250"/>
            <a:ext cx="6535738" cy="700088"/>
          </a:xfrm>
        </p:spPr>
        <p:txBody>
          <a:bodyPr/>
          <a:lstStyle/>
          <a:p>
            <a:r>
              <a:rPr lang="tr-TR" altLang="tr-TR" sz="2000"/>
              <a:t>Şekil: Molaların dinlendirme değeri süresi uzadıkça azalır.</a:t>
            </a:r>
          </a:p>
        </p:txBody>
      </p:sp>
      <p:sp>
        <p:nvSpPr>
          <p:cNvPr id="34819" name="Rectangle 3"/>
          <p:cNvSpPr>
            <a:spLocks noGrp="1" noChangeArrowheads="1"/>
          </p:cNvSpPr>
          <p:nvPr>
            <p:ph idx="1"/>
          </p:nvPr>
        </p:nvSpPr>
        <p:spPr>
          <a:xfrm>
            <a:off x="6383338" y="1171575"/>
            <a:ext cx="3454400" cy="4114800"/>
          </a:xfrm>
        </p:spPr>
        <p:txBody>
          <a:bodyPr/>
          <a:lstStyle/>
          <a:p>
            <a:pPr>
              <a:lnSpc>
                <a:spcPct val="90000"/>
              </a:lnSpc>
            </a:pPr>
            <a:r>
              <a:rPr lang="tr-TR" altLang="tr-TR" smtClean="0"/>
              <a:t>Molanın etkenliği süresi arttıkça azalır, molanın dinlendirme değeri azalan üstel bir fonksiyon biçimindedir.</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2F1D99-68EB-4566-912A-38E27DA8AE33}" type="slidenum">
              <a:rPr lang="tr-TR" altLang="tr-TR">
                <a:solidFill>
                  <a:srgbClr val="898989"/>
                </a:solidFill>
              </a:rPr>
              <a:pPr eaLnBrk="1" hangingPunct="1"/>
              <a:t>59</a:t>
            </a:fld>
            <a:endParaRPr lang="tr-TR" altLang="tr-TR">
              <a:solidFill>
                <a:srgbClr val="898989"/>
              </a:solidFill>
            </a:endParaRPr>
          </a:p>
        </p:txBody>
      </p:sp>
      <p:pic>
        <p:nvPicPr>
          <p:cNvPr id="34821" name="Picture 4" descr="119"/>
          <p:cNvPicPr>
            <a:picLocks noChangeAspect="1" noChangeArrowheads="1"/>
          </p:cNvPicPr>
          <p:nvPr/>
        </p:nvPicPr>
        <p:blipFill>
          <a:blip r:embed="rId3">
            <a:extLst>
              <a:ext uri="{28A0092B-C50C-407E-A947-70E740481C1C}">
                <a14:useLocalDpi xmlns:a14="http://schemas.microsoft.com/office/drawing/2010/main" val="0"/>
              </a:ext>
            </a:extLst>
          </a:blip>
          <a:srcRect l="30965" t="61221" r="31133" b="10182"/>
          <a:stretch>
            <a:fillRect/>
          </a:stretch>
        </p:blipFill>
        <p:spPr bwMode="auto">
          <a:xfrm>
            <a:off x="2095500" y="1143001"/>
            <a:ext cx="358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68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42876"/>
            <a:ext cx="8229600" cy="1019175"/>
          </a:xfrm>
        </p:spPr>
        <p:txBody>
          <a:bodyPr/>
          <a:lstStyle/>
          <a:p>
            <a:pPr algn="l"/>
            <a:r>
              <a:rPr lang="tr-TR" altLang="tr-TR" sz="2800" b="1">
                <a:solidFill>
                  <a:schemeClr val="tx2"/>
                </a:solidFill>
              </a:rPr>
              <a:t>Ergonomi, İnsanın işinde daha verimli çalışabilmesi için aşağıdaki işlevleri yerine getirmelidir;</a:t>
            </a:r>
          </a:p>
        </p:txBody>
      </p:sp>
      <p:sp>
        <p:nvSpPr>
          <p:cNvPr id="11267" name="Rectangle 3"/>
          <p:cNvSpPr>
            <a:spLocks noGrp="1" noChangeArrowheads="1"/>
          </p:cNvSpPr>
          <p:nvPr>
            <p:ph idx="1"/>
          </p:nvPr>
        </p:nvSpPr>
        <p:spPr>
          <a:xfrm>
            <a:off x="1524000" y="1143001"/>
            <a:ext cx="7143750" cy="4892675"/>
          </a:xfrm>
        </p:spPr>
        <p:txBody>
          <a:bodyPr/>
          <a:lstStyle/>
          <a:p>
            <a:r>
              <a:rPr lang="tr-TR" altLang="tr-TR" sz="2400" dirty="0" err="1"/>
              <a:t>İşgörenin</a:t>
            </a:r>
            <a:r>
              <a:rPr lang="tr-TR" altLang="tr-TR" sz="2400" dirty="0"/>
              <a:t>, işyerinde sağlık ve güvenlik içinde çalışmasını sağlamalıdır,</a:t>
            </a:r>
          </a:p>
          <a:p>
            <a:r>
              <a:rPr lang="tr-TR" altLang="tr-TR" sz="2400" dirty="0"/>
              <a:t>İşin, insanın </a:t>
            </a:r>
            <a:r>
              <a:rPr lang="tr-TR" altLang="tr-TR" sz="2400" dirty="0" err="1"/>
              <a:t>antropometrik</a:t>
            </a:r>
            <a:r>
              <a:rPr lang="tr-TR" altLang="tr-TR" sz="2400" dirty="0"/>
              <a:t> ölçülerine, beden gücüne ve kişisel özelliklerine uygun olarak tasarlanmasını sağlamalıdır,</a:t>
            </a:r>
          </a:p>
          <a:p>
            <a:r>
              <a:rPr lang="tr-TR" altLang="tr-TR" sz="2400" dirty="0"/>
              <a:t>Her türlü alet, makine, araç ve donanımın insan yetenekleriyle bağdaşacak şekilde tasarlanmasını sağlamalıdır,</a:t>
            </a:r>
          </a:p>
          <a:p>
            <a:r>
              <a:rPr lang="tr-TR" altLang="tr-TR" sz="2400" dirty="0" err="1"/>
              <a:t>Psiko</a:t>
            </a:r>
            <a:r>
              <a:rPr lang="tr-TR" altLang="tr-TR" sz="2400" dirty="0"/>
              <a:t>-sosyal açıdan olumlu bir iş ortamı yaratılmasını ve çalışma hayatının </a:t>
            </a:r>
            <a:r>
              <a:rPr lang="tr-TR" altLang="tr-TR" sz="2400" dirty="0" err="1"/>
              <a:t>insancalaştırılmasını</a:t>
            </a:r>
            <a:r>
              <a:rPr lang="tr-TR" altLang="tr-TR" sz="2400" dirty="0"/>
              <a:t> sağlamalıdır.</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83447A-7EFD-4E30-9FCE-6151549905AE}" type="slidenum">
              <a:rPr lang="tr-TR" altLang="tr-TR">
                <a:solidFill>
                  <a:srgbClr val="898989"/>
                </a:solidFill>
              </a:rPr>
              <a:pPr eaLnBrk="1" hangingPunct="1"/>
              <a:t>6</a:t>
            </a:fld>
            <a:endParaRPr lang="tr-TR" altLang="tr-TR">
              <a:solidFill>
                <a:srgbClr val="898989"/>
              </a:solidFill>
            </a:endParaRPr>
          </a:p>
        </p:txBody>
      </p:sp>
      <p:pic>
        <p:nvPicPr>
          <p:cNvPr id="11269" name="Picture 5" descr="bd0498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2351" y="4194175"/>
            <a:ext cx="18827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14420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6743700" y="908050"/>
            <a:ext cx="3455988" cy="5041900"/>
          </a:xfrm>
        </p:spPr>
        <p:txBody>
          <a:bodyPr/>
          <a:lstStyle/>
          <a:p>
            <a:pPr>
              <a:buFontTx/>
              <a:buNone/>
            </a:pPr>
            <a:r>
              <a:rPr lang="tr-TR" altLang="tr-TR" sz="3600"/>
              <a:t>  Şekil: </a:t>
            </a:r>
          </a:p>
          <a:p>
            <a:pPr>
              <a:buFontTx/>
              <a:buNone/>
            </a:pPr>
            <a:r>
              <a:rPr lang="tr-TR" altLang="tr-TR" sz="3600"/>
              <a:t>  Aynı oranda, farklı mola dağılımının performansa etkisi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53ECDD-7689-4070-BCD8-FC124FA8AA45}" type="slidenum">
              <a:rPr lang="tr-TR" altLang="tr-TR">
                <a:solidFill>
                  <a:srgbClr val="898989"/>
                </a:solidFill>
              </a:rPr>
              <a:pPr eaLnBrk="1" hangingPunct="1"/>
              <a:t>60</a:t>
            </a:fld>
            <a:endParaRPr lang="tr-TR" altLang="tr-TR">
              <a:solidFill>
                <a:srgbClr val="898989"/>
              </a:solidFill>
            </a:endParaRPr>
          </a:p>
        </p:txBody>
      </p:sp>
      <p:pic>
        <p:nvPicPr>
          <p:cNvPr id="35844" name="Picture 3" descr="120"/>
          <p:cNvPicPr>
            <a:picLocks noChangeAspect="1" noChangeArrowheads="1"/>
          </p:cNvPicPr>
          <p:nvPr/>
        </p:nvPicPr>
        <p:blipFill>
          <a:blip r:embed="rId3">
            <a:extLst>
              <a:ext uri="{28A0092B-C50C-407E-A947-70E740481C1C}">
                <a14:useLocalDpi xmlns:a14="http://schemas.microsoft.com/office/drawing/2010/main" val="0"/>
              </a:ext>
            </a:extLst>
          </a:blip>
          <a:srcRect l="24387" t="46571" r="23415" b="10007"/>
          <a:stretch>
            <a:fillRect/>
          </a:stretch>
        </p:blipFill>
        <p:spPr bwMode="auto">
          <a:xfrm>
            <a:off x="2095501" y="1060451"/>
            <a:ext cx="3929063"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036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274639"/>
            <a:ext cx="8229600" cy="803275"/>
          </a:xfrm>
        </p:spPr>
        <p:txBody>
          <a:bodyPr rtlCol="0">
            <a:normAutofit/>
          </a:bodyPr>
          <a:lstStyle/>
          <a:p>
            <a:pPr>
              <a:defRPr/>
            </a:pPr>
            <a:r>
              <a:rPr lang="tr-TR" sz="3600" dirty="0">
                <a:solidFill>
                  <a:srgbClr val="000066"/>
                </a:solidFill>
                <a:latin typeface="Times New Roman" pitchFamily="18" charset="0"/>
                <a:ea typeface="+mn-ea"/>
                <a:cs typeface="Arial" charset="0"/>
              </a:rPr>
              <a:t>Mola Ne Zaman Verilmelidir?</a:t>
            </a:r>
            <a:endParaRPr lang="en-GB" sz="3600" dirty="0">
              <a:solidFill>
                <a:srgbClr val="000066"/>
              </a:solidFill>
              <a:latin typeface="Times New Roman" pitchFamily="18" charset="0"/>
              <a:ea typeface="+mn-ea"/>
              <a:cs typeface="Arial" charset="0"/>
            </a:endParaRPr>
          </a:p>
        </p:txBody>
      </p:sp>
      <p:sp>
        <p:nvSpPr>
          <p:cNvPr id="36867" name="Rectangle 3"/>
          <p:cNvSpPr>
            <a:spLocks noGrp="1" noChangeArrowheads="1"/>
          </p:cNvSpPr>
          <p:nvPr>
            <p:ph idx="1"/>
          </p:nvPr>
        </p:nvSpPr>
        <p:spPr>
          <a:xfrm>
            <a:off x="1919289" y="1285875"/>
            <a:ext cx="8497887" cy="5111750"/>
          </a:xfrm>
        </p:spPr>
        <p:txBody>
          <a:bodyPr/>
          <a:lstStyle/>
          <a:p>
            <a:pPr marL="609600" indent="-609600" algn="just">
              <a:buClr>
                <a:schemeClr val="folHlink"/>
              </a:buClr>
              <a:buNone/>
            </a:pPr>
            <a:r>
              <a:rPr lang="tr-TR" altLang="tr-TR" sz="2400">
                <a:latin typeface="Times New Roman" panose="02020603050405020304" pitchFamily="18" charset="0"/>
              </a:rPr>
              <a:t>	Mola düzenlemelerinde dikkate alınması gereken kurallar:</a:t>
            </a:r>
          </a:p>
          <a:p>
            <a:pPr marL="609600" indent="-609600" algn="just">
              <a:buClr>
                <a:schemeClr val="folHlink"/>
              </a:buClr>
              <a:buFontTx/>
              <a:buAutoNum type="arabicPeriod"/>
            </a:pPr>
            <a:r>
              <a:rPr lang="tr-TR" altLang="tr-TR" sz="2400">
                <a:latin typeface="Times New Roman" panose="02020603050405020304" pitchFamily="18" charset="0"/>
              </a:rPr>
              <a:t>Molanın ilk bölümünün dinlendirme değeri en büyüktür. Bu nedenle kısa molalar tercih edilmelidir.</a:t>
            </a:r>
          </a:p>
          <a:p>
            <a:pPr marL="609600" indent="-609600" algn="just">
              <a:buClr>
                <a:schemeClr val="folHlink"/>
              </a:buClr>
              <a:buFontTx/>
              <a:buAutoNum type="arabicPeriod"/>
            </a:pPr>
            <a:r>
              <a:rPr lang="tr-TR" altLang="tr-TR" sz="2400">
                <a:latin typeface="Times New Roman" panose="02020603050405020304" pitchFamily="18" charset="0"/>
              </a:rPr>
              <a:t>Vardiya süresi uzadıkça kısa molaların sıklığı ve süresi artırılmalıdır.</a:t>
            </a:r>
          </a:p>
          <a:p>
            <a:pPr marL="609600" indent="-609600" algn="just">
              <a:buClr>
                <a:schemeClr val="folHlink"/>
              </a:buClr>
              <a:buFontTx/>
              <a:buAutoNum type="arabicPeriod"/>
            </a:pPr>
            <a:r>
              <a:rPr lang="tr-TR" altLang="tr-TR" sz="2400">
                <a:latin typeface="Times New Roman" panose="02020603050405020304" pitchFamily="18" charset="0"/>
              </a:rPr>
              <a:t>Molaların sıklığı bedensel ve zihinsel çalışmanın ağırlığına bağlıdır. Çok ağır işlerde birkaç dakikalık çalışmadan sonra da mola vermek gerekebilir.</a:t>
            </a:r>
          </a:p>
          <a:p>
            <a:pPr marL="609600" indent="-609600" algn="just">
              <a:buClr>
                <a:schemeClr val="folHlink"/>
              </a:buClr>
              <a:buFontTx/>
              <a:buAutoNum type="arabicPeriod"/>
            </a:pPr>
            <a:r>
              <a:rPr lang="tr-TR" altLang="tr-TR" sz="2400">
                <a:latin typeface="Times New Roman" panose="02020603050405020304" pitchFamily="18" charset="0"/>
              </a:rPr>
              <a:t>Aşırı sıcak ve gürültüden dinlenme molaları eğer mola bu ortamın dışında değerlendirilebiliyorsa yararlıdır.</a:t>
            </a:r>
          </a:p>
          <a:p>
            <a:pPr marL="609600" indent="-609600" algn="just">
              <a:buClr>
                <a:schemeClr val="folHlink"/>
              </a:buClr>
              <a:buFontTx/>
              <a:buAutoNum type="arabicPeriod"/>
            </a:pPr>
            <a:r>
              <a:rPr lang="tr-TR" altLang="tr-TR" sz="2400">
                <a:latin typeface="Times New Roman" panose="02020603050405020304" pitchFamily="18" charset="0"/>
              </a:rPr>
              <a:t>Molada başka bir yan iş yapılırsa, molanın değeri kaybolur.</a:t>
            </a:r>
          </a:p>
          <a:p>
            <a:pPr marL="609600" indent="-609600" algn="just">
              <a:buClr>
                <a:schemeClr val="folHlink"/>
              </a:buClr>
              <a:buNone/>
            </a:pPr>
            <a:endParaRPr lang="en-GB" altLang="tr-TR" sz="240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BAE54E-A341-4B6A-A5EA-E86CFFF5356C}" type="slidenum">
              <a:rPr lang="tr-TR" altLang="tr-TR">
                <a:solidFill>
                  <a:srgbClr val="898989"/>
                </a:solidFill>
              </a:rPr>
              <a:pPr eaLnBrk="1" hangingPunct="1"/>
              <a:t>61</a:t>
            </a:fld>
            <a:endParaRPr lang="tr-TR" altLang="tr-TR">
              <a:solidFill>
                <a:srgbClr val="898989"/>
              </a:solidFill>
            </a:endParaRPr>
          </a:p>
        </p:txBody>
      </p:sp>
    </p:spTree>
    <p:extLst>
      <p:ext uri="{BB962C8B-B14F-4D97-AF65-F5344CB8AC3E}">
        <p14:creationId xmlns:p14="http://schemas.microsoft.com/office/powerpoint/2010/main" val="1236141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676400" y="1785939"/>
            <a:ext cx="870585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400" u="sng">
                <a:solidFill>
                  <a:srgbClr val="000000"/>
                </a:solidFill>
                <a:latin typeface="Times New Roman" panose="02020603050405020304" pitchFamily="18" charset="0"/>
                <a:cs typeface="Times New Roman" panose="02020603050405020304" pitchFamily="18" charset="0"/>
              </a:rPr>
              <a:t>Mola süresi,</a:t>
            </a:r>
            <a:r>
              <a:rPr lang="tr-TR" altLang="tr-TR" sz="2400">
                <a:solidFill>
                  <a:srgbClr val="000000"/>
                </a:solidFill>
                <a:latin typeface="Times New Roman" panose="02020603050405020304" pitchFamily="18" charset="0"/>
                <a:cs typeface="Times New Roman" panose="02020603050405020304" pitchFamily="18" charset="0"/>
              </a:rPr>
              <a:t> pratik olarak şu formülle belirlenir.</a:t>
            </a:r>
            <a:endParaRPr lang="tr-TR" altLang="tr-TR" sz="2400">
              <a:latin typeface="Times New Roman" panose="02020603050405020304" pitchFamily="18" charset="0"/>
              <a:cs typeface="Times New Roman" panose="02020603050405020304" pitchFamily="18" charset="0"/>
            </a:endParaRPr>
          </a:p>
          <a:p>
            <a:r>
              <a:rPr lang="tr-TR" altLang="tr-TR" sz="2400">
                <a:solidFill>
                  <a:srgbClr val="000000"/>
                </a:solidFill>
                <a:latin typeface="Times New Roman" panose="02020603050405020304" pitchFamily="18" charset="0"/>
                <a:cs typeface="Times New Roman" panose="02020603050405020304" pitchFamily="18" charset="0"/>
              </a:rPr>
              <a:t> </a:t>
            </a:r>
            <a:endParaRPr lang="tr-TR" altLang="tr-TR" sz="2400">
              <a:latin typeface="Times New Roman" panose="02020603050405020304" pitchFamily="18" charset="0"/>
              <a:cs typeface="Times New Roman" panose="02020603050405020304" pitchFamily="18" charset="0"/>
            </a:endParaRPr>
          </a:p>
          <a:p>
            <a:r>
              <a:rPr lang="tr-TR" altLang="tr-TR" sz="2400">
                <a:solidFill>
                  <a:srgbClr val="000000"/>
                </a:solidFill>
                <a:latin typeface="Times New Roman" panose="02020603050405020304" pitchFamily="18" charset="0"/>
                <a:cs typeface="Times New Roman" panose="02020603050405020304" pitchFamily="18" charset="0"/>
              </a:rPr>
              <a:t>MS=[(a-4)/4]x0.100</a:t>
            </a:r>
            <a:endParaRPr lang="tr-TR" altLang="tr-TR" sz="2400">
              <a:latin typeface="Times New Roman" panose="02020603050405020304" pitchFamily="18" charset="0"/>
              <a:cs typeface="Times New Roman" panose="02020603050405020304" pitchFamily="18" charset="0"/>
            </a:endParaRPr>
          </a:p>
          <a:p>
            <a:r>
              <a:rPr lang="tr-TR" altLang="tr-TR" sz="2400">
                <a:solidFill>
                  <a:srgbClr val="000000"/>
                </a:solidFill>
                <a:latin typeface="Times New Roman" panose="02020603050405020304" pitchFamily="18" charset="0"/>
                <a:cs typeface="Times New Roman" panose="02020603050405020304" pitchFamily="18" charset="0"/>
              </a:rPr>
              <a:t> </a:t>
            </a:r>
            <a:endParaRPr lang="tr-TR" altLang="tr-TR" sz="2400">
              <a:latin typeface="Times New Roman" panose="02020603050405020304" pitchFamily="18" charset="0"/>
              <a:cs typeface="Times New Roman" panose="02020603050405020304" pitchFamily="18" charset="0"/>
            </a:endParaRPr>
          </a:p>
          <a:p>
            <a:r>
              <a:rPr lang="tr-TR" altLang="tr-TR" sz="2400">
                <a:solidFill>
                  <a:srgbClr val="000000"/>
                </a:solidFill>
                <a:latin typeface="Times New Roman" panose="02020603050405020304" pitchFamily="18" charset="0"/>
                <a:cs typeface="Times New Roman" panose="02020603050405020304" pitchFamily="18" charset="0"/>
              </a:rPr>
              <a:t>MS: Çalışmanın %'si olarak, molaya ayrılan kısmı</a:t>
            </a:r>
            <a:endParaRPr lang="tr-TR" altLang="tr-TR" sz="2400">
              <a:latin typeface="Times New Roman" panose="02020603050405020304" pitchFamily="18" charset="0"/>
              <a:cs typeface="Times New Roman" panose="02020603050405020304" pitchFamily="18" charset="0"/>
            </a:endParaRPr>
          </a:p>
          <a:p>
            <a:endParaRPr lang="tr-TR" altLang="tr-TR" sz="2400">
              <a:latin typeface="Times New Roman" panose="02020603050405020304" pitchFamily="18" charset="0"/>
              <a:cs typeface="Times New Roman" panose="02020603050405020304" pitchFamily="18" charset="0"/>
            </a:endParaRPr>
          </a:p>
          <a:p>
            <a:r>
              <a:rPr lang="tr-TR" altLang="tr-TR" sz="2400">
                <a:solidFill>
                  <a:srgbClr val="000000"/>
                </a:solidFill>
                <a:latin typeface="Times New Roman" panose="02020603050405020304" pitchFamily="18" charset="0"/>
                <a:cs typeface="Times New Roman" panose="02020603050405020304" pitchFamily="18" charset="0"/>
              </a:rPr>
              <a:t>a: </a:t>
            </a:r>
            <a:r>
              <a:rPr lang="tr-TR" altLang="tr-TR" sz="2400">
                <a:solidFill>
                  <a:srgbClr val="000000"/>
                </a:solidFill>
                <a:latin typeface="Times New Roman" panose="02020603050405020304" pitchFamily="18" charset="0"/>
              </a:rPr>
              <a:t> </a:t>
            </a:r>
            <a:r>
              <a:rPr lang="tr-TR" altLang="tr-TR" sz="2400">
                <a:solidFill>
                  <a:srgbClr val="000000"/>
                </a:solidFill>
                <a:latin typeface="Times New Roman" panose="02020603050405020304" pitchFamily="18" charset="0"/>
                <a:cs typeface="Times New Roman" panose="02020603050405020304" pitchFamily="18" charset="0"/>
              </a:rPr>
              <a:t>İşin yapılması için, dakikada gerekli olan enerji miktarı (KCal/dak)</a:t>
            </a:r>
            <a:endParaRPr lang="tr-TR" altLang="tr-TR" sz="2400">
              <a:latin typeface="Times New Roman" panose="02020603050405020304" pitchFamily="18" charset="0"/>
              <a:cs typeface="Times New Roman" panose="02020603050405020304" pitchFamily="18" charset="0"/>
            </a:endParaRPr>
          </a:p>
          <a:p>
            <a:r>
              <a:rPr lang="tr-TR" altLang="tr-TR" sz="2400">
                <a:solidFill>
                  <a:srgbClr val="000000"/>
                </a:solidFill>
                <a:latin typeface="Times New Roman" panose="02020603050405020304" pitchFamily="18" charset="0"/>
                <a:cs typeface="Times New Roman" panose="02020603050405020304" pitchFamily="18" charset="0"/>
              </a:rPr>
              <a:t>4:</a:t>
            </a:r>
            <a:r>
              <a:rPr lang="tr-TR" altLang="tr-TR" sz="2400">
                <a:solidFill>
                  <a:srgbClr val="000000"/>
                </a:solidFill>
                <a:latin typeface="Times New Roman" panose="02020603050405020304" pitchFamily="18" charset="0"/>
              </a:rPr>
              <a:t>  </a:t>
            </a:r>
            <a:r>
              <a:rPr lang="tr-TR" altLang="tr-TR" sz="2400">
                <a:solidFill>
                  <a:srgbClr val="000000"/>
                </a:solidFill>
                <a:latin typeface="Times New Roman" panose="02020603050405020304" pitchFamily="18" charset="0"/>
                <a:cs typeface="Times New Roman" panose="02020603050405020304" pitchFamily="18" charset="0"/>
              </a:rPr>
              <a:t>Bir insanın dinlenme durumunda l dakikada harcadığı enerji </a:t>
            </a:r>
            <a:endParaRPr lang="tr-TR" altLang="tr-TR" sz="2400">
              <a:solidFill>
                <a:srgbClr val="000000"/>
              </a:solidFill>
              <a:latin typeface="Times New Roman" panose="02020603050405020304" pitchFamily="18" charset="0"/>
            </a:endParaRPr>
          </a:p>
          <a:p>
            <a:r>
              <a:rPr lang="tr-TR" altLang="tr-TR" sz="2400">
                <a:solidFill>
                  <a:srgbClr val="000000"/>
                </a:solidFill>
                <a:latin typeface="Times New Roman" panose="02020603050405020304" pitchFamily="18" charset="0"/>
              </a:rPr>
              <a:t>     </a:t>
            </a:r>
            <a:r>
              <a:rPr lang="tr-TR" altLang="tr-TR" sz="2400">
                <a:solidFill>
                  <a:srgbClr val="000000"/>
                </a:solidFill>
                <a:latin typeface="Times New Roman" panose="02020603050405020304" pitchFamily="18" charset="0"/>
                <a:cs typeface="Times New Roman" panose="02020603050405020304" pitchFamily="18" charset="0"/>
              </a:rPr>
              <a:t>miktarı (KCal)</a:t>
            </a:r>
            <a:endParaRPr lang="tr-TR" altLang="tr-TR" sz="2400">
              <a:latin typeface="Times New Roman" panose="02020603050405020304" pitchFamily="18" charset="0"/>
              <a:cs typeface="Times New Roman" panose="02020603050405020304" pitchFamily="18" charset="0"/>
            </a:endParaRPr>
          </a:p>
          <a:p>
            <a:endParaRPr lang="tr-TR" altLang="tr-TR" sz="2400">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45211B-7D20-4081-B35E-3ECBEB81E688}" type="slidenum">
              <a:rPr lang="tr-TR" altLang="tr-TR">
                <a:solidFill>
                  <a:srgbClr val="898989"/>
                </a:solidFill>
              </a:rPr>
              <a:pPr eaLnBrk="1" hangingPunct="1"/>
              <a:t>62</a:t>
            </a:fld>
            <a:endParaRPr lang="tr-TR" altLang="tr-TR">
              <a:solidFill>
                <a:srgbClr val="898989"/>
              </a:solidFill>
            </a:endParaRPr>
          </a:p>
        </p:txBody>
      </p:sp>
      <p:sp>
        <p:nvSpPr>
          <p:cNvPr id="37892" name="3 Dikdörtgen"/>
          <p:cNvSpPr>
            <a:spLocks noChangeArrowheads="1"/>
          </p:cNvSpPr>
          <p:nvPr/>
        </p:nvSpPr>
        <p:spPr bwMode="auto">
          <a:xfrm>
            <a:off x="2095500" y="214314"/>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4000">
                <a:solidFill>
                  <a:srgbClr val="000066"/>
                </a:solidFill>
                <a:latin typeface="Times New Roman" panose="02020603050405020304" pitchFamily="18" charset="0"/>
              </a:rPr>
              <a:t>Molaların Düzenlenmesi</a:t>
            </a:r>
          </a:p>
        </p:txBody>
      </p:sp>
    </p:spTree>
    <p:extLst>
      <p:ext uri="{BB962C8B-B14F-4D97-AF65-F5344CB8AC3E}">
        <p14:creationId xmlns:p14="http://schemas.microsoft.com/office/powerpoint/2010/main" val="3588420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38314" y="142876"/>
            <a:ext cx="8715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100" b="1" i="1">
                <a:solidFill>
                  <a:srgbClr val="000000"/>
                </a:solidFill>
                <a:latin typeface="Times New Roman" panose="02020603050405020304" pitchFamily="18" charset="0"/>
                <a:cs typeface="Times New Roman" panose="02020603050405020304" pitchFamily="18" charset="0"/>
              </a:rPr>
              <a:t>ÖRNEK: </a:t>
            </a:r>
            <a:r>
              <a:rPr lang="tr-TR" altLang="tr-TR" sz="2400">
                <a:solidFill>
                  <a:srgbClr val="000066"/>
                </a:solidFill>
                <a:latin typeface="Times New Roman" panose="02020603050405020304" pitchFamily="18" charset="0"/>
              </a:rPr>
              <a:t>Ayakta çalışan l teknik ressam, l dakikada 5 kcal enerji </a:t>
            </a:r>
          </a:p>
          <a:p>
            <a:pPr eaLnBrk="1" hangingPunct="1"/>
            <a:r>
              <a:rPr lang="tr-TR" altLang="tr-TR" sz="2400">
                <a:solidFill>
                  <a:srgbClr val="000066"/>
                </a:solidFill>
                <a:latin typeface="Times New Roman" panose="02020603050405020304" pitchFamily="18" charset="0"/>
              </a:rPr>
              <a:t>                 sarfediyorsa Ne kadar dinlenmelidir?</a:t>
            </a:r>
          </a:p>
        </p:txBody>
      </p:sp>
      <p:sp>
        <p:nvSpPr>
          <p:cNvPr id="38915" name="Rectangle 3"/>
          <p:cNvSpPr>
            <a:spLocks noChangeArrowheads="1"/>
          </p:cNvSpPr>
          <p:nvPr/>
        </p:nvSpPr>
        <p:spPr bwMode="auto">
          <a:xfrm>
            <a:off x="2033588" y="1428750"/>
            <a:ext cx="8134350" cy="4108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sz="2200" b="1">
              <a:solidFill>
                <a:srgbClr val="000000"/>
              </a:solidFill>
              <a:latin typeface="Times New Roman" panose="02020603050405020304" pitchFamily="18" charset="0"/>
              <a:cs typeface="Times New Roman" panose="02020603050405020304" pitchFamily="18" charset="0"/>
            </a:endParaRPr>
          </a:p>
          <a:p>
            <a:pPr eaLnBrk="1" hangingPunct="1"/>
            <a:r>
              <a:rPr lang="tr-TR" altLang="tr-TR" sz="2200" b="1">
                <a:solidFill>
                  <a:srgbClr val="000000"/>
                </a:solidFill>
                <a:latin typeface="Times New Roman" panose="02020603050405020304" pitchFamily="18" charset="0"/>
                <a:cs typeface="Times New Roman" panose="02020603050405020304" pitchFamily="18" charset="0"/>
              </a:rPr>
              <a:t>MS = [(a-4)/4] x 0.100 </a:t>
            </a:r>
          </a:p>
          <a:p>
            <a:r>
              <a:rPr lang="tr-TR" altLang="tr-TR" sz="2200" b="1">
                <a:solidFill>
                  <a:srgbClr val="000000"/>
                </a:solidFill>
                <a:latin typeface="Times New Roman" panose="02020603050405020304" pitchFamily="18" charset="0"/>
                <a:cs typeface="Times New Roman" panose="02020603050405020304" pitchFamily="18" charset="0"/>
              </a:rPr>
              <a:t>MS = [(5-4)/4] x 0.100 = %25</a:t>
            </a:r>
            <a:endParaRPr lang="tr-TR" altLang="tr-TR" sz="2200" b="1">
              <a:latin typeface="Times New Roman" panose="02020603050405020304" pitchFamily="18" charset="0"/>
              <a:cs typeface="Times New Roman" panose="02020603050405020304" pitchFamily="18" charset="0"/>
            </a:endParaRPr>
          </a:p>
          <a:p>
            <a:r>
              <a:rPr lang="tr-TR" altLang="tr-TR" sz="2200">
                <a:solidFill>
                  <a:srgbClr val="000000"/>
                </a:solidFill>
                <a:latin typeface="Times New Roman" panose="02020603050405020304" pitchFamily="18" charset="0"/>
                <a:cs typeface="Times New Roman" panose="02020603050405020304" pitchFamily="18" charset="0"/>
              </a:rPr>
              <a:t> </a:t>
            </a:r>
            <a:endParaRPr lang="tr-TR" altLang="tr-TR" sz="2200">
              <a:latin typeface="Times New Roman" panose="02020603050405020304" pitchFamily="18" charset="0"/>
              <a:cs typeface="Times New Roman" panose="02020603050405020304" pitchFamily="18" charset="0"/>
            </a:endParaRPr>
          </a:p>
          <a:p>
            <a:r>
              <a:rPr lang="tr-TR" altLang="tr-TR" sz="2200">
                <a:solidFill>
                  <a:srgbClr val="000000"/>
                </a:solidFill>
                <a:latin typeface="Times New Roman" panose="02020603050405020304" pitchFamily="18" charset="0"/>
                <a:cs typeface="Times New Roman" panose="02020603050405020304" pitchFamily="18" charset="0"/>
              </a:rPr>
              <a:t>Çalıştığı sürenin %25'ini dinlenerek geçirmelidir.</a:t>
            </a:r>
            <a:endParaRPr lang="tr-TR" altLang="tr-TR" sz="2200">
              <a:latin typeface="Times New Roman" panose="02020603050405020304" pitchFamily="18" charset="0"/>
              <a:cs typeface="Times New Roman" panose="02020603050405020304" pitchFamily="18" charset="0"/>
            </a:endParaRPr>
          </a:p>
          <a:p>
            <a:pPr algn="just"/>
            <a:r>
              <a:rPr lang="tr-TR" altLang="tr-TR" sz="2200">
                <a:solidFill>
                  <a:srgbClr val="000000"/>
                </a:solidFill>
                <a:latin typeface="Times New Roman" panose="02020603050405020304" pitchFamily="18" charset="0"/>
                <a:cs typeface="Times New Roman" panose="02020603050405020304" pitchFamily="18" charset="0"/>
              </a:rPr>
              <a:t>Dinlenme süreleri, prensip olarak çalışan insanın performansının en düşük olduğu noktalara yerleştirilmelidir.</a:t>
            </a:r>
            <a:endParaRPr lang="tr-TR" altLang="tr-TR" sz="2200">
              <a:latin typeface="Times New Roman" panose="02020603050405020304" pitchFamily="18" charset="0"/>
              <a:cs typeface="Times New Roman" panose="02020603050405020304" pitchFamily="18" charset="0"/>
            </a:endParaRPr>
          </a:p>
          <a:p>
            <a:pPr algn="just"/>
            <a:endParaRPr lang="tr-TR" altLang="tr-TR" sz="2200">
              <a:solidFill>
                <a:srgbClr val="000000"/>
              </a:solidFill>
              <a:latin typeface="Times New Roman" panose="02020603050405020304" pitchFamily="18" charset="0"/>
            </a:endParaRPr>
          </a:p>
          <a:p>
            <a:pPr algn="just"/>
            <a:r>
              <a:rPr lang="tr-TR" altLang="tr-TR" sz="2200">
                <a:solidFill>
                  <a:srgbClr val="000000"/>
                </a:solidFill>
                <a:latin typeface="Times New Roman" panose="02020603050405020304" pitchFamily="18" charset="0"/>
                <a:cs typeface="Times New Roman" panose="02020603050405020304" pitchFamily="18" charset="0"/>
              </a:rPr>
              <a:t>Yapılan araştırmalar, orta ağırlıktaki bir iş için, öğleden önce ve sonra bir dinlenme süresinin gerekli olduğunu göstermiştir. Bunların uzunluğu 10-15 dak. olmalıdır. Hafif işlerde 5'er dakika yeterlidir.</a:t>
            </a:r>
            <a:endParaRPr lang="tr-TR" altLang="tr-TR" sz="2200">
              <a:latin typeface="Times New Roman" panose="02020603050405020304" pitchFamily="18" charset="0"/>
              <a:cs typeface="Times New Roman" panose="02020603050405020304" pitchFamily="18" charset="0"/>
            </a:endParaRPr>
          </a:p>
          <a:p>
            <a:endParaRPr lang="tr-TR" altLang="tr-TR" sz="220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47090-E5F3-4D94-8950-DF3B3DB97FD5}" type="slidenum">
              <a:rPr lang="tr-TR" altLang="tr-TR">
                <a:solidFill>
                  <a:srgbClr val="898989"/>
                </a:solidFill>
              </a:rPr>
              <a:pPr eaLnBrk="1" hangingPunct="1"/>
              <a:t>63</a:t>
            </a:fld>
            <a:endParaRPr lang="tr-TR" altLang="tr-TR">
              <a:solidFill>
                <a:srgbClr val="898989"/>
              </a:solidFill>
            </a:endParaRPr>
          </a:p>
        </p:txBody>
      </p:sp>
    </p:spTree>
    <p:extLst>
      <p:ext uri="{BB962C8B-B14F-4D97-AF65-F5344CB8AC3E}">
        <p14:creationId xmlns:p14="http://schemas.microsoft.com/office/powerpoint/2010/main" val="382105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962401" y="1752601"/>
            <a:ext cx="47545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4400">
                <a:solidFill>
                  <a:srgbClr val="000066"/>
                </a:solidFill>
                <a:latin typeface="Times New Roman" panose="02020603050405020304" pitchFamily="18" charset="0"/>
              </a:rPr>
              <a:t>BİRİKİMSEL ZEDELENME </a:t>
            </a:r>
          </a:p>
          <a:p>
            <a:pPr algn="ctr" eaLnBrk="1" hangingPunct="1"/>
            <a:r>
              <a:rPr lang="tr-TR" altLang="tr-TR" sz="4400">
                <a:solidFill>
                  <a:srgbClr val="000066"/>
                </a:solidFill>
                <a:latin typeface="Times New Roman" panose="02020603050405020304" pitchFamily="18" charset="0"/>
              </a:rPr>
              <a:t>HASTALIKLARI </a:t>
            </a:r>
          </a:p>
        </p:txBody>
      </p:sp>
    </p:spTree>
    <p:extLst>
      <p:ext uri="{BB962C8B-B14F-4D97-AF65-F5344CB8AC3E}">
        <p14:creationId xmlns:p14="http://schemas.microsoft.com/office/powerpoint/2010/main" val="16691575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142876"/>
            <a:ext cx="8229600" cy="785813"/>
          </a:xfrm>
        </p:spPr>
        <p:txBody>
          <a:bodyPr/>
          <a:lstStyle/>
          <a:p>
            <a:r>
              <a:rPr lang="tr-TR" altLang="tr-TR" sz="4000" b="1">
                <a:solidFill>
                  <a:schemeClr val="tx2"/>
                </a:solidFill>
              </a:rPr>
              <a:t>Birikimsel zedelenme hastalıkları</a:t>
            </a:r>
          </a:p>
        </p:txBody>
      </p:sp>
      <p:sp>
        <p:nvSpPr>
          <p:cNvPr id="40963" name="Rectangle 3"/>
          <p:cNvSpPr>
            <a:spLocks noGrp="1" noChangeArrowheads="1"/>
          </p:cNvSpPr>
          <p:nvPr>
            <p:ph sz="half" idx="1"/>
          </p:nvPr>
        </p:nvSpPr>
        <p:spPr>
          <a:xfrm>
            <a:off x="2209801" y="1700214"/>
            <a:ext cx="6981825" cy="4537075"/>
          </a:xfrm>
        </p:spPr>
        <p:txBody>
          <a:bodyPr/>
          <a:lstStyle/>
          <a:p>
            <a:pPr marL="609600" indent="-609600" algn="ctr">
              <a:buNone/>
            </a:pPr>
            <a:endParaRPr lang="tr-TR" altLang="tr-TR" smtClean="0">
              <a:solidFill>
                <a:srgbClr val="6600CC"/>
              </a:solidFill>
            </a:endParaRPr>
          </a:p>
          <a:p>
            <a:pPr marL="609600" indent="-609600">
              <a:buNone/>
            </a:pPr>
            <a:r>
              <a:rPr lang="tr-TR" altLang="tr-TR" smtClean="0">
                <a:solidFill>
                  <a:srgbClr val="6600CC"/>
                </a:solidFill>
              </a:rPr>
              <a:t>	</a:t>
            </a:r>
          </a:p>
          <a:p>
            <a:pPr marL="609600" indent="-609600">
              <a:buNone/>
            </a:pPr>
            <a:r>
              <a:rPr lang="tr-TR" altLang="tr-TR" b="1" smtClean="0">
                <a:solidFill>
                  <a:srgbClr val="6600CC"/>
                </a:solidFill>
              </a:rPr>
              <a:t>	</a:t>
            </a:r>
            <a:r>
              <a:rPr lang="tr-TR" altLang="tr-TR" sz="3200"/>
              <a:t>İş kaybı</a:t>
            </a:r>
          </a:p>
          <a:p>
            <a:pPr marL="609600" indent="-609600">
              <a:buNone/>
            </a:pPr>
            <a:r>
              <a:rPr lang="tr-TR" altLang="tr-TR" sz="3200"/>
              <a:t>	İşten kalma</a:t>
            </a:r>
          </a:p>
          <a:p>
            <a:pPr marL="609600" indent="-609600">
              <a:buNone/>
            </a:pPr>
            <a:r>
              <a:rPr lang="tr-TR" altLang="tr-TR" sz="3200"/>
              <a:t>	Tazminatların </a:t>
            </a:r>
          </a:p>
          <a:p>
            <a:pPr marL="609600" indent="-609600">
              <a:buNone/>
            </a:pPr>
            <a:r>
              <a:rPr lang="tr-TR" altLang="tr-TR" sz="3200"/>
              <a:t>			“en önemli nedeni”</a:t>
            </a:r>
          </a:p>
        </p:txBody>
      </p:sp>
    </p:spTree>
    <p:extLst>
      <p:ext uri="{BB962C8B-B14F-4D97-AF65-F5344CB8AC3E}">
        <p14:creationId xmlns:p14="http://schemas.microsoft.com/office/powerpoint/2010/main" val="282090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14314"/>
            <a:ext cx="8229600" cy="642937"/>
          </a:xfrm>
        </p:spPr>
        <p:txBody>
          <a:bodyPr/>
          <a:lstStyle/>
          <a:p>
            <a:r>
              <a:rPr lang="tr-TR" altLang="tr-TR" sz="4000" b="1">
                <a:solidFill>
                  <a:schemeClr val="tx2"/>
                </a:solidFill>
              </a:rPr>
              <a:t>Tanım</a:t>
            </a:r>
          </a:p>
        </p:txBody>
      </p:sp>
      <p:sp>
        <p:nvSpPr>
          <p:cNvPr id="41987" name="Rectangle 3"/>
          <p:cNvSpPr>
            <a:spLocks noGrp="1" noChangeArrowheads="1"/>
          </p:cNvSpPr>
          <p:nvPr>
            <p:ph sz="half" idx="1"/>
          </p:nvPr>
        </p:nvSpPr>
        <p:spPr>
          <a:xfrm>
            <a:off x="2425701" y="1428751"/>
            <a:ext cx="6594475" cy="3863975"/>
          </a:xfrm>
        </p:spPr>
        <p:txBody>
          <a:bodyPr/>
          <a:lstStyle/>
          <a:p>
            <a:pPr marL="609600" indent="-609600" algn="ctr">
              <a:buNone/>
            </a:pPr>
            <a:r>
              <a:rPr lang="tr-TR" altLang="tr-TR" sz="3200"/>
              <a:t>AĞIR,</a:t>
            </a:r>
          </a:p>
          <a:p>
            <a:pPr marL="609600" indent="-609600" algn="ctr">
              <a:buNone/>
            </a:pPr>
            <a:r>
              <a:rPr lang="tr-TR" altLang="tr-TR" sz="3200"/>
              <a:t>TEKRARLANAN </a:t>
            </a:r>
          </a:p>
          <a:p>
            <a:pPr marL="609600" indent="-609600" algn="ctr">
              <a:buNone/>
            </a:pPr>
            <a:r>
              <a:rPr lang="tr-TR" altLang="tr-TR" sz="3200"/>
              <a:t>ya da </a:t>
            </a:r>
          </a:p>
          <a:p>
            <a:pPr marL="609600" indent="-609600" algn="ctr">
              <a:buNone/>
            </a:pPr>
            <a:r>
              <a:rPr lang="tr-TR" altLang="tr-TR" sz="3200"/>
              <a:t>SÜREKLİ GÜÇ HARCAMASI</a:t>
            </a:r>
          </a:p>
          <a:p>
            <a:pPr marL="609600" indent="-609600" algn="ctr">
              <a:buNone/>
            </a:pPr>
            <a:r>
              <a:rPr lang="tr-TR" altLang="tr-TR" sz="3200"/>
              <a:t>gerektiren iş aktivitelelerinin yol açtığı, ağırlaştırdığı kas iskelet sistemi hastalıklarıdır.</a:t>
            </a:r>
          </a:p>
        </p:txBody>
      </p:sp>
    </p:spTree>
    <p:extLst>
      <p:ext uri="{BB962C8B-B14F-4D97-AF65-F5344CB8AC3E}">
        <p14:creationId xmlns:p14="http://schemas.microsoft.com/office/powerpoint/2010/main" val="7652269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142876"/>
            <a:ext cx="8229600" cy="785813"/>
          </a:xfrm>
        </p:spPr>
        <p:txBody>
          <a:bodyPr/>
          <a:lstStyle/>
          <a:p>
            <a:r>
              <a:rPr lang="tr-TR" altLang="tr-TR" sz="4000" b="1">
                <a:solidFill>
                  <a:schemeClr val="tx2"/>
                </a:solidFill>
              </a:rPr>
              <a:t>Tanım</a:t>
            </a:r>
          </a:p>
        </p:txBody>
      </p:sp>
      <p:sp>
        <p:nvSpPr>
          <p:cNvPr id="43011" name="Rectangle 3"/>
          <p:cNvSpPr>
            <a:spLocks noGrp="1" noChangeArrowheads="1"/>
          </p:cNvSpPr>
          <p:nvPr>
            <p:ph sz="half" idx="1"/>
          </p:nvPr>
        </p:nvSpPr>
        <p:spPr>
          <a:xfrm>
            <a:off x="2381251" y="1643064"/>
            <a:ext cx="6594475" cy="3863975"/>
          </a:xfrm>
        </p:spPr>
        <p:txBody>
          <a:bodyPr/>
          <a:lstStyle/>
          <a:p>
            <a:pPr marL="609600" indent="-609600">
              <a:buNone/>
            </a:pPr>
            <a:r>
              <a:rPr lang="tr-TR" altLang="tr-TR" sz="3200"/>
              <a:t>Tendonlar,</a:t>
            </a:r>
          </a:p>
          <a:p>
            <a:pPr marL="609600" indent="-609600">
              <a:buNone/>
            </a:pPr>
            <a:r>
              <a:rPr lang="tr-TR" altLang="tr-TR" sz="3200"/>
              <a:t>Tendon kılıfları,</a:t>
            </a:r>
          </a:p>
          <a:p>
            <a:pPr marL="609600" indent="-609600">
              <a:buNone/>
            </a:pPr>
            <a:r>
              <a:rPr lang="tr-TR" altLang="tr-TR" sz="3200"/>
              <a:t>İlişkili kaslar ve kemikler</a:t>
            </a:r>
          </a:p>
          <a:p>
            <a:pPr marL="609600" indent="-609600">
              <a:buNone/>
            </a:pPr>
            <a:r>
              <a:rPr lang="tr-TR" altLang="tr-TR" sz="3200"/>
              <a:t>El, bilek, dirsek, omuz, </a:t>
            </a:r>
          </a:p>
          <a:p>
            <a:pPr marL="609600" indent="-609600">
              <a:buNone/>
            </a:pPr>
            <a:r>
              <a:rPr lang="tr-TR" altLang="tr-TR" sz="3200"/>
              <a:t>Boyun, bel ve sırtı </a:t>
            </a:r>
          </a:p>
          <a:p>
            <a:pPr marL="609600" indent="-609600">
              <a:buNone/>
            </a:pPr>
            <a:r>
              <a:rPr lang="tr-TR" altLang="tr-TR" sz="3200"/>
              <a:t>	ilgilendiren hastalıklardır.</a:t>
            </a:r>
          </a:p>
          <a:p>
            <a:pPr marL="609600" indent="-609600">
              <a:buNone/>
            </a:pPr>
            <a:endParaRPr lang="tr-TR" altLang="tr-TR" sz="3200"/>
          </a:p>
        </p:txBody>
      </p:sp>
    </p:spTree>
    <p:extLst>
      <p:ext uri="{BB962C8B-B14F-4D97-AF65-F5344CB8AC3E}">
        <p14:creationId xmlns:p14="http://schemas.microsoft.com/office/powerpoint/2010/main" val="30209362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039938" y="214313"/>
            <a:ext cx="7556500" cy="590550"/>
          </a:xfrm>
        </p:spPr>
        <p:txBody>
          <a:bodyPr>
            <a:normAutofit fontScale="90000"/>
          </a:bodyPr>
          <a:lstStyle/>
          <a:p>
            <a:r>
              <a:rPr lang="tr-TR" altLang="tr-TR" sz="3600" b="1">
                <a:solidFill>
                  <a:srgbClr val="FF0000"/>
                </a:solidFill>
              </a:rPr>
              <a:t>   </a:t>
            </a:r>
            <a:r>
              <a:rPr lang="tr-TR" altLang="tr-TR" sz="4000" b="1">
                <a:solidFill>
                  <a:schemeClr val="tx2"/>
                </a:solidFill>
              </a:rPr>
              <a:t>Patogenez</a:t>
            </a:r>
          </a:p>
        </p:txBody>
      </p:sp>
      <p:sp>
        <p:nvSpPr>
          <p:cNvPr id="48131" name="Rectangle 3"/>
          <p:cNvSpPr>
            <a:spLocks noGrp="1" noChangeArrowheads="1"/>
          </p:cNvSpPr>
          <p:nvPr>
            <p:ph sz="half" idx="1"/>
          </p:nvPr>
        </p:nvSpPr>
        <p:spPr>
          <a:xfrm>
            <a:off x="2095501" y="2000250"/>
            <a:ext cx="6594475" cy="3538538"/>
          </a:xfrm>
        </p:spPr>
        <p:txBody>
          <a:bodyPr/>
          <a:lstStyle/>
          <a:p>
            <a:pPr marL="609600" indent="-609600">
              <a:buNone/>
            </a:pPr>
            <a:r>
              <a:rPr lang="tr-TR" altLang="tr-TR" b="1" smtClean="0">
                <a:solidFill>
                  <a:srgbClr val="FF0000"/>
                </a:solidFill>
              </a:rPr>
              <a:t>KİŞİSEL FAKTÖRLER</a:t>
            </a:r>
          </a:p>
          <a:p>
            <a:pPr marL="609600" indent="-609600">
              <a:buNone/>
            </a:pPr>
            <a:r>
              <a:rPr lang="tr-TR" altLang="tr-TR" smtClean="0"/>
              <a:t>Yaralanma ya da hastalıklar </a:t>
            </a:r>
          </a:p>
          <a:p>
            <a:pPr marL="609600" indent="-609600">
              <a:buNone/>
            </a:pPr>
            <a:r>
              <a:rPr lang="tr-TR" altLang="tr-TR" smtClean="0"/>
              <a:t>Yaş</a:t>
            </a:r>
          </a:p>
          <a:p>
            <a:pPr marL="609600" indent="-609600">
              <a:buNone/>
            </a:pPr>
            <a:r>
              <a:rPr lang="tr-TR" altLang="tr-TR" smtClean="0"/>
              <a:t>Vitamin eksiklikleri</a:t>
            </a:r>
          </a:p>
          <a:p>
            <a:pPr marL="609600" indent="-609600">
              <a:buNone/>
            </a:pPr>
            <a:r>
              <a:rPr lang="tr-TR" altLang="tr-TR" smtClean="0"/>
              <a:t>Cinsiyet</a:t>
            </a:r>
          </a:p>
          <a:p>
            <a:pPr marL="609600" indent="-609600">
              <a:buNone/>
            </a:pPr>
            <a:r>
              <a:rPr lang="tr-TR" altLang="tr-TR" smtClean="0"/>
              <a:t>Obezite</a:t>
            </a:r>
            <a:endParaRPr lang="tr-TR" altLang="tr-TR" sz="2400"/>
          </a:p>
          <a:p>
            <a:pPr marL="609600" indent="-609600">
              <a:buNone/>
            </a:pPr>
            <a:endParaRPr lang="tr-TR" altLang="tr-TR" sz="3200">
              <a:solidFill>
                <a:srgbClr val="6600CC"/>
              </a:solidFill>
            </a:endParaRPr>
          </a:p>
        </p:txBody>
      </p:sp>
    </p:spTree>
    <p:extLst>
      <p:ext uri="{BB962C8B-B14F-4D97-AF65-F5344CB8AC3E}">
        <p14:creationId xmlns:p14="http://schemas.microsoft.com/office/powerpoint/2010/main" val="9863237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sz="half" idx="1"/>
          </p:nvPr>
        </p:nvSpPr>
        <p:spPr>
          <a:xfrm>
            <a:off x="1809750" y="1143000"/>
            <a:ext cx="7410450" cy="4502150"/>
          </a:xfrm>
        </p:spPr>
        <p:txBody>
          <a:bodyPr/>
          <a:lstStyle/>
          <a:p>
            <a:pPr marL="609600" indent="-609600">
              <a:buNone/>
            </a:pPr>
            <a:r>
              <a:rPr lang="tr-TR" altLang="tr-TR" b="1" smtClean="0">
                <a:solidFill>
                  <a:srgbClr val="FF0000"/>
                </a:solidFill>
              </a:rPr>
              <a:t>İŞLE İLGİLİ</a:t>
            </a:r>
          </a:p>
          <a:p>
            <a:pPr marL="609600" indent="-609600">
              <a:buNone/>
            </a:pPr>
            <a:r>
              <a:rPr lang="tr-TR" altLang="tr-TR" smtClean="0"/>
              <a:t>Yinelenen ya da sürekli yapılan iş</a:t>
            </a:r>
          </a:p>
          <a:p>
            <a:pPr marL="609600" indent="-609600">
              <a:buNone/>
            </a:pPr>
            <a:endParaRPr lang="tr-TR" altLang="tr-TR" sz="3200" b="1">
              <a:solidFill>
                <a:srgbClr val="6600CC"/>
              </a:solidFill>
            </a:endParaRP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57313"/>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41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61444" y="1545760"/>
            <a:ext cx="2323355" cy="3611433"/>
          </a:xfrm>
          <a:prstGeom prst="rect">
            <a:avLst/>
          </a:prstGeom>
        </p:spPr>
      </p:pic>
      <p:pic>
        <p:nvPicPr>
          <p:cNvPr id="125954" name="Picture 2" descr="Combine the sa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968" y="1628802"/>
            <a:ext cx="2177281" cy="3384375"/>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4"/>
          <a:stretch>
            <a:fillRect/>
          </a:stretch>
        </p:blipFill>
        <p:spPr>
          <a:xfrm>
            <a:off x="7447615" y="1545759"/>
            <a:ext cx="2766168" cy="3332470"/>
          </a:xfrm>
          <a:prstGeom prst="rect">
            <a:avLst/>
          </a:prstGeom>
        </p:spPr>
      </p:pic>
    </p:spTree>
    <p:extLst>
      <p:ext uri="{BB962C8B-B14F-4D97-AF65-F5344CB8AC3E}">
        <p14:creationId xmlns:p14="http://schemas.microsoft.com/office/powerpoint/2010/main" val="3488167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sz="half" idx="1"/>
          </p:nvPr>
        </p:nvSpPr>
        <p:spPr>
          <a:xfrm>
            <a:off x="2209801" y="1447800"/>
            <a:ext cx="6981825" cy="4502150"/>
          </a:xfrm>
        </p:spPr>
        <p:txBody>
          <a:bodyPr/>
          <a:lstStyle/>
          <a:p>
            <a:pPr marL="609600" indent="-609600">
              <a:buNone/>
            </a:pPr>
            <a:r>
              <a:rPr lang="tr-TR" altLang="tr-TR" sz="3200" b="1">
                <a:solidFill>
                  <a:srgbClr val="FF0000"/>
                </a:solidFill>
              </a:rPr>
              <a:t>İŞLE İLGİLİ</a:t>
            </a:r>
          </a:p>
          <a:p>
            <a:pPr marL="609600" indent="-609600">
              <a:buNone/>
            </a:pPr>
            <a:r>
              <a:rPr lang="tr-TR" altLang="tr-TR" smtClean="0"/>
              <a:t>Aşırı kuvvet</a:t>
            </a:r>
          </a:p>
          <a:p>
            <a:pPr marL="609600" indent="-609600">
              <a:buNone/>
            </a:pPr>
            <a:endParaRPr lang="tr-TR" altLang="tr-TR" sz="3200" b="1">
              <a:solidFill>
                <a:srgbClr val="6600CC"/>
              </a:solidFill>
            </a:endParaRP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71625"/>
            <a:ext cx="3886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4781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sz="half" idx="1"/>
          </p:nvPr>
        </p:nvSpPr>
        <p:spPr>
          <a:xfrm>
            <a:off x="2362201" y="1295400"/>
            <a:ext cx="6981825" cy="4502150"/>
          </a:xfrm>
        </p:spPr>
        <p:txBody>
          <a:bodyPr/>
          <a:lstStyle/>
          <a:p>
            <a:pPr marL="609600" indent="-609600">
              <a:buNone/>
            </a:pPr>
            <a:r>
              <a:rPr lang="tr-TR" altLang="tr-TR" sz="3200" b="1">
                <a:solidFill>
                  <a:srgbClr val="FF0000"/>
                </a:solidFill>
              </a:rPr>
              <a:t>İŞLE İLGİLİ</a:t>
            </a:r>
          </a:p>
          <a:p>
            <a:pPr marL="609600" indent="-609600">
              <a:buNone/>
            </a:pPr>
            <a:r>
              <a:rPr lang="tr-TR" altLang="tr-TR" smtClean="0"/>
              <a:t>Belirli postürlerde çalışmak</a:t>
            </a:r>
          </a:p>
          <a:p>
            <a:pPr marL="609600" indent="-609600">
              <a:buNone/>
            </a:pPr>
            <a:r>
              <a:rPr lang="tr-TR" altLang="tr-TR" smtClean="0"/>
              <a:t>Lokalize mekanik temas baskıları</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3000375"/>
            <a:ext cx="3165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1285876"/>
            <a:ext cx="32766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5008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sz="half" idx="1"/>
          </p:nvPr>
        </p:nvSpPr>
        <p:spPr>
          <a:xfrm>
            <a:off x="2209801" y="1447800"/>
            <a:ext cx="6981825" cy="4502150"/>
          </a:xfrm>
        </p:spPr>
        <p:txBody>
          <a:bodyPr/>
          <a:lstStyle/>
          <a:p>
            <a:pPr marL="609600" indent="-609600">
              <a:buNone/>
            </a:pPr>
            <a:r>
              <a:rPr lang="tr-TR" altLang="tr-TR" sz="3200" b="1">
                <a:solidFill>
                  <a:srgbClr val="FF0000"/>
                </a:solidFill>
              </a:rPr>
              <a:t>İŞLE İLGİLİ</a:t>
            </a:r>
          </a:p>
          <a:p>
            <a:pPr marL="609600" indent="-609600">
              <a:buNone/>
            </a:pPr>
            <a:endParaRPr lang="tr-TR" altLang="tr-TR" sz="3200" b="1">
              <a:solidFill>
                <a:srgbClr val="6600CC"/>
              </a:solidFill>
            </a:endParaRPr>
          </a:p>
          <a:p>
            <a:pPr marL="609600" indent="-609600">
              <a:buNone/>
            </a:pPr>
            <a:r>
              <a:rPr lang="tr-TR" altLang="tr-TR" smtClean="0"/>
              <a:t>Düşük sıcaklık</a:t>
            </a:r>
          </a:p>
          <a:p>
            <a:pPr marL="609600" indent="-609600">
              <a:buNone/>
            </a:pPr>
            <a:r>
              <a:rPr lang="tr-TR" altLang="tr-TR" smtClean="0"/>
              <a:t>Vibrasyon</a:t>
            </a:r>
          </a:p>
          <a:p>
            <a:pPr marL="609600" indent="-609600">
              <a:buNone/>
            </a:pPr>
            <a:endParaRPr lang="tr-TR" altLang="tr-TR" sz="3200" b="1">
              <a:solidFill>
                <a:srgbClr val="6600CC"/>
              </a:solidFill>
            </a:endParaRP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2205038"/>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133600"/>
            <a:ext cx="27574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0189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
        <p:nvSpPr>
          <p:cNvPr id="53251" name="Rectangle 3"/>
          <p:cNvSpPr>
            <a:spLocks noGrp="1" noChangeArrowheads="1"/>
          </p:cNvSpPr>
          <p:nvPr>
            <p:ph sz="half" idx="1"/>
          </p:nvPr>
        </p:nvSpPr>
        <p:spPr>
          <a:xfrm>
            <a:off x="2386014" y="1511300"/>
            <a:ext cx="7138987" cy="2846388"/>
          </a:xfrm>
        </p:spPr>
        <p:txBody>
          <a:bodyPr/>
          <a:lstStyle/>
          <a:p>
            <a:pPr marL="609600" indent="-609600">
              <a:buNone/>
            </a:pPr>
            <a:r>
              <a:rPr lang="tr-TR" altLang="tr-TR" smtClean="0">
                <a:solidFill>
                  <a:srgbClr val="6600CC"/>
                </a:solidFill>
              </a:rPr>
              <a:t>	</a:t>
            </a:r>
            <a:r>
              <a:rPr lang="tr-TR" altLang="tr-TR" smtClean="0"/>
              <a:t>Repetitive Strain Injuries (RSIs)</a:t>
            </a:r>
          </a:p>
          <a:p>
            <a:pPr marL="609600" indent="-609600">
              <a:buNone/>
            </a:pPr>
            <a:r>
              <a:rPr lang="tr-TR" altLang="tr-TR" smtClean="0"/>
              <a:t>	Cumulative Trauma Disorder (CTD)</a:t>
            </a:r>
          </a:p>
          <a:p>
            <a:pPr marL="609600" indent="-609600">
              <a:buNone/>
            </a:pPr>
            <a:r>
              <a:rPr lang="tr-TR" altLang="tr-TR" smtClean="0"/>
              <a:t>	Work Related Musculoskletelal Disorders</a:t>
            </a:r>
          </a:p>
          <a:p>
            <a:pPr marL="609600" indent="-609600">
              <a:buNone/>
            </a:pPr>
            <a:r>
              <a:rPr lang="tr-TR" altLang="tr-TR" smtClean="0"/>
              <a:t>	Strain Injuries</a:t>
            </a:r>
          </a:p>
          <a:p>
            <a:pPr marL="609600" indent="-609600">
              <a:buNone/>
            </a:pPr>
            <a:r>
              <a:rPr lang="tr-TR" altLang="tr-TR" smtClean="0"/>
              <a:t>	Sprain Injuries</a:t>
            </a:r>
          </a:p>
        </p:txBody>
      </p:sp>
    </p:spTree>
    <p:extLst>
      <p:ext uri="{BB962C8B-B14F-4D97-AF65-F5344CB8AC3E}">
        <p14:creationId xmlns:p14="http://schemas.microsoft.com/office/powerpoint/2010/main" val="1429168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
        <p:nvSpPr>
          <p:cNvPr id="54275" name="Rectangle 3"/>
          <p:cNvSpPr>
            <a:spLocks noGrp="1" noChangeArrowheads="1"/>
          </p:cNvSpPr>
          <p:nvPr>
            <p:ph sz="half" idx="1"/>
          </p:nvPr>
        </p:nvSpPr>
        <p:spPr>
          <a:xfrm>
            <a:off x="2095500" y="1428750"/>
            <a:ext cx="7138988" cy="3054350"/>
          </a:xfrm>
        </p:spPr>
        <p:txBody>
          <a:bodyPr/>
          <a:lstStyle/>
          <a:p>
            <a:pPr marL="609600" indent="-609600">
              <a:buNone/>
            </a:pPr>
            <a:r>
              <a:rPr lang="tr-TR" altLang="tr-TR" sz="2400">
                <a:solidFill>
                  <a:srgbClr val="6600CC"/>
                </a:solidFill>
              </a:rPr>
              <a:t>	</a:t>
            </a:r>
            <a:r>
              <a:rPr lang="tr-TR" altLang="tr-TR" smtClean="0"/>
              <a:t>Kümülatif travma hastalıkları</a:t>
            </a:r>
          </a:p>
          <a:p>
            <a:pPr marL="609600" indent="-609600">
              <a:buNone/>
            </a:pPr>
            <a:r>
              <a:rPr lang="tr-TR" altLang="tr-TR" smtClean="0"/>
              <a:t>	Travma hastalıkları</a:t>
            </a:r>
          </a:p>
          <a:p>
            <a:pPr marL="609600" indent="-609600">
              <a:buNone/>
            </a:pPr>
            <a:r>
              <a:rPr lang="tr-TR" altLang="tr-TR" smtClean="0"/>
              <a:t>	İşle ilgili kas-iskelet sistemi hastalıkları</a:t>
            </a:r>
          </a:p>
          <a:p>
            <a:pPr marL="609600" indent="-609600">
              <a:buNone/>
            </a:pPr>
            <a:r>
              <a:rPr lang="tr-TR" altLang="tr-TR" smtClean="0"/>
              <a:t>	Repetitif zorlanma zedelenmeleri,</a:t>
            </a:r>
          </a:p>
          <a:p>
            <a:pPr marL="609600" indent="-609600">
              <a:buNone/>
            </a:pPr>
            <a:r>
              <a:rPr lang="tr-TR" altLang="tr-TR" smtClean="0"/>
              <a:t>	Aşırı zorlanma zedelenmeleri,</a:t>
            </a:r>
          </a:p>
          <a:p>
            <a:pPr marL="609600" indent="-609600">
              <a:buNone/>
            </a:pPr>
            <a:r>
              <a:rPr lang="tr-TR" altLang="tr-TR" smtClean="0"/>
              <a:t>	Aşırı kullanım sendromları</a:t>
            </a:r>
          </a:p>
        </p:txBody>
      </p:sp>
    </p:spTree>
    <p:extLst>
      <p:ext uri="{BB962C8B-B14F-4D97-AF65-F5344CB8AC3E}">
        <p14:creationId xmlns:p14="http://schemas.microsoft.com/office/powerpoint/2010/main" val="2891773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
        <p:nvSpPr>
          <p:cNvPr id="55299" name="Rectangle 2"/>
          <p:cNvSpPr>
            <a:spLocks noGrp="1" noChangeArrowheads="1"/>
          </p:cNvSpPr>
          <p:nvPr>
            <p:ph sz="half" idx="1"/>
          </p:nvPr>
        </p:nvSpPr>
        <p:spPr>
          <a:xfrm>
            <a:off x="1524000" y="1484314"/>
            <a:ext cx="8820150" cy="4465637"/>
          </a:xfrm>
        </p:spPr>
        <p:txBody>
          <a:bodyPr/>
          <a:lstStyle/>
          <a:p>
            <a:pPr marL="609600" indent="-609600">
              <a:buNone/>
            </a:pPr>
            <a:r>
              <a:rPr lang="tr-TR" altLang="tr-TR" sz="3200">
                <a:solidFill>
                  <a:srgbClr val="6600CC"/>
                </a:solidFill>
              </a:rPr>
              <a:t>	</a:t>
            </a:r>
            <a:r>
              <a:rPr lang="tr-TR" altLang="tr-TR" smtClean="0"/>
              <a:t>1. Patogenezlerinde mekanik ve fizyolojik süreçleri birlikte bulundururlar.</a:t>
            </a:r>
          </a:p>
          <a:p>
            <a:pPr marL="609600" indent="-609600">
              <a:buNone/>
            </a:pPr>
            <a:r>
              <a:rPr lang="tr-TR" altLang="tr-TR" smtClean="0"/>
              <a:t>	2. Gelişmesi için haftalar, aylar ya da yıllar gerekir.</a:t>
            </a:r>
          </a:p>
          <a:p>
            <a:pPr marL="609600" indent="-609600">
              <a:buNone/>
            </a:pPr>
            <a:r>
              <a:rPr lang="tr-TR" altLang="tr-TR" smtClean="0"/>
              <a:t>	3. İyileşme için de aylar, yıllar gerekmekte ve tam iyileşme sağlanamamaktadır.</a:t>
            </a:r>
          </a:p>
          <a:p>
            <a:pPr marL="609600" indent="-609600">
              <a:buNone/>
            </a:pPr>
            <a:r>
              <a:rPr lang="tr-TR" altLang="tr-TR" smtClean="0"/>
              <a:t>	4. Semptomlar nonspesifiktir, iyi lokalize edilemezler ve epizodiktir.</a:t>
            </a:r>
          </a:p>
          <a:p>
            <a:pPr marL="609600" indent="-609600">
              <a:buNone/>
            </a:pPr>
            <a:r>
              <a:rPr lang="tr-TR" altLang="tr-TR" smtClean="0"/>
              <a:t>	5. Sıklıkla bildirilmez. </a:t>
            </a:r>
          </a:p>
        </p:txBody>
      </p:sp>
    </p:spTree>
    <p:extLst>
      <p:ext uri="{BB962C8B-B14F-4D97-AF65-F5344CB8AC3E}">
        <p14:creationId xmlns:p14="http://schemas.microsoft.com/office/powerpoint/2010/main" val="30614639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09800" y="1285876"/>
            <a:ext cx="6870700" cy="1285875"/>
          </a:xfrm>
        </p:spPr>
        <p:txBody>
          <a:bodyPr rtlCol="0">
            <a:normAutofit/>
          </a:bodyPr>
          <a:lstStyle/>
          <a:p>
            <a:pPr>
              <a:defRPr/>
            </a:pPr>
            <a:r>
              <a:rPr lang="tr-TR" sz="2800" dirty="0">
                <a:latin typeface="+mn-lt"/>
                <a:ea typeface="+mn-ea"/>
                <a:cs typeface="+mn-cs"/>
              </a:rPr>
              <a:t>Üst </a:t>
            </a:r>
            <a:r>
              <a:rPr lang="tr-TR" sz="2800" dirty="0" err="1">
                <a:latin typeface="+mn-lt"/>
                <a:ea typeface="+mn-ea"/>
                <a:cs typeface="+mn-cs"/>
              </a:rPr>
              <a:t>Ekstremitenin</a:t>
            </a:r>
            <a:r>
              <a:rPr lang="tr-TR" sz="2800" dirty="0">
                <a:latin typeface="+mn-lt"/>
                <a:ea typeface="+mn-ea"/>
                <a:cs typeface="+mn-cs"/>
              </a:rPr>
              <a:t> İşle İlgili Birikimsel Zedelenme Hastalıkları</a:t>
            </a:r>
            <a:br>
              <a:rPr lang="tr-TR" sz="2800" dirty="0">
                <a:latin typeface="+mn-lt"/>
                <a:ea typeface="+mn-ea"/>
                <a:cs typeface="+mn-cs"/>
              </a:rPr>
            </a:br>
            <a:r>
              <a:rPr lang="tr-TR" sz="2800" b="1" dirty="0">
                <a:solidFill>
                  <a:srgbClr val="FF0000"/>
                </a:solidFill>
                <a:latin typeface="+mn-lt"/>
                <a:ea typeface="+mn-ea"/>
                <a:cs typeface="+mn-cs"/>
              </a:rPr>
              <a:t>PATOGENEZ</a:t>
            </a:r>
            <a:endParaRPr lang="tr-TR" sz="2000" b="1" dirty="0">
              <a:solidFill>
                <a:srgbClr val="FF0000"/>
              </a:solidFill>
              <a:latin typeface="+mn-lt"/>
              <a:ea typeface="+mn-ea"/>
              <a:cs typeface="+mn-cs"/>
            </a:endParaRPr>
          </a:p>
        </p:txBody>
      </p:sp>
      <p:sp>
        <p:nvSpPr>
          <p:cNvPr id="56323" name="Rectangle 3"/>
          <p:cNvSpPr>
            <a:spLocks noGrp="1" noChangeArrowheads="1"/>
          </p:cNvSpPr>
          <p:nvPr>
            <p:ph sz="half" idx="1"/>
          </p:nvPr>
        </p:nvSpPr>
        <p:spPr>
          <a:xfrm>
            <a:off x="2166939" y="2857501"/>
            <a:ext cx="7858125" cy="2714625"/>
          </a:xfrm>
        </p:spPr>
        <p:txBody>
          <a:bodyPr>
            <a:normAutofit lnSpcReduction="10000"/>
          </a:bodyPr>
          <a:lstStyle/>
          <a:p>
            <a:pPr marL="609600" indent="-609600">
              <a:lnSpc>
                <a:spcPct val="80000"/>
              </a:lnSpc>
              <a:buNone/>
            </a:pPr>
            <a:r>
              <a:rPr lang="tr-TR" altLang="tr-TR" sz="2000" b="1">
                <a:solidFill>
                  <a:srgbClr val="FF0000"/>
                </a:solidFill>
              </a:rPr>
              <a:t>KİŞİSEL</a:t>
            </a:r>
          </a:p>
          <a:p>
            <a:pPr marL="609600" indent="-609600">
              <a:lnSpc>
                <a:spcPct val="80000"/>
              </a:lnSpc>
              <a:spcBef>
                <a:spcPct val="0"/>
              </a:spcBef>
              <a:buNone/>
            </a:pPr>
            <a:r>
              <a:rPr lang="tr-TR" altLang="tr-TR" smtClean="0"/>
              <a:t>Yaralanma ya da hastalıklar( DM, Romatoid artrit)</a:t>
            </a:r>
          </a:p>
          <a:p>
            <a:pPr marL="609600" indent="-609600">
              <a:lnSpc>
                <a:spcPct val="80000"/>
              </a:lnSpc>
              <a:spcBef>
                <a:spcPct val="0"/>
              </a:spcBef>
              <a:buNone/>
            </a:pPr>
            <a:r>
              <a:rPr lang="tr-TR" altLang="tr-TR" smtClean="0"/>
              <a:t>Hormonal faktörler</a:t>
            </a:r>
          </a:p>
          <a:p>
            <a:pPr marL="609600" indent="-609600">
              <a:lnSpc>
                <a:spcPct val="80000"/>
              </a:lnSpc>
              <a:spcBef>
                <a:spcPct val="0"/>
              </a:spcBef>
              <a:buNone/>
            </a:pPr>
            <a:r>
              <a:rPr lang="tr-TR" altLang="tr-TR" smtClean="0"/>
              <a:t>Yaş</a:t>
            </a:r>
          </a:p>
          <a:p>
            <a:pPr marL="609600" indent="-609600">
              <a:lnSpc>
                <a:spcPct val="80000"/>
              </a:lnSpc>
              <a:spcBef>
                <a:spcPct val="0"/>
              </a:spcBef>
              <a:buNone/>
            </a:pPr>
            <a:r>
              <a:rPr lang="tr-TR" altLang="tr-TR" smtClean="0"/>
              <a:t>Vitamin eksiklikleri</a:t>
            </a:r>
          </a:p>
          <a:p>
            <a:pPr marL="609600" indent="-609600">
              <a:lnSpc>
                <a:spcPct val="80000"/>
              </a:lnSpc>
              <a:spcBef>
                <a:spcPct val="0"/>
              </a:spcBef>
              <a:buNone/>
            </a:pPr>
            <a:r>
              <a:rPr lang="tr-TR" altLang="tr-TR" smtClean="0"/>
              <a:t>Cinsiyet (kadınlar)</a:t>
            </a:r>
          </a:p>
          <a:p>
            <a:pPr marL="609600" indent="-609600">
              <a:lnSpc>
                <a:spcPct val="80000"/>
              </a:lnSpc>
              <a:spcBef>
                <a:spcPct val="0"/>
              </a:spcBef>
              <a:buNone/>
            </a:pPr>
            <a:r>
              <a:rPr lang="tr-TR" altLang="tr-TR" smtClean="0"/>
              <a:t>Bileğin şekli ve kalınlığı</a:t>
            </a:r>
          </a:p>
          <a:p>
            <a:pPr marL="609600" indent="-609600">
              <a:lnSpc>
                <a:spcPct val="80000"/>
              </a:lnSpc>
              <a:spcBef>
                <a:spcPct val="0"/>
              </a:spcBef>
              <a:buNone/>
            </a:pPr>
            <a:r>
              <a:rPr lang="tr-TR" altLang="tr-TR" smtClean="0"/>
              <a:t>Psikososyal faktörler </a:t>
            </a:r>
          </a:p>
          <a:p>
            <a:pPr marL="609600" indent="-609600">
              <a:lnSpc>
                <a:spcPct val="80000"/>
              </a:lnSpc>
              <a:spcBef>
                <a:spcPct val="0"/>
              </a:spcBef>
              <a:buNone/>
            </a:pPr>
            <a:endParaRPr lang="tr-TR" altLang="tr-TR" smtClean="0"/>
          </a:p>
        </p:txBody>
      </p:sp>
      <p:sp>
        <p:nvSpPr>
          <p:cNvPr id="4" name="Rectangle 2"/>
          <p:cNvSpPr txBox="1">
            <a:spLocks noChangeArrowheads="1"/>
          </p:cNvSpPr>
          <p:nvPr/>
        </p:nvSpPr>
        <p:spPr bwMode="auto">
          <a:xfrm>
            <a:off x="1809751" y="214314"/>
            <a:ext cx="8501063" cy="714375"/>
          </a:xfrm>
          <a:prstGeom prst="rect">
            <a:avLst/>
          </a:prstGeom>
          <a:noFill/>
          <a:ln w="9525">
            <a:noFill/>
            <a:miter lim="800000"/>
            <a:headEnd/>
            <a:tailEnd/>
          </a:ln>
        </p:spPr>
        <p:txBody>
          <a:bodyPr anchor="ctr"/>
          <a:lstStyle/>
          <a:p>
            <a:pPr algn="ctr" eaLnBrk="0" hangingPunct="0">
              <a:defRPr/>
            </a:pPr>
            <a:r>
              <a:rPr lang="tr-TR" sz="4000" b="1" dirty="0">
                <a:solidFill>
                  <a:schemeClr val="tx2"/>
                </a:solidFill>
                <a:latin typeface="+mj-lt"/>
                <a:ea typeface="+mj-ea"/>
                <a:cs typeface="+mj-cs"/>
              </a:rPr>
              <a:t>Birikimsel zedelenme hastalıkları</a:t>
            </a:r>
          </a:p>
        </p:txBody>
      </p:sp>
    </p:spTree>
    <p:extLst>
      <p:ext uri="{BB962C8B-B14F-4D97-AF65-F5344CB8AC3E}">
        <p14:creationId xmlns:p14="http://schemas.microsoft.com/office/powerpoint/2010/main" val="272325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1738314" y="1500188"/>
            <a:ext cx="5286375" cy="4114800"/>
          </a:xfrm>
        </p:spPr>
        <p:txBody>
          <a:bodyPr>
            <a:normAutofit lnSpcReduction="10000"/>
          </a:bodyPr>
          <a:lstStyle/>
          <a:p>
            <a:pPr marL="609600" indent="-609600">
              <a:buNone/>
            </a:pPr>
            <a:r>
              <a:rPr lang="tr-TR" altLang="tr-TR" sz="2400" b="1">
                <a:solidFill>
                  <a:srgbClr val="FF0000"/>
                </a:solidFill>
              </a:rPr>
              <a:t>İŞLE İLGİLİ</a:t>
            </a:r>
          </a:p>
          <a:p>
            <a:pPr marL="609600" indent="-609600">
              <a:buNone/>
            </a:pPr>
            <a:endParaRPr lang="tr-TR" altLang="tr-TR" sz="2400" b="1">
              <a:solidFill>
                <a:srgbClr val="6600CC"/>
              </a:solidFill>
            </a:endParaRPr>
          </a:p>
          <a:p>
            <a:pPr marL="609600" indent="-609600">
              <a:buNone/>
            </a:pPr>
            <a:r>
              <a:rPr lang="tr-TR" altLang="tr-TR"/>
              <a:t>Tekrarlayan ve sürekli zorlamalar</a:t>
            </a:r>
          </a:p>
          <a:p>
            <a:pPr marL="609600" indent="-609600">
              <a:buNone/>
            </a:pPr>
            <a:r>
              <a:rPr lang="tr-TR" altLang="tr-TR"/>
              <a:t>Sürekli el-kol postürü</a:t>
            </a:r>
          </a:p>
          <a:p>
            <a:pPr marL="609600" indent="-609600">
              <a:buNone/>
            </a:pPr>
            <a:r>
              <a:rPr lang="tr-TR" altLang="tr-TR"/>
              <a:t>Hızlı yinelenen hareketler</a:t>
            </a:r>
          </a:p>
          <a:p>
            <a:pPr marL="609600" indent="-609600">
              <a:buNone/>
            </a:pPr>
            <a:r>
              <a:rPr lang="tr-TR" altLang="tr-TR"/>
              <a:t>Mekanik baskı uygulanması</a:t>
            </a:r>
          </a:p>
          <a:p>
            <a:pPr marL="609600" indent="-609600">
              <a:buNone/>
            </a:pPr>
            <a:r>
              <a:rPr lang="tr-TR" altLang="tr-TR"/>
              <a:t>Vibrasyon</a:t>
            </a:r>
          </a:p>
          <a:p>
            <a:pPr marL="609600" indent="-609600">
              <a:buNone/>
            </a:pPr>
            <a:r>
              <a:rPr lang="tr-TR" altLang="tr-TR"/>
              <a:t>Soğuk ortamda çalışmak</a:t>
            </a:r>
          </a:p>
          <a:p>
            <a:pPr marL="609600" indent="-609600">
              <a:buNone/>
            </a:pPr>
            <a:r>
              <a:rPr lang="tr-TR" altLang="tr-TR"/>
              <a:t>İşin organizasyonu </a:t>
            </a:r>
          </a:p>
          <a:p>
            <a:pPr marL="609600" indent="-609600">
              <a:buNone/>
            </a:pPr>
            <a:endParaRPr lang="tr-TR" altLang="tr-TR" sz="2400" b="1">
              <a:solidFill>
                <a:srgbClr val="6600CC"/>
              </a:solidFill>
            </a:endParaRPr>
          </a:p>
          <a:p>
            <a:pPr marL="609600" indent="-609600">
              <a:buNone/>
            </a:pPr>
            <a:endParaRPr lang="tr-TR" altLang="tr-TR" sz="2400" b="1">
              <a:solidFill>
                <a:srgbClr val="6600CC"/>
              </a:solidFill>
            </a:endParaRPr>
          </a:p>
          <a:p>
            <a:pPr marL="609600" indent="-609600">
              <a:buNone/>
            </a:pPr>
            <a:endParaRPr lang="tr-TR" altLang="tr-TR" sz="2400" b="1">
              <a:solidFill>
                <a:srgbClr val="6600CC"/>
              </a:solidFill>
            </a:endParaRP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2492375"/>
            <a:ext cx="284321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809751" y="214314"/>
            <a:ext cx="8501063" cy="714375"/>
          </a:xfrm>
          <a:prstGeom prst="rect">
            <a:avLst/>
          </a:prstGeom>
          <a:noFill/>
          <a:ln w="9525">
            <a:noFill/>
            <a:miter lim="800000"/>
            <a:headEnd/>
            <a:tailEnd/>
          </a:ln>
        </p:spPr>
        <p:txBody>
          <a:bodyPr anchor="ctr"/>
          <a:lstStyle/>
          <a:p>
            <a:pPr algn="ctr" eaLnBrk="0" hangingPunct="0">
              <a:defRPr/>
            </a:pPr>
            <a:r>
              <a:rPr lang="tr-TR" sz="4000" b="1" dirty="0">
                <a:solidFill>
                  <a:schemeClr val="tx2"/>
                </a:solidFill>
                <a:latin typeface="+mj-lt"/>
                <a:ea typeface="+mj-ea"/>
                <a:cs typeface="+mj-cs"/>
              </a:rPr>
              <a:t>Birikimsel zedelenme hastalıkları</a:t>
            </a:r>
          </a:p>
        </p:txBody>
      </p:sp>
    </p:spTree>
    <p:extLst>
      <p:ext uri="{BB962C8B-B14F-4D97-AF65-F5344CB8AC3E}">
        <p14:creationId xmlns:p14="http://schemas.microsoft.com/office/powerpoint/2010/main" val="2793668424"/>
      </p:ext>
    </p:extLst>
  </p:cSld>
  <p:clrMapOvr>
    <a:masterClrMapping/>
  </p:clrMapOvr>
  <p:transition>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7" name="Group 3"/>
          <p:cNvGraphicFramePr>
            <a:graphicFrameLocks noGrp="1"/>
          </p:cNvGraphicFramePr>
          <p:nvPr/>
        </p:nvGraphicFramePr>
        <p:xfrm>
          <a:off x="2057400" y="1143001"/>
          <a:ext cx="8001000" cy="4992701"/>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2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69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kern="1200" cap="none" normalizeH="0" baseline="0" dirty="0" err="1" smtClean="0">
                          <a:ln>
                            <a:noFill/>
                          </a:ln>
                          <a:solidFill>
                            <a:srgbClr val="FF0000"/>
                          </a:solidFill>
                          <a:effectLst/>
                          <a:latin typeface="Times New Roman" charset="0"/>
                          <a:ea typeface="+mn-ea"/>
                          <a:cs typeface="+mn-cs"/>
                        </a:rPr>
                        <a:t>Karpal</a:t>
                      </a:r>
                      <a:r>
                        <a:rPr kumimoji="0" lang="tr-TR" sz="2400" b="1" i="0" u="none" strike="noStrike" kern="1200" cap="none" normalizeH="0" baseline="0" dirty="0" smtClean="0">
                          <a:ln>
                            <a:noFill/>
                          </a:ln>
                          <a:solidFill>
                            <a:srgbClr val="FF0000"/>
                          </a:solidFill>
                          <a:effectLst/>
                          <a:latin typeface="Times New Roman" charset="0"/>
                          <a:ea typeface="+mn-ea"/>
                          <a:cs typeface="+mn-cs"/>
                        </a:rPr>
                        <a:t> Tünel Sendromu</a:t>
                      </a:r>
                      <a:endParaRPr kumimoji="0" lang="en-US" sz="2400" b="1" i="0" u="none" strike="noStrike" kern="1200" cap="none" normalizeH="0" baseline="0" dirty="0" smtClean="0">
                        <a:ln>
                          <a:noFill/>
                        </a:ln>
                        <a:solidFill>
                          <a:srgbClr val="FF0000"/>
                        </a:solidFill>
                        <a:effectLst/>
                        <a:latin typeface="Times New Roman" charset="0"/>
                        <a:ea typeface="+mn-ea"/>
                        <a:cs typeface="+mn-cs"/>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El bileğinin tekrarlayan şekilde öne-arkaya bükülmesi</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Hızlı bilek çevirme, eli bilekten sağa-sola yatırma</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Parmakla baskı uygulama</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Tutam hareketi</a:t>
                      </a:r>
                      <a:endParaRPr lang="en-US" sz="2400" kern="1200" dirty="0" smtClean="0">
                        <a:solidFill>
                          <a:schemeClr val="tx1"/>
                        </a:solidFill>
                        <a:latin typeface="+mn-lt"/>
                        <a:ea typeface="+mn-ea"/>
                        <a:cs typeface="+mn-cs"/>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Parlatma</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Cilalama, Bileme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Törpüleme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Çekiçle dövme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Montaj</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Daktilo, bilgisayar</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Ev işleri, halıcılık</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Müzisyen, cerrah</a:t>
                      </a:r>
                    </a:p>
                    <a:p>
                      <a:pPr marL="0" marR="0" lvl="0" indent="0" algn="l" defTabSz="914400" rtl="0" eaLnBrk="1" fontAlgn="base" latinLnBrk="0" hangingPunct="1">
                        <a:lnSpc>
                          <a:spcPct val="100000"/>
                        </a:lnSpc>
                        <a:spcBef>
                          <a:spcPct val="20000"/>
                        </a:spcBef>
                        <a:spcAft>
                          <a:spcPct val="0"/>
                        </a:spcAft>
                        <a:buClrTx/>
                        <a:buSzTx/>
                        <a:buFontTx/>
                        <a:buNone/>
                        <a:tabLst/>
                      </a:pPr>
                      <a:endParaRPr lang="en-US" sz="2400" kern="1200" dirty="0" smtClean="0">
                        <a:solidFill>
                          <a:schemeClr val="tx1"/>
                        </a:solidFill>
                        <a:latin typeface="+mn-lt"/>
                        <a:ea typeface="+mn-ea"/>
                        <a:cs typeface="+mn-cs"/>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9408"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pic>
        <p:nvPicPr>
          <p:cNvPr id="59409" name="Picture 17" descr="cts01ek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9051" y="3578226"/>
            <a:ext cx="1565275" cy="2225675"/>
          </a:xfrm>
          <a:solidFill>
            <a:schemeClr val="accent1"/>
          </a:solidFill>
          <a:ln>
            <a:solidFill>
              <a:schemeClr val="accent1"/>
            </a:solidFill>
            <a:miter lim="800000"/>
            <a:headEnd/>
            <a:tailEnd/>
          </a:ln>
        </p:spPr>
      </p:pic>
    </p:spTree>
    <p:extLst>
      <p:ext uri="{BB962C8B-B14F-4D97-AF65-F5344CB8AC3E}">
        <p14:creationId xmlns:p14="http://schemas.microsoft.com/office/powerpoint/2010/main" val="26812440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1" name="Group 3"/>
          <p:cNvGraphicFramePr>
            <a:graphicFrameLocks noGrp="1"/>
          </p:cNvGraphicFramePr>
          <p:nvPr/>
        </p:nvGraphicFramePr>
        <p:xfrm>
          <a:off x="2057400" y="1638300"/>
          <a:ext cx="8001000" cy="3767312"/>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44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err="1" smtClean="0">
                          <a:ln>
                            <a:noFill/>
                          </a:ln>
                          <a:solidFill>
                            <a:srgbClr val="FF0000"/>
                          </a:solidFill>
                          <a:effectLst/>
                          <a:latin typeface="Times New Roman" charset="0"/>
                        </a:rPr>
                        <a:t>Epikondilit</a:t>
                      </a:r>
                      <a:r>
                        <a:rPr kumimoji="0" lang="tr-TR" sz="2400" b="1" i="0" u="none" strike="noStrike" cap="none" normalizeH="0" baseline="0" dirty="0" smtClean="0">
                          <a:ln>
                            <a:noFill/>
                          </a:ln>
                          <a:solidFill>
                            <a:srgbClr val="FF0000"/>
                          </a:solidFill>
                          <a:effectLst/>
                          <a:latin typeface="Times New Roman" charset="0"/>
                        </a:rPr>
                        <a:t>, Tenisçi dirseği</a:t>
                      </a:r>
                      <a:endParaRPr kumimoji="0" lang="en-US" sz="2400" b="1" i="0" u="none" strike="noStrike" cap="none" normalizeH="0" baseline="0" dirty="0" smtClean="0">
                        <a:ln>
                          <a:noFill/>
                        </a:ln>
                        <a:solidFill>
                          <a:srgbClr val="FF0000"/>
                        </a:solidFill>
                        <a:effectLst/>
                        <a:latin typeface="Times New Roman"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Dirsek bükülmüşken el bileğinin dışa döndürülmesi, el bileğinin arkaya bükülmesi,Silkme tarzında atma ya da çarpma hareketi</a:t>
                      </a:r>
                      <a:endParaRPr lang="en-US" sz="2400" kern="1200" dirty="0" smtClean="0">
                        <a:solidFill>
                          <a:schemeClr val="tx1"/>
                        </a:solidFill>
                        <a:latin typeface="+mn-lt"/>
                        <a:ea typeface="+mn-ea"/>
                        <a:cs typeface="+mn-cs"/>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Vidalama , küçük parçaların montajı</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Çekiçle dövme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Tenis ve bowling oynama</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Müzisyenler</a:t>
                      </a:r>
                    </a:p>
                    <a:p>
                      <a:pPr marL="0" marR="0" lvl="0" indent="0" algn="l" defTabSz="914400" rtl="0" eaLnBrk="1" fontAlgn="base" latinLnBrk="0" hangingPunct="1">
                        <a:lnSpc>
                          <a:spcPct val="100000"/>
                        </a:lnSpc>
                        <a:spcBef>
                          <a:spcPct val="20000"/>
                        </a:spcBef>
                        <a:spcAft>
                          <a:spcPct val="0"/>
                        </a:spcAft>
                        <a:buClrTx/>
                        <a:buSzTx/>
                        <a:buFontTx/>
                        <a:buNone/>
                        <a:tabLst/>
                      </a:pPr>
                      <a:endParaRPr lang="en-US" sz="2400" kern="1200" dirty="0" smtClean="0">
                        <a:solidFill>
                          <a:schemeClr val="tx1"/>
                        </a:solidFill>
                        <a:latin typeface="+mn-lt"/>
                        <a:ea typeface="+mn-ea"/>
                        <a:cs typeface="+mn-cs"/>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0432"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1152269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625" y="214313"/>
            <a:ext cx="8229600" cy="868362"/>
          </a:xfrm>
        </p:spPr>
        <p:txBody>
          <a:bodyPr/>
          <a:lstStyle/>
          <a:p>
            <a:r>
              <a:rPr lang="tr-TR" altLang="tr-TR" sz="3600" b="1">
                <a:solidFill>
                  <a:schemeClr val="tx2"/>
                </a:solidFill>
              </a:rPr>
              <a:t>Ergonomiden beklenen sonuçlar</a:t>
            </a:r>
            <a:r>
              <a:rPr lang="tr-TR" altLang="tr-TR" sz="2800" b="1">
                <a:solidFill>
                  <a:schemeClr val="tx2"/>
                </a:solidFill>
              </a:rPr>
              <a:t>;</a:t>
            </a:r>
          </a:p>
        </p:txBody>
      </p:sp>
      <p:sp>
        <p:nvSpPr>
          <p:cNvPr id="12291" name="Rectangle 3"/>
          <p:cNvSpPr>
            <a:spLocks noGrp="1" noChangeArrowheads="1"/>
          </p:cNvSpPr>
          <p:nvPr>
            <p:ph idx="1"/>
          </p:nvPr>
        </p:nvSpPr>
        <p:spPr>
          <a:xfrm>
            <a:off x="2324100" y="1773239"/>
            <a:ext cx="7772400" cy="3513137"/>
          </a:xfrm>
        </p:spPr>
        <p:txBody>
          <a:bodyPr/>
          <a:lstStyle/>
          <a:p>
            <a:r>
              <a:rPr lang="tr-TR" altLang="tr-TR"/>
              <a:t>İşçi sağlığı ve iş güvenliğinin temini, </a:t>
            </a:r>
          </a:p>
          <a:p>
            <a:r>
              <a:rPr lang="tr-TR" altLang="tr-TR"/>
              <a:t>Yorulmanın ve iş stresinin hafifletilmesi,</a:t>
            </a:r>
          </a:p>
          <a:p>
            <a:r>
              <a:rPr lang="tr-TR" altLang="tr-TR"/>
              <a:t>İş kazalarının ve mesleki risklerin minimizasyonu,</a:t>
            </a:r>
          </a:p>
          <a:p>
            <a:r>
              <a:rPr lang="tr-TR" altLang="tr-TR"/>
              <a:t>İşgücü kayıplarının önlenmesi,</a:t>
            </a:r>
          </a:p>
          <a:p>
            <a:r>
              <a:rPr lang="tr-TR" altLang="tr-TR"/>
              <a:t>Verimliliğin ve kalitenin yükseltilmesi.</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C85159-E371-4CC6-A432-A5CF987A0707}" type="slidenum">
              <a:rPr lang="tr-TR" altLang="tr-TR">
                <a:solidFill>
                  <a:srgbClr val="898989"/>
                </a:solidFill>
              </a:rPr>
              <a:pPr eaLnBrk="1" hangingPunct="1"/>
              <a:t>8</a:t>
            </a:fld>
            <a:endParaRPr lang="tr-TR" altLang="tr-TR">
              <a:solidFill>
                <a:srgbClr val="898989"/>
              </a:solidFill>
            </a:endParaRPr>
          </a:p>
        </p:txBody>
      </p:sp>
      <p:pic>
        <p:nvPicPr>
          <p:cNvPr id="12293" name="Picture 4" descr="PE015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064" y="4406901"/>
            <a:ext cx="25939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215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Group 3"/>
          <p:cNvGraphicFramePr>
            <a:graphicFrameLocks noGrp="1"/>
          </p:cNvGraphicFramePr>
          <p:nvPr/>
        </p:nvGraphicFramePr>
        <p:xfrm>
          <a:off x="2057400" y="1905001"/>
          <a:ext cx="8001000" cy="3402013"/>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3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8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Boyun gerilim sendromu</a:t>
                      </a:r>
                      <a:endParaRPr kumimoji="0" lang="en-US" sz="2400" b="1" i="0" u="none" strike="noStrike" cap="none" normalizeH="0" baseline="0" smtClean="0">
                        <a:ln>
                          <a:noFill/>
                        </a:ln>
                        <a:solidFill>
                          <a:srgbClr val="FF0000"/>
                        </a:solidFill>
                        <a:effectLst/>
                        <a:latin typeface="Times New Roman"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Boyun, omuz ve kolun uzun süreli statik duruşu, omuzda ya da elde uzun süreli yükler taşınması</a:t>
                      </a:r>
                      <a:endParaRPr lang="en-US" sz="2400" kern="1200" dirty="0" smtClean="0">
                        <a:solidFill>
                          <a:schemeClr val="tx1"/>
                        </a:solidFill>
                        <a:latin typeface="+mn-lt"/>
                        <a:ea typeface="+mn-ea"/>
                        <a:cs typeface="+mn-cs"/>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Bant montajı</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Küçük parça montajı,</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Paketleme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Elde ya da omuz üstünde yük taşıma</a:t>
                      </a:r>
                    </a:p>
                    <a:p>
                      <a:pPr marL="0" marR="0" lvl="0" indent="0" algn="l" defTabSz="914400" rtl="0" eaLnBrk="1" fontAlgn="base" latinLnBrk="0" hangingPunct="1">
                        <a:lnSpc>
                          <a:spcPct val="100000"/>
                        </a:lnSpc>
                        <a:spcBef>
                          <a:spcPct val="20000"/>
                        </a:spcBef>
                        <a:spcAft>
                          <a:spcPct val="0"/>
                        </a:spcAft>
                        <a:buClrTx/>
                        <a:buSzTx/>
                        <a:buFontTx/>
                        <a:buNone/>
                        <a:tabLst/>
                      </a:pPr>
                      <a:endParaRPr lang="en-US" sz="2400" kern="1200" dirty="0" smtClean="0">
                        <a:solidFill>
                          <a:schemeClr val="tx1"/>
                        </a:solidFill>
                        <a:latin typeface="+mn-lt"/>
                        <a:ea typeface="+mn-ea"/>
                        <a:cs typeface="+mn-cs"/>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456"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39497206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Group 3"/>
          <p:cNvGraphicFramePr>
            <a:graphicFrameLocks noGrp="1"/>
          </p:cNvGraphicFramePr>
          <p:nvPr/>
        </p:nvGraphicFramePr>
        <p:xfrm>
          <a:off x="2057400" y="1638300"/>
          <a:ext cx="8001000" cy="3475038"/>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3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2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0000"/>
                          </a:solidFill>
                          <a:effectLst/>
                          <a:latin typeface="Times New Roman" charset="0"/>
                          <a:cs typeface="Times New Roman" charset="0"/>
                        </a:rPr>
                        <a:t>Pronator teres sendromu</a:t>
                      </a:r>
                      <a:endParaRPr kumimoji="0" lang="en-US" sz="2800" b="1" i="0" u="none" strike="noStrike" cap="none" normalizeH="0" baseline="0" smtClean="0">
                        <a:ln>
                          <a:noFill/>
                        </a:ln>
                        <a:solidFill>
                          <a:srgbClr val="FF0000"/>
                        </a:solidFill>
                        <a:effectLst/>
                        <a:latin typeface="Times New Roman" charset="0"/>
                        <a:cs typeface="Times New Roman"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Önkolun hızla dışa çevrilmesi, güçlü olarak dışa çevrilmesi, yada </a:t>
                      </a:r>
                      <a:r>
                        <a:rPr lang="tr-TR" sz="2400" kern="1200" dirty="0" err="1" smtClean="0">
                          <a:solidFill>
                            <a:schemeClr val="tx1"/>
                          </a:solidFill>
                          <a:latin typeface="+mn-lt"/>
                          <a:ea typeface="+mn-ea"/>
                          <a:cs typeface="+mn-cs"/>
                        </a:rPr>
                        <a:t>elbileğinin</a:t>
                      </a:r>
                      <a:r>
                        <a:rPr lang="tr-TR" sz="2400" kern="1200" dirty="0" smtClean="0">
                          <a:solidFill>
                            <a:schemeClr val="tx1"/>
                          </a:solidFill>
                          <a:latin typeface="+mn-lt"/>
                          <a:ea typeface="+mn-ea"/>
                          <a:cs typeface="+mn-cs"/>
                        </a:rPr>
                        <a:t> öne bükülmesi ile beraber dışa çevrilmesi </a:t>
                      </a:r>
                      <a:endParaRPr lang="en-US" sz="2400" kern="1200" dirty="0" smtClean="0">
                        <a:solidFill>
                          <a:schemeClr val="tx1"/>
                        </a:solidFill>
                        <a:latin typeface="+mn-lt"/>
                        <a:ea typeface="+mn-ea"/>
                        <a:cs typeface="+mn-cs"/>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Parlatma, cilalama, törpüleme, bileme</a:t>
                      </a:r>
                      <a:r>
                        <a:rPr lang="en-US" sz="2400" kern="1200" dirty="0" smtClean="0">
                          <a:solidFill>
                            <a:schemeClr val="tx1"/>
                          </a:solidFill>
                          <a:latin typeface="+mn-lt"/>
                          <a:ea typeface="+mn-ea"/>
                          <a:cs typeface="+mn-cs"/>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480"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21416481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Group 3"/>
          <p:cNvGraphicFramePr>
            <a:graphicFrameLocks noGrp="1"/>
          </p:cNvGraphicFramePr>
          <p:nvPr/>
        </p:nvGraphicFramePr>
        <p:xfrm>
          <a:off x="2057400" y="1638300"/>
          <a:ext cx="8001000" cy="3303984"/>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2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80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0000"/>
                          </a:solidFill>
                          <a:effectLst/>
                          <a:latin typeface="Times New Roman" charset="0"/>
                          <a:cs typeface="Times New Roman" charset="0"/>
                        </a:rPr>
                        <a:t>Radyal tünel sendromu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0000"/>
                          </a:solidFill>
                          <a:effectLst/>
                          <a:latin typeface="Times New Roman" charset="0"/>
                          <a:cs typeface="Times New Roman"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charset="0"/>
                        <a:cs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FF0000"/>
                        </a:solidFill>
                        <a:effectLst/>
                        <a:latin typeface="Times New Roman" charset="0"/>
                        <a:cs typeface="Times New Roman"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Önkolun içe yada dışa doğru çevrilmesi ile birlikte </a:t>
                      </a:r>
                      <a:r>
                        <a:rPr lang="tr-TR" sz="2400" kern="1200" dirty="0" err="1" smtClean="0">
                          <a:solidFill>
                            <a:schemeClr val="tx1"/>
                          </a:solidFill>
                          <a:latin typeface="+mn-lt"/>
                          <a:ea typeface="+mn-ea"/>
                          <a:cs typeface="+mn-cs"/>
                        </a:rPr>
                        <a:t>elbileğinin</a:t>
                      </a:r>
                      <a:r>
                        <a:rPr lang="tr-TR" sz="2400" kern="1200" dirty="0" smtClean="0">
                          <a:solidFill>
                            <a:schemeClr val="tx1"/>
                          </a:solidFill>
                          <a:latin typeface="+mn-lt"/>
                          <a:ea typeface="+mn-ea"/>
                          <a:cs typeface="+mn-cs"/>
                        </a:rPr>
                        <a:t> tekrarlı şekilde öne bükülmesi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333FF"/>
                        </a:solidFill>
                        <a:effectLst/>
                        <a:latin typeface="Times New Roman" charset="0"/>
                        <a:cs typeface="Times New Roman"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El aletleri kullanımı</a:t>
                      </a:r>
                      <a:endParaRPr lang="en-US" sz="2400" kern="1200" dirty="0" smtClean="0">
                        <a:solidFill>
                          <a:schemeClr val="tx1"/>
                        </a:solidFill>
                        <a:latin typeface="+mn-lt"/>
                        <a:ea typeface="+mn-ea"/>
                        <a:cs typeface="+mn-cs"/>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3504"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4232981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7" name="Group 3"/>
          <p:cNvGraphicFramePr>
            <a:graphicFrameLocks noGrp="1"/>
          </p:cNvGraphicFramePr>
          <p:nvPr/>
        </p:nvGraphicFramePr>
        <p:xfrm>
          <a:off x="2024064" y="1143000"/>
          <a:ext cx="7929561" cy="4937712"/>
        </p:xfrm>
        <a:graphic>
          <a:graphicData uri="http://schemas.openxmlformats.org/drawingml/2006/table">
            <a:tbl>
              <a:tblPr/>
              <a:tblGrid>
                <a:gridCol w="2039030">
                  <a:extLst>
                    <a:ext uri="{9D8B030D-6E8A-4147-A177-3AD203B41FA5}">
                      <a16:colId xmlns:a16="http://schemas.microsoft.com/office/drawing/2014/main" val="20000"/>
                    </a:ext>
                  </a:extLst>
                </a:gridCol>
                <a:gridCol w="3020785">
                  <a:extLst>
                    <a:ext uri="{9D8B030D-6E8A-4147-A177-3AD203B41FA5}">
                      <a16:colId xmlns:a16="http://schemas.microsoft.com/office/drawing/2014/main" val="20001"/>
                    </a:ext>
                  </a:extLst>
                </a:gridCol>
                <a:gridCol w="2869746">
                  <a:extLst>
                    <a:ext uri="{9D8B030D-6E8A-4147-A177-3AD203B41FA5}">
                      <a16:colId xmlns:a16="http://schemas.microsoft.com/office/drawing/2014/main" val="20002"/>
                    </a:ext>
                  </a:extLst>
                </a:gridCol>
              </a:tblGrid>
              <a:tr h="822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L="91439" marR="9143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VÜCUT HAREKETİ </a:t>
                      </a:r>
                      <a:endParaRPr kumimoji="0" lang="en-US" sz="2400" b="1" i="0" u="none" strike="noStrike" cap="none" normalizeH="0" baseline="0" dirty="0" smtClean="0">
                        <a:ln>
                          <a:noFill/>
                        </a:ln>
                        <a:solidFill>
                          <a:srgbClr val="FF0000"/>
                        </a:solidFill>
                        <a:effectLst/>
                        <a:latin typeface="Times New Roman" charset="0"/>
                      </a:endParaRPr>
                    </a:p>
                  </a:txBody>
                  <a:tcPr marL="91439" marR="9143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TİPİK İŞLER, MESLEKLER</a:t>
                      </a:r>
                      <a:endParaRPr kumimoji="0" lang="en-US" sz="2400" b="1" i="0" u="none" strike="noStrike" cap="none" normalizeH="0" baseline="0" dirty="0" smtClean="0">
                        <a:ln>
                          <a:noFill/>
                        </a:ln>
                        <a:solidFill>
                          <a:srgbClr val="FF0000"/>
                        </a:solidFill>
                        <a:effectLst/>
                        <a:latin typeface="Times New Roman" charset="0"/>
                      </a:endParaRPr>
                    </a:p>
                  </a:txBody>
                  <a:tcPr marL="91439" marR="9143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4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rgbClr val="FF0000"/>
                          </a:solidFill>
                          <a:effectLst/>
                          <a:latin typeface="Times New Roman" charset="0"/>
                          <a:cs typeface="Times New Roman" charset="0"/>
                        </a:rPr>
                        <a:t>Omuz kirişleri yangısı, </a:t>
                      </a:r>
                      <a:r>
                        <a:rPr kumimoji="0" lang="tr-TR" sz="2800" b="1" i="0" u="none" strike="noStrike" cap="none" normalizeH="0" baseline="0" dirty="0" err="1" smtClean="0">
                          <a:ln>
                            <a:noFill/>
                          </a:ln>
                          <a:solidFill>
                            <a:srgbClr val="FF0000"/>
                          </a:solidFill>
                          <a:effectLst/>
                          <a:latin typeface="Times New Roman" charset="0"/>
                          <a:cs typeface="Times New Roman" charset="0"/>
                        </a:rPr>
                        <a:t>rotator</a:t>
                      </a:r>
                      <a:r>
                        <a:rPr kumimoji="0" lang="tr-TR" sz="2800" b="1" i="0" u="none" strike="noStrike" cap="none" normalizeH="0" baseline="0" dirty="0" smtClean="0">
                          <a:ln>
                            <a:noFill/>
                          </a:ln>
                          <a:solidFill>
                            <a:srgbClr val="FF0000"/>
                          </a:solidFill>
                          <a:effectLst/>
                          <a:latin typeface="Times New Roman" charset="0"/>
                          <a:cs typeface="Times New Roman" charset="0"/>
                        </a:rPr>
                        <a:t> </a:t>
                      </a:r>
                      <a:r>
                        <a:rPr kumimoji="0" lang="tr-TR" sz="2800" b="1" i="0" u="none" strike="noStrike" cap="none" normalizeH="0" baseline="0" dirty="0" err="1" smtClean="0">
                          <a:ln>
                            <a:noFill/>
                          </a:ln>
                          <a:solidFill>
                            <a:srgbClr val="FF0000"/>
                          </a:solidFill>
                          <a:effectLst/>
                          <a:latin typeface="Times New Roman" charset="0"/>
                          <a:cs typeface="Times New Roman" charset="0"/>
                        </a:rPr>
                        <a:t>kaf</a:t>
                      </a:r>
                      <a:r>
                        <a:rPr kumimoji="0" lang="tr-TR" sz="2800" b="1" i="0" u="none" strike="noStrike" cap="none" normalizeH="0" baseline="0" dirty="0" smtClean="0">
                          <a:ln>
                            <a:noFill/>
                          </a:ln>
                          <a:solidFill>
                            <a:srgbClr val="FF0000"/>
                          </a:solidFill>
                          <a:effectLst/>
                          <a:latin typeface="Times New Roman" charset="0"/>
                          <a:cs typeface="Times New Roman" charset="0"/>
                        </a:rPr>
                        <a:t> sendromu </a:t>
                      </a:r>
                    </a:p>
                  </a:txBody>
                  <a:tcPr marL="91439" marR="9143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Kol gerilmiş, dirsekten 60 dereceden fazla bükülmüşken omuzdan kaldırma ve çekme hareketi, sürekli dirsekten kaldırma, omuz hizası yukarısında elle yapılan işler, omuzda taşıma, fırlatma hareketi  </a:t>
                      </a:r>
                    </a:p>
                  </a:txBody>
                  <a:tcPr marL="91439" marR="9143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Zımba pres operatörleri, baş hizasının üstünde yapılan montaj, kaynak, boya, araba tamiri gibi işler, bant montajı, paketleme, yükleme, erişme hareketi, kaldırma işi</a:t>
                      </a:r>
                    </a:p>
                  </a:txBody>
                  <a:tcPr marL="91439" marR="9143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4528"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21292007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Group 3"/>
          <p:cNvGraphicFramePr>
            <a:graphicFrameLocks noGrp="1"/>
          </p:cNvGraphicFramePr>
          <p:nvPr/>
        </p:nvGraphicFramePr>
        <p:xfrm>
          <a:off x="2057400" y="1981200"/>
          <a:ext cx="8001000" cy="2816336"/>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29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93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cs typeface="Times New Roman" charset="0"/>
                        </a:rPr>
                        <a:t>Bilekte kiriş yangısı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cs typeface="Times New Roman"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Bileğin güçlü olarak öne yada arkaya bükülmesi, güçlü olarak dışa yatırılması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3333FF"/>
                        </a:solidFill>
                        <a:effectLst/>
                        <a:latin typeface="Times New Roman"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Zımba pres operatörleri, montaj işleri,  telgraf ve pense kullanıcısı</a:t>
                      </a:r>
                    </a:p>
                    <a:p>
                      <a:pPr marL="0" marR="0" lvl="0" indent="0" algn="l" defTabSz="914400" rtl="0" eaLnBrk="1" fontAlgn="base" latinLnBrk="0" hangingPunct="1">
                        <a:lnSpc>
                          <a:spcPct val="100000"/>
                        </a:lnSpc>
                        <a:spcBef>
                          <a:spcPct val="20000"/>
                        </a:spcBef>
                        <a:spcAft>
                          <a:spcPct val="0"/>
                        </a:spcAft>
                        <a:buClrTx/>
                        <a:buSzTx/>
                        <a:buFontTx/>
                        <a:buNone/>
                        <a:tabLst/>
                      </a:pPr>
                      <a:endParaRPr lang="en-US" sz="2400" kern="1200" dirty="0" smtClean="0">
                        <a:solidFill>
                          <a:schemeClr val="tx1"/>
                        </a:solidFill>
                        <a:latin typeface="+mn-lt"/>
                        <a:ea typeface="+mn-ea"/>
                        <a:cs typeface="+mn-cs"/>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5552"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1344284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Group 3"/>
          <p:cNvGraphicFramePr>
            <a:graphicFrameLocks noGrp="1"/>
          </p:cNvGraphicFramePr>
          <p:nvPr/>
        </p:nvGraphicFramePr>
        <p:xfrm>
          <a:off x="1881189" y="1308100"/>
          <a:ext cx="8429625" cy="4621222"/>
        </p:xfrm>
        <a:graphic>
          <a:graphicData uri="http://schemas.openxmlformats.org/drawingml/2006/table">
            <a:tbl>
              <a:tblPr/>
              <a:tblGrid>
                <a:gridCol w="2327726">
                  <a:extLst>
                    <a:ext uri="{9D8B030D-6E8A-4147-A177-3AD203B41FA5}">
                      <a16:colId xmlns:a16="http://schemas.microsoft.com/office/drawing/2014/main" val="20000"/>
                    </a:ext>
                  </a:extLst>
                </a:gridCol>
                <a:gridCol w="2576783">
                  <a:extLst>
                    <a:ext uri="{9D8B030D-6E8A-4147-A177-3AD203B41FA5}">
                      <a16:colId xmlns:a16="http://schemas.microsoft.com/office/drawing/2014/main" val="20001"/>
                    </a:ext>
                  </a:extLst>
                </a:gridCol>
                <a:gridCol w="3525116">
                  <a:extLst>
                    <a:ext uri="{9D8B030D-6E8A-4147-A177-3AD203B41FA5}">
                      <a16:colId xmlns:a16="http://schemas.microsoft.com/office/drawing/2014/main" val="20002"/>
                    </a:ext>
                  </a:extLst>
                </a:gridCol>
              </a:tblGrid>
              <a:tr h="8229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VÜCUT HAREKETİ </a:t>
                      </a:r>
                      <a:endParaRPr kumimoji="0" lang="en-US" sz="2400" b="1" i="0" u="none" strike="noStrike" cap="none" normalizeH="0" baseline="0" dirty="0" smtClean="0">
                        <a:ln>
                          <a:noFill/>
                        </a:ln>
                        <a:solidFill>
                          <a:srgbClr val="FF0000"/>
                        </a:solidFill>
                        <a:effectLst/>
                        <a:latin typeface="Times New Roman"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TİPİK İŞLER, MESLEKLER</a:t>
                      </a:r>
                      <a:endParaRPr kumimoji="0" lang="en-US" sz="2400" b="1" i="0" u="none" strike="noStrike" cap="none" normalizeH="0" baseline="0" dirty="0" smtClean="0">
                        <a:ln>
                          <a:noFill/>
                        </a:ln>
                        <a:solidFill>
                          <a:srgbClr val="FF0000"/>
                        </a:solidFill>
                        <a:effectLst/>
                        <a:latin typeface="Times New Roman"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8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cs typeface="Times New Roman" charset="0"/>
                        </a:rPr>
                        <a:t>De </a:t>
                      </a:r>
                      <a:r>
                        <a:rPr kumimoji="0" lang="tr-TR" sz="2400" b="1" i="0" u="none" strike="noStrike" cap="none" normalizeH="0" baseline="0" dirty="0" err="1" smtClean="0">
                          <a:ln>
                            <a:noFill/>
                          </a:ln>
                          <a:solidFill>
                            <a:srgbClr val="FF0000"/>
                          </a:solidFill>
                          <a:effectLst/>
                          <a:latin typeface="Times New Roman" charset="0"/>
                          <a:cs typeface="Times New Roman" charset="0"/>
                        </a:rPr>
                        <a:t>Quarvain</a:t>
                      </a:r>
                      <a:r>
                        <a:rPr kumimoji="0" lang="tr-TR" sz="2400" b="1" i="0" u="none" strike="noStrike" cap="none" normalizeH="0" baseline="0" dirty="0" smtClean="0">
                          <a:ln>
                            <a:noFill/>
                          </a:ln>
                          <a:solidFill>
                            <a:srgbClr val="FF0000"/>
                          </a:solidFill>
                          <a:effectLst/>
                          <a:latin typeface="Times New Roman" charset="0"/>
                          <a:cs typeface="Times New Roman" charset="0"/>
                        </a:rPr>
                        <a:t> hastalığı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smtClean="0">
                        <a:ln>
                          <a:noFill/>
                        </a:ln>
                        <a:solidFill>
                          <a:srgbClr val="FF0000"/>
                        </a:solidFill>
                        <a:effectLst/>
                        <a:latin typeface="Times New Roman" charset="0"/>
                        <a:cs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cs typeface="Times New Roman"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El bileği hareketleri, parmaklarla güç uygulayarak el bileğinin öne yada arkaya bükülmesi, el bileğinin hızlı döndürülmesi</a:t>
                      </a:r>
                      <a:endParaRPr lang="en-US" sz="2400" kern="1200" dirty="0" smtClean="0">
                        <a:solidFill>
                          <a:schemeClr val="tx1"/>
                        </a:solidFill>
                        <a:latin typeface="+mn-lt"/>
                        <a:ea typeface="+mn-ea"/>
                        <a:cs typeface="+mn-cs"/>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Parlatma, cilalama, törpüleme, bileme, zımba pres operatörleri, cerrah, kasap, pense kullanımı, testere kullanımı, elle kavranıp döndürülerek kontrol edilen araçlar (motosiklet), vidayı yatağına yerleştirme işi, elle burma işi</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6576"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193600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Group 3"/>
          <p:cNvGraphicFramePr>
            <a:graphicFrameLocks noGrp="1"/>
          </p:cNvGraphicFramePr>
          <p:nvPr/>
        </p:nvGraphicFramePr>
        <p:xfrm>
          <a:off x="2057400" y="1981200"/>
          <a:ext cx="8001000" cy="3182028"/>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2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585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cs typeface="Times New Roman" charset="0"/>
                        </a:rPr>
                        <a:t>Tetik parmak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cs typeface="Times New Roman"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Parmakların tekrarlayan bükülmesi, el ayasının aşırı gerilmesi hareketi</a:t>
                      </a:r>
                    </a:p>
                    <a:p>
                      <a:pPr marL="0" marR="0" lvl="0" indent="0" algn="l" defTabSz="914400" rtl="0" eaLnBrk="1" fontAlgn="base" latinLnBrk="0" hangingPunct="1">
                        <a:lnSpc>
                          <a:spcPct val="100000"/>
                        </a:lnSpc>
                        <a:spcBef>
                          <a:spcPct val="20000"/>
                        </a:spcBef>
                        <a:spcAft>
                          <a:spcPct val="0"/>
                        </a:spcAft>
                        <a:buClrTx/>
                        <a:buSzTx/>
                        <a:buFontTx/>
                        <a:buNone/>
                        <a:tabLst/>
                      </a:pPr>
                      <a:endParaRPr lang="en-US" sz="2400" kern="1200" dirty="0" smtClean="0">
                        <a:solidFill>
                          <a:schemeClr val="tx1"/>
                        </a:solidFill>
                        <a:latin typeface="+mn-lt"/>
                        <a:ea typeface="+mn-ea"/>
                        <a:cs typeface="+mn-cs"/>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Tetik parmağıyla yapılan işler, elin fazla açılmasını gerektiren aletlerin kullanımı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3333FF"/>
                        </a:solidFill>
                        <a:effectLst/>
                        <a:latin typeface="Times New Roman"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7600"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13613673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3" name="Group 3"/>
          <p:cNvGraphicFramePr>
            <a:graphicFrameLocks noGrp="1"/>
          </p:cNvGraphicFramePr>
          <p:nvPr/>
        </p:nvGraphicFramePr>
        <p:xfrm>
          <a:off x="2057400" y="1981201"/>
          <a:ext cx="8001000" cy="3548063"/>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3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VÜCUT HAREKETİ </a:t>
                      </a:r>
                      <a:endParaRPr kumimoji="0" lang="en-US" sz="2400" b="1" i="0" u="none" strike="noStrike" cap="none" normalizeH="0" baseline="0" smtClean="0">
                        <a:ln>
                          <a:noFill/>
                        </a:ln>
                        <a:solidFill>
                          <a:srgbClr val="FF0000"/>
                        </a:solidFill>
                        <a:effectLst/>
                        <a:latin typeface="Times New Roman"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250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cs typeface="Times New Roman" charset="0"/>
                        </a:rPr>
                        <a:t>Ulnar sinir tuzağı, Guyon tüneli sendromu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cs typeface="Times New Roman"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El bileğinin uzun süreli öne yada arkaya bükülmesi, </a:t>
                      </a:r>
                      <a:r>
                        <a:rPr lang="tr-TR" sz="2400" kern="1200" dirty="0" err="1" smtClean="0">
                          <a:solidFill>
                            <a:schemeClr val="tx1"/>
                          </a:solidFill>
                          <a:latin typeface="+mn-lt"/>
                          <a:ea typeface="+mn-ea"/>
                          <a:cs typeface="+mn-cs"/>
                        </a:rPr>
                        <a:t>hipotenar</a:t>
                      </a:r>
                      <a:r>
                        <a:rPr lang="tr-TR" sz="2400" kern="1200" dirty="0" smtClean="0">
                          <a:solidFill>
                            <a:schemeClr val="tx1"/>
                          </a:solidFill>
                          <a:latin typeface="+mn-lt"/>
                          <a:ea typeface="+mn-ea"/>
                          <a:cs typeface="+mn-cs"/>
                        </a:rPr>
                        <a:t> tepeye baskı, </a:t>
                      </a:r>
                      <a:r>
                        <a:rPr lang="tr-TR" sz="2400" kern="1200" dirty="0" err="1" smtClean="0">
                          <a:solidFill>
                            <a:schemeClr val="tx1"/>
                          </a:solidFill>
                          <a:latin typeface="+mn-lt"/>
                          <a:ea typeface="+mn-ea"/>
                          <a:cs typeface="+mn-cs"/>
                        </a:rPr>
                        <a:t>ulnar</a:t>
                      </a:r>
                      <a:r>
                        <a:rPr lang="tr-TR" sz="2400" kern="1200" dirty="0" smtClean="0">
                          <a:solidFill>
                            <a:schemeClr val="tx1"/>
                          </a:solidFill>
                          <a:latin typeface="+mn-lt"/>
                          <a:ea typeface="+mn-ea"/>
                          <a:cs typeface="+mn-cs"/>
                        </a:rPr>
                        <a:t> yarığa baskı</a:t>
                      </a:r>
                    </a:p>
                    <a:p>
                      <a:pPr marL="0" marR="0" lvl="0" indent="0" algn="l" defTabSz="914400" rtl="0" eaLnBrk="1" fontAlgn="base" latinLnBrk="0" hangingPunct="1">
                        <a:lnSpc>
                          <a:spcPct val="100000"/>
                        </a:lnSpc>
                        <a:spcBef>
                          <a:spcPct val="20000"/>
                        </a:spcBef>
                        <a:spcAft>
                          <a:spcPct val="0"/>
                        </a:spcAft>
                        <a:buClrTx/>
                        <a:buSzTx/>
                        <a:buFontTx/>
                        <a:buNone/>
                        <a:tabLst/>
                      </a:pPr>
                      <a:endParaRPr lang="en-US" sz="2400" kern="1200" dirty="0" smtClean="0">
                        <a:solidFill>
                          <a:schemeClr val="tx1"/>
                        </a:solidFill>
                        <a:latin typeface="+mn-lt"/>
                        <a:ea typeface="+mn-ea"/>
                        <a:cs typeface="+mn-cs"/>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Halıcılık, pense kullanımı, askerlik, çekiçle dövmek, müzisyen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3333FF"/>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3333FF"/>
                        </a:solidFill>
                        <a:effectLst/>
                        <a:latin typeface="Times New Roman"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8624"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30833789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Group 3"/>
          <p:cNvGraphicFramePr>
            <a:graphicFrameLocks noGrp="1"/>
          </p:cNvGraphicFramePr>
          <p:nvPr/>
        </p:nvGraphicFramePr>
        <p:xfrm>
          <a:off x="1952625" y="1571625"/>
          <a:ext cx="8001000" cy="3840448"/>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2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HASTALIK</a:t>
                      </a:r>
                      <a:endParaRPr kumimoji="0" lang="en-US" sz="2400" b="1" i="0" u="none" strike="noStrike" cap="none" normalizeH="0" baseline="0" dirty="0" smtClean="0">
                        <a:ln>
                          <a:noFill/>
                        </a:ln>
                        <a:solidFill>
                          <a:srgbClr val="FF0000"/>
                        </a:solidFill>
                        <a:effectLst/>
                        <a:latin typeface="Times New Roman"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FF0000"/>
                          </a:solidFill>
                          <a:effectLst/>
                          <a:latin typeface="Times New Roman" charset="0"/>
                        </a:rPr>
                        <a:t>VÜCUT HAREKETİ </a:t>
                      </a:r>
                      <a:endParaRPr kumimoji="0" lang="en-US" sz="2400" b="1" i="0" u="none" strike="noStrike" cap="none" normalizeH="0" baseline="0" dirty="0" smtClean="0">
                        <a:ln>
                          <a:noFill/>
                        </a:ln>
                        <a:solidFill>
                          <a:srgbClr val="FF0000"/>
                        </a:solidFill>
                        <a:effectLst/>
                        <a:latin typeface="Times New Roman"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TİPİK İŞLER, MESLEKLER</a:t>
                      </a:r>
                      <a:endParaRPr kumimoji="0" lang="en-US" sz="2400" b="1" i="0" u="none" strike="noStrike" cap="none" normalizeH="0" baseline="0" smtClean="0">
                        <a:ln>
                          <a:noFill/>
                        </a:ln>
                        <a:solidFill>
                          <a:srgbClr val="FF0000"/>
                        </a:solidFill>
                        <a:effectLst/>
                        <a:latin typeface="Times New Roman"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0000"/>
                          </a:solidFill>
                          <a:effectLst/>
                          <a:latin typeface="Times New Roman" charset="0"/>
                        </a:rPr>
                        <a:t>Raynaud  fenomeni</a:t>
                      </a:r>
                      <a:endParaRPr kumimoji="0" lang="en-US" sz="2400" b="1" i="0" u="none" strike="noStrike" cap="none" normalizeH="0" baseline="0" smtClean="0">
                        <a:ln>
                          <a:noFill/>
                        </a:ln>
                        <a:solidFill>
                          <a:srgbClr val="FF0000"/>
                        </a:solidFill>
                        <a:effectLst/>
                        <a:latin typeface="Times New Roman"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Titreşimli aletler tutmak,</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Kan akımını engelleyen el aletleri ile çalışmak</a:t>
                      </a:r>
                      <a:endParaRPr lang="en-US" sz="2400" kern="1200" dirty="0" smtClean="0">
                        <a:solidFill>
                          <a:schemeClr val="tx1"/>
                        </a:solidFill>
                        <a:latin typeface="+mn-lt"/>
                        <a:ea typeface="+mn-ea"/>
                        <a:cs typeface="+mn-cs"/>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Motorlu testere,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Tepkili çekiç,</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Törpüleme,</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Boya kazıma,</a:t>
                      </a:r>
                    </a:p>
                    <a:p>
                      <a:pPr marL="0" marR="0" lvl="0" indent="0" algn="l" defTabSz="914400" rtl="0" eaLnBrk="1" fontAlgn="base" latinLnBrk="0" hangingPunct="1">
                        <a:lnSpc>
                          <a:spcPct val="100000"/>
                        </a:lnSpc>
                        <a:spcBef>
                          <a:spcPct val="20000"/>
                        </a:spcBef>
                        <a:spcAft>
                          <a:spcPct val="0"/>
                        </a:spcAft>
                        <a:buClrTx/>
                        <a:buSzTx/>
                        <a:buFontTx/>
                        <a:buNone/>
                        <a:tabLst/>
                      </a:pPr>
                      <a:r>
                        <a:rPr lang="tr-TR" sz="2400" kern="1200" dirty="0" smtClean="0">
                          <a:solidFill>
                            <a:schemeClr val="tx1"/>
                          </a:solidFill>
                          <a:latin typeface="+mn-lt"/>
                          <a:ea typeface="+mn-ea"/>
                          <a:cs typeface="+mn-cs"/>
                        </a:rPr>
                        <a:t>Soğuk ortamda çalışmak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3333CC"/>
                        </a:solidFill>
                        <a:effectLst/>
                        <a:latin typeface="Times New Roman"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9648"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9867863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219450" y="1385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pic>
        <p:nvPicPr>
          <p:cNvPr id="70659" name="Picture 3" descr="ergoa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066801"/>
            <a:ext cx="724376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title"/>
          </p:nvPr>
        </p:nvSpPr>
        <p:spPr>
          <a:xfrm>
            <a:off x="1809751" y="214314"/>
            <a:ext cx="8501063" cy="714375"/>
          </a:xfrm>
        </p:spPr>
        <p:txBody>
          <a:bodyPr/>
          <a:lstStyle/>
          <a:p>
            <a:r>
              <a:rPr lang="tr-TR" altLang="tr-TR" sz="4000" b="1">
                <a:solidFill>
                  <a:schemeClr val="tx2"/>
                </a:solidFill>
              </a:rPr>
              <a:t>Birikimsel zedelenme hastalıkları</a:t>
            </a:r>
          </a:p>
        </p:txBody>
      </p:sp>
    </p:spTree>
    <p:extLst>
      <p:ext uri="{BB962C8B-B14F-4D97-AF65-F5344CB8AC3E}">
        <p14:creationId xmlns:p14="http://schemas.microsoft.com/office/powerpoint/2010/main" val="384628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349165" y="818045"/>
            <a:ext cx="7556681" cy="4731857"/>
          </a:xfrm>
          <a:prstGeom prst="rect">
            <a:avLst/>
          </a:prstGeom>
          <a:solidFill>
            <a:schemeClr val="bg1"/>
          </a:solidFill>
          <a:ln w="38100">
            <a:solidFill>
              <a:schemeClr val="tx1"/>
            </a:solidFill>
            <a:miter lim="800000"/>
            <a:headEnd/>
            <a:tailEnd/>
          </a:ln>
        </p:spPr>
        <p:txBody>
          <a:bodyPr lIns="89214" tIns="44601" rIns="89214" bIns="44601" anchor="ctr">
            <a:spAutoFit/>
          </a:bodyPr>
          <a:lstStyle>
            <a:lvl1pPr marL="377825" indent="-377825" defTabSz="1014413">
              <a:defRPr sz="3200">
                <a:solidFill>
                  <a:schemeClr val="tx1"/>
                </a:solidFill>
                <a:latin typeface="Times New Roman" panose="02020603050405020304" pitchFamily="18" charset="0"/>
              </a:defRPr>
            </a:lvl1pPr>
            <a:lvl2pPr marL="742950" indent="-285750" defTabSz="1014413">
              <a:defRPr sz="3200">
                <a:solidFill>
                  <a:schemeClr val="tx1"/>
                </a:solidFill>
                <a:latin typeface="Times New Roman" panose="02020603050405020304" pitchFamily="18" charset="0"/>
              </a:defRPr>
            </a:lvl2pPr>
            <a:lvl3pPr marL="1143000" indent="-228600" defTabSz="1014413">
              <a:defRPr sz="3200">
                <a:solidFill>
                  <a:schemeClr val="tx1"/>
                </a:solidFill>
                <a:latin typeface="Times New Roman" panose="02020603050405020304" pitchFamily="18" charset="0"/>
              </a:defRPr>
            </a:lvl3pPr>
            <a:lvl4pPr marL="1600200" indent="-228600" defTabSz="1014413">
              <a:defRPr sz="3200">
                <a:solidFill>
                  <a:schemeClr val="tx1"/>
                </a:solidFill>
                <a:latin typeface="Times New Roman" panose="02020603050405020304" pitchFamily="18" charset="0"/>
              </a:defRPr>
            </a:lvl4pPr>
            <a:lvl5pPr marL="2057400" indent="-230188" defTabSz="1014413">
              <a:defRPr sz="3200">
                <a:solidFill>
                  <a:schemeClr val="tx1"/>
                </a:solidFill>
                <a:latin typeface="Times New Roman" panose="02020603050405020304" pitchFamily="18" charset="0"/>
              </a:defRPr>
            </a:lvl5pPr>
            <a:lvl6pPr marL="2514600" indent="-230188" defTabSz="1014413" eaLnBrk="0" fontAlgn="base" hangingPunct="0">
              <a:spcBef>
                <a:spcPct val="0"/>
              </a:spcBef>
              <a:spcAft>
                <a:spcPct val="0"/>
              </a:spcAft>
              <a:defRPr sz="3200">
                <a:solidFill>
                  <a:schemeClr val="tx1"/>
                </a:solidFill>
                <a:latin typeface="Times New Roman" panose="02020603050405020304" pitchFamily="18" charset="0"/>
              </a:defRPr>
            </a:lvl6pPr>
            <a:lvl7pPr marL="2971800" indent="-230188" defTabSz="1014413" eaLnBrk="0" fontAlgn="base" hangingPunct="0">
              <a:spcBef>
                <a:spcPct val="0"/>
              </a:spcBef>
              <a:spcAft>
                <a:spcPct val="0"/>
              </a:spcAft>
              <a:defRPr sz="3200">
                <a:solidFill>
                  <a:schemeClr val="tx1"/>
                </a:solidFill>
                <a:latin typeface="Times New Roman" panose="02020603050405020304" pitchFamily="18" charset="0"/>
              </a:defRPr>
            </a:lvl7pPr>
            <a:lvl8pPr marL="3429000" indent="-230188" defTabSz="1014413" eaLnBrk="0" fontAlgn="base" hangingPunct="0">
              <a:spcBef>
                <a:spcPct val="0"/>
              </a:spcBef>
              <a:spcAft>
                <a:spcPct val="0"/>
              </a:spcAft>
              <a:defRPr sz="3200">
                <a:solidFill>
                  <a:schemeClr val="tx1"/>
                </a:solidFill>
                <a:latin typeface="Times New Roman" panose="02020603050405020304" pitchFamily="18" charset="0"/>
              </a:defRPr>
            </a:lvl8pPr>
            <a:lvl9pPr marL="3886200" indent="-230188" defTabSz="1014413"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tr-TR" altLang="tr-TR" sz="3969" b="1" i="1" u="sng">
                <a:solidFill>
                  <a:srgbClr val="000000"/>
                </a:solidFill>
                <a:latin typeface="Arial" panose="020B0604020202020204" pitchFamily="34" charset="0"/>
              </a:rPr>
              <a:t>Antropometri</a:t>
            </a:r>
          </a:p>
          <a:p>
            <a:pPr eaLnBrk="1" hangingPunct="1"/>
            <a:endParaRPr lang="tr-TR" altLang="tr-TR" sz="3969" b="1" i="1" u="sng">
              <a:solidFill>
                <a:srgbClr val="000000"/>
              </a:solidFill>
              <a:latin typeface="Arial" panose="020B0604020202020204" pitchFamily="34" charset="0"/>
            </a:endParaRPr>
          </a:p>
          <a:p>
            <a:pPr eaLnBrk="1" hangingPunct="1">
              <a:buFontTx/>
              <a:buChar char="•"/>
            </a:pPr>
            <a:r>
              <a:rPr lang="tr-TR" altLang="tr-TR" sz="3175">
                <a:solidFill>
                  <a:srgbClr val="000000"/>
                </a:solidFill>
                <a:latin typeface="Arial" panose="020B0604020202020204" pitchFamily="34" charset="0"/>
              </a:rPr>
              <a:t>İnsan vücut ölçülerinin istatistiksel karakteristikleri ile ilgilenir. </a:t>
            </a:r>
          </a:p>
          <a:p>
            <a:pPr eaLnBrk="1" hangingPunct="1"/>
            <a:endParaRPr lang="tr-TR" altLang="tr-TR" sz="3175">
              <a:solidFill>
                <a:srgbClr val="000000"/>
              </a:solidFill>
              <a:latin typeface="Arial" panose="020B0604020202020204" pitchFamily="34" charset="0"/>
            </a:endParaRPr>
          </a:p>
          <a:p>
            <a:pPr eaLnBrk="1" hangingPunct="1">
              <a:buFontTx/>
              <a:buChar char="•"/>
            </a:pPr>
            <a:r>
              <a:rPr lang="tr-TR" altLang="tr-TR" sz="3175" i="1">
                <a:solidFill>
                  <a:srgbClr val="000000"/>
                </a:solidFill>
                <a:latin typeface="Arial" panose="020B0604020202020204" pitchFamily="34" charset="0"/>
              </a:rPr>
              <a:t>Antropometrik veriler elbise mobilya, makine, el aletleri ve tezgah dizaynı için çok önemli bilgiler sağlar.</a:t>
            </a:r>
          </a:p>
          <a:p>
            <a:pPr eaLnBrk="1" hangingPunct="1"/>
            <a:endParaRPr lang="tr-TR" altLang="tr-TR" sz="3175" i="1">
              <a:solidFill>
                <a:srgbClr val="000000"/>
              </a:solidFill>
              <a:latin typeface="Arial" panose="020B0604020202020204" pitchFamily="34" charset="0"/>
            </a:endParaRPr>
          </a:p>
        </p:txBody>
      </p:sp>
    </p:spTree>
    <p:extLst>
      <p:ext uri="{BB962C8B-B14F-4D97-AF65-F5344CB8AC3E}">
        <p14:creationId xmlns:p14="http://schemas.microsoft.com/office/powerpoint/2010/main" val="1981746674"/>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1683" name="Rectangle 3"/>
          <p:cNvSpPr>
            <a:spLocks noGrp="1" noChangeArrowheads="1"/>
          </p:cNvSpPr>
          <p:nvPr>
            <p:ph sz="half" idx="1"/>
          </p:nvPr>
        </p:nvSpPr>
        <p:spPr>
          <a:xfrm>
            <a:off x="2166939" y="1524000"/>
            <a:ext cx="7858125" cy="3905250"/>
          </a:xfrm>
        </p:spPr>
        <p:txBody>
          <a:bodyPr/>
          <a:lstStyle/>
          <a:p>
            <a:pPr marL="609600" indent="-609600">
              <a:lnSpc>
                <a:spcPct val="80000"/>
              </a:lnSpc>
              <a:buNone/>
            </a:pPr>
            <a:r>
              <a:rPr lang="tr-TR" altLang="tr-TR" sz="2400" b="1">
                <a:solidFill>
                  <a:srgbClr val="FF0000"/>
                </a:solidFill>
              </a:rPr>
              <a:t>SÜRVEYANS UYGULAMALARI</a:t>
            </a:r>
          </a:p>
          <a:p>
            <a:pPr marL="609600" indent="-609600">
              <a:lnSpc>
                <a:spcPct val="80000"/>
              </a:lnSpc>
              <a:buFontTx/>
              <a:buAutoNum type="arabicPeriod"/>
            </a:pPr>
            <a:r>
              <a:rPr lang="tr-TR" altLang="tr-TR" smtClean="0"/>
              <a:t>Kas iskelet sistemi hastalıklarının işle ilişkileri yönünden değerlendirilmesini,</a:t>
            </a:r>
          </a:p>
          <a:p>
            <a:pPr marL="609600" indent="-609600">
              <a:lnSpc>
                <a:spcPct val="80000"/>
              </a:lnSpc>
              <a:buFontTx/>
              <a:buAutoNum type="arabicPeriod"/>
            </a:pPr>
            <a:r>
              <a:rPr lang="tr-TR" altLang="tr-TR" smtClean="0"/>
              <a:t>Var olan verilerin periyodik olarak değerlendirilmesini</a:t>
            </a:r>
          </a:p>
          <a:p>
            <a:pPr marL="609600" indent="-609600">
              <a:lnSpc>
                <a:spcPct val="80000"/>
              </a:lnSpc>
              <a:buFontTx/>
              <a:buAutoNum type="arabicPeriod"/>
            </a:pPr>
            <a:r>
              <a:rPr lang="tr-TR" altLang="tr-TR" smtClean="0"/>
              <a:t> Programın uygulanmasına paralel olarak  ya da işyeri ve çalışma koşullarında önemli değişiklikler söz konusu olduğunda işyerlerinin risk faktörleri açısından proaktif değerlendirilmesini kapsamaktadır.</a:t>
            </a:r>
          </a:p>
        </p:txBody>
      </p:sp>
    </p:spTree>
    <p:extLst>
      <p:ext uri="{BB962C8B-B14F-4D97-AF65-F5344CB8AC3E}">
        <p14:creationId xmlns:p14="http://schemas.microsoft.com/office/powerpoint/2010/main" val="7048519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2707" name="Rectangle 3"/>
          <p:cNvSpPr>
            <a:spLocks noGrp="1" noChangeArrowheads="1"/>
          </p:cNvSpPr>
          <p:nvPr>
            <p:ph sz="half" idx="1"/>
          </p:nvPr>
        </p:nvSpPr>
        <p:spPr>
          <a:xfrm>
            <a:off x="2166939" y="1428750"/>
            <a:ext cx="7786687" cy="3405188"/>
          </a:xfrm>
        </p:spPr>
        <p:txBody>
          <a:bodyPr/>
          <a:lstStyle/>
          <a:p>
            <a:pPr marL="609600" indent="-609600">
              <a:buNone/>
            </a:pPr>
            <a:endParaRPr lang="tr-TR" altLang="tr-TR" b="1" smtClean="0">
              <a:solidFill>
                <a:srgbClr val="FF0000"/>
              </a:solidFill>
            </a:endParaRPr>
          </a:p>
          <a:p>
            <a:pPr marL="609600" indent="-609600">
              <a:buNone/>
            </a:pPr>
            <a:r>
              <a:rPr lang="tr-TR" altLang="tr-TR" b="1" smtClean="0">
                <a:solidFill>
                  <a:srgbClr val="FF0000"/>
                </a:solidFill>
              </a:rPr>
              <a:t>SÜRVEYANS UYGULAMALARI</a:t>
            </a:r>
            <a:r>
              <a:rPr lang="tr-TR" altLang="tr-TR" b="1" smtClean="0">
                <a:solidFill>
                  <a:srgbClr val="6600CC"/>
                </a:solidFill>
              </a:rPr>
              <a:t>,</a:t>
            </a:r>
          </a:p>
          <a:p>
            <a:pPr marL="609600" indent="-609600">
              <a:buNone/>
            </a:pPr>
            <a:r>
              <a:rPr lang="tr-TR" altLang="tr-TR" b="1" smtClean="0">
                <a:solidFill>
                  <a:srgbClr val="6600CC"/>
                </a:solidFill>
              </a:rPr>
              <a:t>	</a:t>
            </a:r>
            <a:r>
              <a:rPr lang="tr-TR" altLang="tr-TR" smtClean="0"/>
              <a:t>İşçi taramaları ve tıbbi muayeneleri ile desteklenmelidir,</a:t>
            </a:r>
          </a:p>
          <a:p>
            <a:pPr marL="609600" indent="-609600">
              <a:buNone/>
            </a:pPr>
            <a:r>
              <a:rPr lang="tr-TR" altLang="tr-TR" smtClean="0"/>
              <a:t>	Tarama yöntemlerinin sensitiviteleri ve spesifiteleri yüksek değildir.</a:t>
            </a:r>
          </a:p>
        </p:txBody>
      </p:sp>
    </p:spTree>
    <p:extLst>
      <p:ext uri="{BB962C8B-B14F-4D97-AF65-F5344CB8AC3E}">
        <p14:creationId xmlns:p14="http://schemas.microsoft.com/office/powerpoint/2010/main" val="26944266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3731" name="Rectangle 3"/>
          <p:cNvSpPr>
            <a:spLocks noGrp="1" noChangeArrowheads="1"/>
          </p:cNvSpPr>
          <p:nvPr>
            <p:ph sz="half" idx="1"/>
          </p:nvPr>
        </p:nvSpPr>
        <p:spPr>
          <a:xfrm>
            <a:off x="1919289" y="1571626"/>
            <a:ext cx="8497887" cy="3744913"/>
          </a:xfrm>
        </p:spPr>
        <p:txBody>
          <a:bodyPr>
            <a:normAutofit lnSpcReduction="10000"/>
          </a:bodyPr>
          <a:lstStyle/>
          <a:p>
            <a:pPr marL="609600" indent="-609600">
              <a:buNone/>
            </a:pPr>
            <a:r>
              <a:rPr lang="tr-TR" altLang="tr-TR" b="1" smtClean="0">
                <a:solidFill>
                  <a:srgbClr val="FF0000"/>
                </a:solidFill>
              </a:rPr>
              <a:t>GÖREV ANALİZİ </a:t>
            </a:r>
            <a:endParaRPr lang="tr-TR" altLang="tr-TR" smtClean="0">
              <a:solidFill>
                <a:srgbClr val="6600CC"/>
              </a:solidFill>
            </a:endParaRPr>
          </a:p>
          <a:p>
            <a:pPr marL="609600" indent="-609600">
              <a:buNone/>
            </a:pPr>
            <a:r>
              <a:rPr lang="tr-TR" altLang="tr-TR" smtClean="0">
                <a:solidFill>
                  <a:srgbClr val="6600CC"/>
                </a:solidFill>
              </a:rPr>
              <a:t>	</a:t>
            </a:r>
            <a:r>
              <a:rPr lang="tr-TR" altLang="tr-TR" smtClean="0"/>
              <a:t>Çalışma ortamında risk faktörleri varsa, ayrıntılı değerlendirmeler gerekir,</a:t>
            </a:r>
          </a:p>
          <a:p>
            <a:pPr marL="609600" indent="-609600">
              <a:buNone/>
            </a:pPr>
            <a:r>
              <a:rPr lang="tr-TR" altLang="tr-TR" smtClean="0"/>
              <a:t>Görev analizinin 4 evresi vardır;</a:t>
            </a:r>
          </a:p>
          <a:p>
            <a:pPr marL="609600" indent="-609600">
              <a:buNone/>
            </a:pPr>
            <a:r>
              <a:rPr lang="tr-TR" altLang="tr-TR" smtClean="0"/>
              <a:t>	1. İşin dökümentasyonu</a:t>
            </a:r>
          </a:p>
          <a:p>
            <a:pPr marL="609600" indent="-609600">
              <a:buNone/>
            </a:pPr>
            <a:r>
              <a:rPr lang="tr-TR" altLang="tr-TR" smtClean="0"/>
              <a:t>	2. Streslerin analizi</a:t>
            </a:r>
          </a:p>
          <a:p>
            <a:pPr marL="609600" indent="-609600">
              <a:buNone/>
            </a:pPr>
            <a:r>
              <a:rPr lang="tr-TR" altLang="tr-TR" smtClean="0"/>
              <a:t>	3. Müdahale tasarımı,</a:t>
            </a:r>
          </a:p>
          <a:p>
            <a:pPr marL="609600" indent="-609600">
              <a:buNone/>
            </a:pPr>
            <a:r>
              <a:rPr lang="tr-TR" altLang="tr-TR" smtClean="0"/>
              <a:t>	4. Müdahale etkinliğinin değerlendirilmesi</a:t>
            </a:r>
          </a:p>
          <a:p>
            <a:pPr marL="609600" indent="-609600">
              <a:buNone/>
            </a:pPr>
            <a:endParaRPr lang="tr-TR" altLang="tr-TR" smtClean="0">
              <a:solidFill>
                <a:srgbClr val="6600CC"/>
              </a:solidFill>
            </a:endParaRPr>
          </a:p>
        </p:txBody>
      </p:sp>
    </p:spTree>
    <p:extLst>
      <p:ext uri="{BB962C8B-B14F-4D97-AF65-F5344CB8AC3E}">
        <p14:creationId xmlns:p14="http://schemas.microsoft.com/office/powerpoint/2010/main" val="39422103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4755" name="Rectangle 2"/>
          <p:cNvSpPr>
            <a:spLocks noGrp="1" noChangeArrowheads="1"/>
          </p:cNvSpPr>
          <p:nvPr>
            <p:ph sz="half" idx="1"/>
          </p:nvPr>
        </p:nvSpPr>
        <p:spPr>
          <a:xfrm>
            <a:off x="1919289" y="1219201"/>
            <a:ext cx="8497887" cy="4924425"/>
          </a:xfrm>
        </p:spPr>
        <p:txBody>
          <a:bodyPr>
            <a:normAutofit fontScale="77500" lnSpcReduction="20000"/>
          </a:bodyPr>
          <a:lstStyle/>
          <a:p>
            <a:pPr marL="609600" indent="-609600">
              <a:lnSpc>
                <a:spcPct val="80000"/>
              </a:lnSpc>
              <a:buNone/>
            </a:pPr>
            <a:r>
              <a:rPr lang="tr-TR" altLang="tr-TR" sz="900" b="1">
                <a:solidFill>
                  <a:srgbClr val="6600CC"/>
                </a:solidFill>
              </a:rPr>
              <a:t>	</a:t>
            </a:r>
            <a:r>
              <a:rPr lang="tr-TR" altLang="tr-TR" sz="2400" b="1">
                <a:solidFill>
                  <a:srgbClr val="FF0000"/>
                </a:solidFill>
              </a:rPr>
              <a:t>1. İşin dökümantasyonu</a:t>
            </a:r>
          </a:p>
          <a:p>
            <a:pPr marL="609600" indent="-609600">
              <a:buNone/>
            </a:pPr>
            <a:r>
              <a:rPr lang="tr-TR" altLang="tr-TR" smtClean="0"/>
              <a:t>Görev neden yapılmaktadır?</a:t>
            </a:r>
          </a:p>
          <a:p>
            <a:pPr marL="609600" indent="-609600">
              <a:buNone/>
            </a:pPr>
            <a:r>
              <a:rPr lang="tr-TR" altLang="tr-TR" smtClean="0"/>
              <a:t>Üretim miktarı ve kalite beklentisi nedir?</a:t>
            </a:r>
          </a:p>
          <a:p>
            <a:pPr marL="609600" indent="-609600">
              <a:buNone/>
            </a:pPr>
            <a:r>
              <a:rPr lang="tr-TR" altLang="tr-TR" smtClean="0"/>
              <a:t>Görevin yapılması için gerekli eleman sayısı nedir?</a:t>
            </a:r>
          </a:p>
          <a:p>
            <a:pPr marL="609600" indent="-609600">
              <a:buNone/>
            </a:pPr>
            <a:r>
              <a:rPr lang="tr-TR" altLang="tr-TR" smtClean="0"/>
              <a:t>Her bir görev aşamasının yapılabilmesi için gerekli adımlar nedir?</a:t>
            </a:r>
          </a:p>
          <a:p>
            <a:pPr marL="609600" indent="-609600">
              <a:buNone/>
            </a:pPr>
            <a:r>
              <a:rPr lang="tr-TR" altLang="tr-TR" smtClean="0"/>
              <a:t>Uzanım mesafelerinin belirlenmesi için çalışma yerinin basit krokisi ve ölçüleri </a:t>
            </a:r>
          </a:p>
          <a:p>
            <a:pPr marL="609600" indent="-609600">
              <a:buNone/>
            </a:pPr>
            <a:r>
              <a:rPr lang="tr-TR" altLang="tr-TR" smtClean="0"/>
              <a:t>Üretim sürecinde kullanılan parça ve maddeler</a:t>
            </a:r>
          </a:p>
          <a:p>
            <a:pPr marL="609600" indent="-609600">
              <a:buNone/>
            </a:pPr>
            <a:r>
              <a:rPr lang="tr-TR" altLang="tr-TR" smtClean="0"/>
              <a:t>İşin yapılması için gerekli araçlar</a:t>
            </a:r>
          </a:p>
          <a:p>
            <a:pPr marL="609600" indent="-609600">
              <a:buNone/>
            </a:pPr>
            <a:r>
              <a:rPr lang="tr-TR" altLang="tr-TR" smtClean="0"/>
              <a:t>İş istasyonu ve yakınındaki koşullar</a:t>
            </a:r>
          </a:p>
          <a:p>
            <a:pPr marL="609600" indent="-609600">
              <a:lnSpc>
                <a:spcPct val="80000"/>
              </a:lnSpc>
              <a:buNone/>
            </a:pPr>
            <a:endParaRPr lang="tr-TR" altLang="tr-TR" sz="2000" b="1">
              <a:solidFill>
                <a:srgbClr val="6600CC"/>
              </a:solidFill>
            </a:endParaRPr>
          </a:p>
          <a:p>
            <a:pPr marL="609600" indent="-609600">
              <a:lnSpc>
                <a:spcPct val="80000"/>
              </a:lnSpc>
              <a:buNone/>
            </a:pPr>
            <a:endParaRPr lang="tr-TR" altLang="tr-TR" sz="2000" b="1">
              <a:solidFill>
                <a:srgbClr val="6600CC"/>
              </a:solidFill>
            </a:endParaRPr>
          </a:p>
          <a:p>
            <a:pPr marL="609600" indent="-609600">
              <a:lnSpc>
                <a:spcPct val="80000"/>
              </a:lnSpc>
              <a:buNone/>
            </a:pPr>
            <a:endParaRPr lang="tr-TR" altLang="tr-TR" sz="1600" b="1">
              <a:solidFill>
                <a:srgbClr val="6600CC"/>
              </a:solidFill>
            </a:endParaRPr>
          </a:p>
          <a:p>
            <a:pPr marL="609600" indent="-609600">
              <a:lnSpc>
                <a:spcPct val="80000"/>
              </a:lnSpc>
              <a:buNone/>
            </a:pPr>
            <a:endParaRPr lang="tr-TR" altLang="tr-TR" sz="1600" b="1">
              <a:solidFill>
                <a:srgbClr val="6600CC"/>
              </a:solidFill>
            </a:endParaRPr>
          </a:p>
          <a:p>
            <a:pPr marL="609600" indent="-609600">
              <a:lnSpc>
                <a:spcPct val="80000"/>
              </a:lnSpc>
              <a:buNone/>
            </a:pPr>
            <a:endParaRPr lang="tr-TR" altLang="tr-TR" sz="1600" b="1">
              <a:solidFill>
                <a:srgbClr val="6600CC"/>
              </a:solidFill>
            </a:endParaRPr>
          </a:p>
          <a:p>
            <a:pPr marL="609600" indent="-609600">
              <a:lnSpc>
                <a:spcPct val="80000"/>
              </a:lnSpc>
              <a:buNone/>
            </a:pPr>
            <a:r>
              <a:rPr lang="tr-TR" altLang="tr-TR" sz="1600" b="1">
                <a:solidFill>
                  <a:srgbClr val="6600CC"/>
                </a:solidFill>
              </a:rPr>
              <a:t>	</a:t>
            </a:r>
          </a:p>
        </p:txBody>
      </p:sp>
    </p:spTree>
    <p:extLst>
      <p:ext uri="{BB962C8B-B14F-4D97-AF65-F5344CB8AC3E}">
        <p14:creationId xmlns:p14="http://schemas.microsoft.com/office/powerpoint/2010/main" val="12038597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5779" name="Rectangle 3"/>
          <p:cNvSpPr>
            <a:spLocks noGrp="1" noChangeArrowheads="1"/>
          </p:cNvSpPr>
          <p:nvPr>
            <p:ph sz="half" idx="1"/>
          </p:nvPr>
        </p:nvSpPr>
        <p:spPr>
          <a:xfrm>
            <a:off x="1919289" y="1268414"/>
            <a:ext cx="8497887" cy="4681537"/>
          </a:xfrm>
        </p:spPr>
        <p:txBody>
          <a:bodyPr>
            <a:normAutofit fontScale="92500" lnSpcReduction="20000"/>
          </a:bodyPr>
          <a:lstStyle/>
          <a:p>
            <a:pPr marL="609600" indent="-609600">
              <a:lnSpc>
                <a:spcPct val="80000"/>
              </a:lnSpc>
              <a:buNone/>
            </a:pPr>
            <a:r>
              <a:rPr lang="tr-TR" altLang="tr-TR" sz="1600" b="1">
                <a:solidFill>
                  <a:srgbClr val="6600CC"/>
                </a:solidFill>
              </a:rPr>
              <a:t>	</a:t>
            </a:r>
            <a:endParaRPr lang="tr-TR" altLang="tr-TR" sz="2400" b="1">
              <a:solidFill>
                <a:srgbClr val="FF0000"/>
              </a:solidFill>
            </a:endParaRPr>
          </a:p>
          <a:p>
            <a:pPr marL="609600" indent="-609600">
              <a:lnSpc>
                <a:spcPct val="80000"/>
              </a:lnSpc>
              <a:buNone/>
            </a:pPr>
            <a:endParaRPr lang="tr-TR" altLang="tr-TR" sz="2400" b="1">
              <a:solidFill>
                <a:srgbClr val="FF0000"/>
              </a:solidFill>
            </a:endParaRPr>
          </a:p>
          <a:p>
            <a:pPr marL="609600" indent="-609600">
              <a:lnSpc>
                <a:spcPct val="80000"/>
              </a:lnSpc>
              <a:buNone/>
            </a:pPr>
            <a:r>
              <a:rPr lang="tr-TR" altLang="tr-TR" sz="2400" b="1">
                <a:solidFill>
                  <a:srgbClr val="FF0000"/>
                </a:solidFill>
              </a:rPr>
              <a:t>2. İş Faktörlerinin Analizi</a:t>
            </a:r>
          </a:p>
          <a:p>
            <a:pPr marL="609600" indent="-609600">
              <a:lnSpc>
                <a:spcPct val="80000"/>
              </a:lnSpc>
              <a:buNone/>
            </a:pPr>
            <a:endParaRPr lang="tr-TR" altLang="tr-TR" sz="2400">
              <a:solidFill>
                <a:srgbClr val="6600CC"/>
              </a:solidFill>
            </a:endParaRPr>
          </a:p>
          <a:p>
            <a:pPr marL="609600" indent="-609600">
              <a:lnSpc>
                <a:spcPct val="80000"/>
              </a:lnSpc>
              <a:buNone/>
            </a:pPr>
            <a:r>
              <a:rPr lang="tr-TR" altLang="tr-TR" smtClean="0"/>
              <a:t>Stresler belirlenir ( işçi değerlendirmesi), sıralanır ve ağırlıklandırılır.</a:t>
            </a:r>
          </a:p>
          <a:p>
            <a:pPr marL="609600" indent="-609600">
              <a:lnSpc>
                <a:spcPct val="80000"/>
              </a:lnSpc>
              <a:buNone/>
            </a:pPr>
            <a:endParaRPr lang="tr-TR" altLang="tr-TR" smtClean="0"/>
          </a:p>
          <a:p>
            <a:pPr marL="609600" indent="-609600">
              <a:lnSpc>
                <a:spcPct val="80000"/>
              </a:lnSpc>
              <a:buNone/>
            </a:pPr>
            <a:r>
              <a:rPr lang="tr-TR" altLang="tr-TR" smtClean="0"/>
              <a:t>İşyeri gözlemi,</a:t>
            </a:r>
          </a:p>
          <a:p>
            <a:pPr marL="609600" indent="-609600">
              <a:lnSpc>
                <a:spcPct val="80000"/>
              </a:lnSpc>
              <a:buNone/>
            </a:pPr>
            <a:r>
              <a:rPr lang="tr-TR" altLang="tr-TR" smtClean="0"/>
              <a:t>Ölçümler,</a:t>
            </a:r>
          </a:p>
          <a:p>
            <a:pPr marL="609600" indent="-609600">
              <a:lnSpc>
                <a:spcPct val="80000"/>
              </a:lnSpc>
              <a:buNone/>
            </a:pPr>
            <a:r>
              <a:rPr lang="tr-TR" altLang="tr-TR" smtClean="0"/>
              <a:t>Video kayıtları</a:t>
            </a:r>
          </a:p>
          <a:p>
            <a:pPr marL="609600" indent="-609600">
              <a:lnSpc>
                <a:spcPct val="80000"/>
              </a:lnSpc>
              <a:buNone/>
            </a:pPr>
            <a:endParaRPr lang="tr-TR" altLang="tr-TR" sz="2400">
              <a:solidFill>
                <a:srgbClr val="6600CC"/>
              </a:solidFill>
            </a:endParaRPr>
          </a:p>
          <a:p>
            <a:pPr marL="609600" indent="-609600">
              <a:lnSpc>
                <a:spcPct val="80000"/>
              </a:lnSpc>
              <a:buNone/>
            </a:pPr>
            <a:endParaRPr lang="tr-TR" altLang="tr-TR" sz="2400" b="1">
              <a:solidFill>
                <a:srgbClr val="6600CC"/>
              </a:solidFill>
            </a:endParaRPr>
          </a:p>
          <a:p>
            <a:pPr marL="609600" indent="-609600">
              <a:lnSpc>
                <a:spcPct val="80000"/>
              </a:lnSpc>
              <a:buNone/>
            </a:pPr>
            <a:endParaRPr lang="tr-TR" altLang="tr-TR" sz="2000" b="1">
              <a:solidFill>
                <a:srgbClr val="6600CC"/>
              </a:solidFill>
            </a:endParaRPr>
          </a:p>
          <a:p>
            <a:pPr marL="609600" indent="-609600">
              <a:lnSpc>
                <a:spcPct val="80000"/>
              </a:lnSpc>
              <a:buNone/>
            </a:pPr>
            <a:r>
              <a:rPr lang="tr-TR" altLang="tr-TR" sz="1000" b="1">
                <a:solidFill>
                  <a:srgbClr val="6600CC"/>
                </a:solidFill>
              </a:rPr>
              <a:t>	</a:t>
            </a:r>
          </a:p>
        </p:txBody>
      </p:sp>
    </p:spTree>
    <p:extLst>
      <p:ext uri="{BB962C8B-B14F-4D97-AF65-F5344CB8AC3E}">
        <p14:creationId xmlns:p14="http://schemas.microsoft.com/office/powerpoint/2010/main" val="9847300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6803" name="Rectangle 3"/>
          <p:cNvSpPr>
            <a:spLocks noGrp="1" noChangeArrowheads="1"/>
          </p:cNvSpPr>
          <p:nvPr>
            <p:ph sz="half" idx="1"/>
          </p:nvPr>
        </p:nvSpPr>
        <p:spPr>
          <a:xfrm>
            <a:off x="1919289" y="1989138"/>
            <a:ext cx="8497887" cy="3960812"/>
          </a:xfrm>
        </p:spPr>
        <p:txBody>
          <a:bodyPr>
            <a:normAutofit fontScale="92500" lnSpcReduction="10000"/>
          </a:bodyPr>
          <a:lstStyle/>
          <a:p>
            <a:pPr marL="609600" indent="-609600">
              <a:lnSpc>
                <a:spcPct val="80000"/>
              </a:lnSpc>
              <a:buNone/>
            </a:pPr>
            <a:r>
              <a:rPr lang="tr-TR" altLang="tr-TR" sz="2400" b="1">
                <a:solidFill>
                  <a:srgbClr val="FF0000"/>
                </a:solidFill>
              </a:rPr>
              <a:t>YİNELENEN ve SÜREKLİ OLAN ÇALIŞMA</a:t>
            </a:r>
          </a:p>
          <a:p>
            <a:pPr marL="609600" indent="-609600">
              <a:lnSpc>
                <a:spcPct val="80000"/>
              </a:lnSpc>
              <a:buNone/>
            </a:pPr>
            <a:endParaRPr lang="tr-TR" altLang="tr-TR" sz="2400" b="1">
              <a:solidFill>
                <a:srgbClr val="6600CC"/>
              </a:solidFill>
            </a:endParaRPr>
          </a:p>
          <a:p>
            <a:pPr marL="609600" indent="-609600">
              <a:lnSpc>
                <a:spcPct val="80000"/>
              </a:lnSpc>
              <a:buNone/>
            </a:pPr>
            <a:r>
              <a:rPr lang="tr-TR" altLang="tr-TR" smtClean="0"/>
              <a:t>Her saatte ya da vardiyadaki çalışma sayısı iş standardı ve yöntem analizleri ile belirlenir. </a:t>
            </a:r>
          </a:p>
          <a:p>
            <a:pPr marL="609600" indent="-609600">
              <a:lnSpc>
                <a:spcPct val="80000"/>
              </a:lnSpc>
              <a:buNone/>
            </a:pPr>
            <a:r>
              <a:rPr lang="tr-TR" altLang="tr-TR" smtClean="0"/>
              <a:t>Yinelenen hareketler,</a:t>
            </a:r>
          </a:p>
          <a:p>
            <a:pPr marL="609600" indent="-609600">
              <a:lnSpc>
                <a:spcPct val="80000"/>
              </a:lnSpc>
              <a:buNone/>
            </a:pPr>
            <a:r>
              <a:rPr lang="tr-TR" altLang="tr-TR" smtClean="0"/>
              <a:t>Yapılan uygulamaların hızı ve frekansı</a:t>
            </a:r>
          </a:p>
          <a:p>
            <a:pPr marL="609600" indent="-609600">
              <a:lnSpc>
                <a:spcPct val="80000"/>
              </a:lnSpc>
              <a:buNone/>
            </a:pPr>
            <a:r>
              <a:rPr lang="tr-TR" altLang="tr-TR" smtClean="0"/>
              <a:t>Uygulama döneminin arasındaki toparlanma döneminin süresi</a:t>
            </a:r>
          </a:p>
          <a:p>
            <a:pPr marL="609600" indent="-609600">
              <a:lnSpc>
                <a:spcPct val="80000"/>
              </a:lnSpc>
              <a:buNone/>
            </a:pPr>
            <a:endParaRPr lang="tr-TR" altLang="tr-TR" sz="2400">
              <a:solidFill>
                <a:srgbClr val="6600CC"/>
              </a:solidFill>
            </a:endParaRPr>
          </a:p>
          <a:p>
            <a:pPr marL="609600" indent="-609600">
              <a:lnSpc>
                <a:spcPct val="80000"/>
              </a:lnSpc>
              <a:buNone/>
            </a:pPr>
            <a:endParaRPr lang="tr-TR" altLang="tr-TR" sz="2400">
              <a:solidFill>
                <a:srgbClr val="6600CC"/>
              </a:solidFill>
            </a:endParaRPr>
          </a:p>
          <a:p>
            <a:pPr marL="609600" indent="-609600">
              <a:lnSpc>
                <a:spcPct val="80000"/>
              </a:lnSpc>
              <a:buNone/>
            </a:pPr>
            <a:endParaRPr lang="tr-TR" altLang="tr-TR" sz="2000" b="1">
              <a:solidFill>
                <a:srgbClr val="6600CC"/>
              </a:solidFill>
            </a:endParaRPr>
          </a:p>
          <a:p>
            <a:pPr marL="609600" indent="-609600">
              <a:lnSpc>
                <a:spcPct val="80000"/>
              </a:lnSpc>
              <a:buNone/>
            </a:pPr>
            <a:r>
              <a:rPr lang="tr-TR" altLang="tr-TR" sz="900" b="1">
                <a:solidFill>
                  <a:srgbClr val="6600CC"/>
                </a:solidFill>
              </a:rPr>
              <a:t>	</a:t>
            </a:r>
          </a:p>
        </p:txBody>
      </p:sp>
    </p:spTree>
    <p:extLst>
      <p:ext uri="{BB962C8B-B14F-4D97-AF65-F5344CB8AC3E}">
        <p14:creationId xmlns:p14="http://schemas.microsoft.com/office/powerpoint/2010/main" val="17005693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7827" name="Rectangle 2"/>
          <p:cNvSpPr>
            <a:spLocks noGrp="1" noChangeArrowheads="1"/>
          </p:cNvSpPr>
          <p:nvPr>
            <p:ph sz="half" idx="1"/>
          </p:nvPr>
        </p:nvSpPr>
        <p:spPr>
          <a:xfrm>
            <a:off x="1919289" y="1173163"/>
            <a:ext cx="8497887" cy="4756150"/>
          </a:xfrm>
        </p:spPr>
        <p:txBody>
          <a:bodyPr>
            <a:normAutofit fontScale="92500" lnSpcReduction="20000"/>
          </a:bodyPr>
          <a:lstStyle/>
          <a:p>
            <a:pPr marL="609600" indent="-609600">
              <a:lnSpc>
                <a:spcPct val="80000"/>
              </a:lnSpc>
              <a:buNone/>
            </a:pPr>
            <a:r>
              <a:rPr lang="tr-TR" altLang="tr-TR" sz="2400" b="1">
                <a:solidFill>
                  <a:srgbClr val="FF0000"/>
                </a:solidFill>
              </a:rPr>
              <a:t>ZORLU ÇALIŞMA</a:t>
            </a:r>
          </a:p>
          <a:p>
            <a:pPr marL="609600" indent="-609600">
              <a:lnSpc>
                <a:spcPct val="80000"/>
              </a:lnSpc>
              <a:buNone/>
            </a:pPr>
            <a:r>
              <a:rPr lang="tr-TR" altLang="tr-TR" smtClean="0"/>
              <a:t>Çalışma yönteminin basamaklarının gözlenmesiyle kuvvetler belirlenebilir. Kuvvetler, çalışma döngüsünün başlangıcından uygulamanın sonuna kadar değişir.</a:t>
            </a:r>
          </a:p>
          <a:p>
            <a:pPr marL="609600" indent="-609600">
              <a:lnSpc>
                <a:spcPct val="80000"/>
              </a:lnSpc>
              <a:buNone/>
            </a:pPr>
            <a:r>
              <a:rPr lang="tr-TR" altLang="tr-TR" smtClean="0"/>
              <a:t>Kuvvet gereksiniminin değerlendirilmesinde aşağıdaki faktörler göz önüne alınmalıdır;</a:t>
            </a:r>
          </a:p>
          <a:p>
            <a:pPr marL="609600" indent="-609600">
              <a:lnSpc>
                <a:spcPct val="80000"/>
              </a:lnSpc>
              <a:buNone/>
            </a:pPr>
            <a:r>
              <a:rPr lang="tr-TR" altLang="tr-TR" smtClean="0"/>
              <a:t>Ağırlık, direnç ve reaksiyon kuvvetlerinin boyutu,</a:t>
            </a:r>
          </a:p>
          <a:p>
            <a:pPr marL="609600" indent="-609600">
              <a:lnSpc>
                <a:spcPct val="80000"/>
              </a:lnSpc>
              <a:buNone/>
            </a:pPr>
            <a:r>
              <a:rPr lang="tr-TR" altLang="tr-TR" smtClean="0"/>
              <a:t>Sürtünme etkisi,</a:t>
            </a:r>
          </a:p>
          <a:p>
            <a:pPr marL="609600" indent="-609600">
              <a:lnSpc>
                <a:spcPct val="80000"/>
              </a:lnSpc>
              <a:buNone/>
            </a:pPr>
            <a:r>
              <a:rPr lang="tr-TR" altLang="tr-TR" smtClean="0"/>
              <a:t>Denge</a:t>
            </a:r>
          </a:p>
          <a:p>
            <a:pPr marL="609600" indent="-609600">
              <a:lnSpc>
                <a:spcPct val="80000"/>
              </a:lnSpc>
              <a:buNone/>
            </a:pPr>
            <a:r>
              <a:rPr lang="tr-TR" altLang="tr-TR" smtClean="0"/>
              <a:t>Tempo</a:t>
            </a:r>
          </a:p>
          <a:p>
            <a:pPr marL="609600" indent="-609600">
              <a:lnSpc>
                <a:spcPct val="80000"/>
              </a:lnSpc>
              <a:buNone/>
            </a:pPr>
            <a:r>
              <a:rPr lang="tr-TR" altLang="tr-TR" smtClean="0"/>
              <a:t>Eldivenler</a:t>
            </a:r>
          </a:p>
          <a:p>
            <a:pPr marL="609600" indent="-609600">
              <a:lnSpc>
                <a:spcPct val="80000"/>
              </a:lnSpc>
              <a:buNone/>
            </a:pPr>
            <a:endParaRPr lang="tr-TR" altLang="tr-TR" sz="2400">
              <a:solidFill>
                <a:srgbClr val="6600CC"/>
              </a:solidFill>
            </a:endParaRPr>
          </a:p>
          <a:p>
            <a:pPr marL="609600" indent="-609600">
              <a:lnSpc>
                <a:spcPct val="80000"/>
              </a:lnSpc>
              <a:buNone/>
            </a:pPr>
            <a:endParaRPr lang="tr-TR" altLang="tr-TR" sz="2000" b="1">
              <a:solidFill>
                <a:srgbClr val="6600CC"/>
              </a:solidFill>
            </a:endParaRPr>
          </a:p>
          <a:p>
            <a:pPr marL="609600" indent="-609600">
              <a:lnSpc>
                <a:spcPct val="80000"/>
              </a:lnSpc>
              <a:buNone/>
            </a:pPr>
            <a:r>
              <a:rPr lang="tr-TR" altLang="tr-TR" sz="1000" b="1">
                <a:solidFill>
                  <a:srgbClr val="6600CC"/>
                </a:solidFill>
              </a:rPr>
              <a:t>	</a:t>
            </a:r>
          </a:p>
        </p:txBody>
      </p:sp>
    </p:spTree>
    <p:extLst>
      <p:ext uri="{BB962C8B-B14F-4D97-AF65-F5344CB8AC3E}">
        <p14:creationId xmlns:p14="http://schemas.microsoft.com/office/powerpoint/2010/main" val="20176246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8851" name="Rectangle 2"/>
          <p:cNvSpPr>
            <a:spLocks noGrp="1" noChangeArrowheads="1"/>
          </p:cNvSpPr>
          <p:nvPr>
            <p:ph sz="half" idx="1"/>
          </p:nvPr>
        </p:nvSpPr>
        <p:spPr>
          <a:xfrm>
            <a:off x="1919289" y="1125538"/>
            <a:ext cx="8497887" cy="4824412"/>
          </a:xfrm>
        </p:spPr>
        <p:txBody>
          <a:bodyPr>
            <a:normAutofit fontScale="70000" lnSpcReduction="20000"/>
          </a:bodyPr>
          <a:lstStyle/>
          <a:p>
            <a:pPr marL="609600" indent="-609600">
              <a:lnSpc>
                <a:spcPct val="80000"/>
              </a:lnSpc>
              <a:buNone/>
            </a:pPr>
            <a:r>
              <a:rPr lang="tr-TR" altLang="tr-TR" sz="1600" b="1">
                <a:solidFill>
                  <a:srgbClr val="6600CC"/>
                </a:solidFill>
              </a:rPr>
              <a:t>	</a:t>
            </a:r>
            <a:r>
              <a:rPr lang="tr-TR" altLang="tr-TR" sz="2400" b="1">
                <a:solidFill>
                  <a:srgbClr val="FF0000"/>
                </a:solidFill>
              </a:rPr>
              <a:t>DURUŞ BİÇİMİNE BAĞLI STRESLER</a:t>
            </a:r>
          </a:p>
          <a:p>
            <a:pPr marL="609600" indent="-609600">
              <a:lnSpc>
                <a:spcPct val="80000"/>
              </a:lnSpc>
              <a:buNone/>
            </a:pPr>
            <a:r>
              <a:rPr lang="tr-TR" altLang="tr-TR" smtClean="0"/>
              <a:t>Uzanım mesafeleri,</a:t>
            </a:r>
          </a:p>
          <a:p>
            <a:pPr marL="609600" indent="-609600">
              <a:lnSpc>
                <a:spcPct val="80000"/>
              </a:lnSpc>
              <a:buNone/>
            </a:pPr>
            <a:r>
              <a:rPr lang="tr-TR" altLang="tr-TR" smtClean="0"/>
              <a:t>Dirsek yüksekliği,</a:t>
            </a:r>
          </a:p>
          <a:p>
            <a:pPr marL="609600" indent="-609600">
              <a:lnSpc>
                <a:spcPct val="80000"/>
              </a:lnSpc>
              <a:buNone/>
            </a:pPr>
            <a:r>
              <a:rPr lang="tr-TR" altLang="tr-TR" smtClean="0"/>
              <a:t>Gövdenin arkasına erişme,</a:t>
            </a:r>
          </a:p>
          <a:p>
            <a:pPr marL="609600" indent="-609600">
              <a:lnSpc>
                <a:spcPct val="80000"/>
              </a:lnSpc>
              <a:buNone/>
            </a:pPr>
            <a:r>
              <a:rPr lang="tr-TR" altLang="tr-TR" smtClean="0"/>
              <a:t>Tam dirsek fleksiyonu,</a:t>
            </a:r>
          </a:p>
          <a:p>
            <a:pPr marL="609600" indent="-609600">
              <a:lnSpc>
                <a:spcPct val="80000"/>
              </a:lnSpc>
              <a:buNone/>
            </a:pPr>
            <a:r>
              <a:rPr lang="tr-TR" altLang="tr-TR" smtClean="0"/>
              <a:t>Ulnar, radial bilek deviasyonu,</a:t>
            </a:r>
          </a:p>
          <a:p>
            <a:pPr marL="609600" indent="-609600">
              <a:lnSpc>
                <a:spcPct val="80000"/>
              </a:lnSpc>
              <a:buNone/>
            </a:pPr>
            <a:r>
              <a:rPr lang="tr-TR" altLang="tr-TR" smtClean="0"/>
              <a:t>Bilek fleksiyonu,</a:t>
            </a:r>
          </a:p>
          <a:p>
            <a:pPr marL="609600" indent="-609600">
              <a:lnSpc>
                <a:spcPct val="80000"/>
              </a:lnSpc>
              <a:buNone/>
            </a:pPr>
            <a:r>
              <a:rPr lang="tr-TR" altLang="tr-TR" smtClean="0"/>
              <a:t>Tam bilek ekstansiyonu</a:t>
            </a:r>
          </a:p>
          <a:p>
            <a:pPr marL="609600" indent="-609600">
              <a:lnSpc>
                <a:spcPct val="80000"/>
              </a:lnSpc>
              <a:buNone/>
            </a:pPr>
            <a:r>
              <a:rPr lang="tr-TR" altLang="tr-TR" smtClean="0"/>
              <a:t> açılarından değerlendirme yapılmalıdır</a:t>
            </a:r>
          </a:p>
          <a:p>
            <a:pPr marL="609600" indent="-609600">
              <a:lnSpc>
                <a:spcPct val="80000"/>
              </a:lnSpc>
              <a:buNone/>
            </a:pPr>
            <a:r>
              <a:rPr lang="tr-TR" altLang="tr-TR" smtClean="0"/>
              <a:t>İşin gözlenmesi ya da video kayıtları kullanılır. </a:t>
            </a:r>
          </a:p>
          <a:p>
            <a:pPr marL="609600" indent="-609600">
              <a:lnSpc>
                <a:spcPct val="80000"/>
              </a:lnSpc>
              <a:buNone/>
            </a:pPr>
            <a:r>
              <a:rPr lang="tr-TR" altLang="tr-TR" smtClean="0"/>
              <a:t>Analizde, boyun, dirsek, bilek  el vb tüm eklemler kapsanmalıdır.</a:t>
            </a:r>
          </a:p>
          <a:p>
            <a:pPr marL="609600" indent="-609600">
              <a:lnSpc>
                <a:spcPct val="80000"/>
              </a:lnSpc>
              <a:buNone/>
            </a:pPr>
            <a:endParaRPr lang="tr-TR" altLang="tr-TR" sz="2400">
              <a:solidFill>
                <a:srgbClr val="6600CC"/>
              </a:solidFill>
            </a:endParaRPr>
          </a:p>
          <a:p>
            <a:pPr marL="609600" indent="-609600">
              <a:lnSpc>
                <a:spcPct val="80000"/>
              </a:lnSpc>
              <a:buNone/>
            </a:pPr>
            <a:endParaRPr lang="tr-TR" altLang="tr-TR" sz="2400" b="1">
              <a:solidFill>
                <a:srgbClr val="FF0000"/>
              </a:solidFill>
            </a:endParaRPr>
          </a:p>
          <a:p>
            <a:pPr marL="609600" indent="-609600">
              <a:lnSpc>
                <a:spcPct val="80000"/>
              </a:lnSpc>
              <a:buNone/>
            </a:pPr>
            <a:endParaRPr lang="tr-TR" altLang="tr-TR" sz="2000" b="1">
              <a:solidFill>
                <a:srgbClr val="6600CC"/>
              </a:solidFill>
            </a:endParaRPr>
          </a:p>
          <a:p>
            <a:pPr marL="609600" indent="-609600">
              <a:lnSpc>
                <a:spcPct val="80000"/>
              </a:lnSpc>
              <a:buNone/>
            </a:pPr>
            <a:endParaRPr lang="tr-TR" altLang="tr-TR" sz="2000" b="1">
              <a:solidFill>
                <a:srgbClr val="6600CC"/>
              </a:solidFill>
            </a:endParaRPr>
          </a:p>
          <a:p>
            <a:pPr marL="609600" indent="-609600">
              <a:lnSpc>
                <a:spcPct val="80000"/>
              </a:lnSpc>
              <a:buNone/>
            </a:pPr>
            <a:r>
              <a:rPr lang="tr-TR" altLang="tr-TR" sz="1000" b="1">
                <a:solidFill>
                  <a:srgbClr val="6600CC"/>
                </a:solidFill>
              </a:rPr>
              <a:t>	</a:t>
            </a:r>
          </a:p>
        </p:txBody>
      </p:sp>
    </p:spTree>
    <p:extLst>
      <p:ext uri="{BB962C8B-B14F-4D97-AF65-F5344CB8AC3E}">
        <p14:creationId xmlns:p14="http://schemas.microsoft.com/office/powerpoint/2010/main" val="19336034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79875" name="Rectangle 2"/>
          <p:cNvSpPr>
            <a:spLocks noGrp="1" noChangeArrowheads="1"/>
          </p:cNvSpPr>
          <p:nvPr>
            <p:ph sz="half" idx="1"/>
          </p:nvPr>
        </p:nvSpPr>
        <p:spPr>
          <a:xfrm>
            <a:off x="1919289" y="1052514"/>
            <a:ext cx="8497887" cy="4897437"/>
          </a:xfrm>
        </p:spPr>
        <p:txBody>
          <a:bodyPr/>
          <a:lstStyle/>
          <a:p>
            <a:pPr marL="609600" indent="-609600">
              <a:lnSpc>
                <a:spcPct val="80000"/>
              </a:lnSpc>
              <a:buNone/>
            </a:pPr>
            <a:r>
              <a:rPr lang="tr-TR" altLang="tr-TR" b="1" smtClean="0">
                <a:solidFill>
                  <a:srgbClr val="FF0000"/>
                </a:solidFill>
              </a:rPr>
              <a:t>LOKALİZE MEKANİK STRESLER</a:t>
            </a:r>
          </a:p>
          <a:p>
            <a:pPr marL="609600" indent="-609600">
              <a:lnSpc>
                <a:spcPct val="80000"/>
              </a:lnSpc>
              <a:buNone/>
            </a:pPr>
            <a:r>
              <a:rPr lang="tr-TR" altLang="tr-TR" b="1" smtClean="0">
                <a:solidFill>
                  <a:srgbClr val="6600CC"/>
                </a:solidFill>
              </a:rPr>
              <a:t>	</a:t>
            </a:r>
          </a:p>
          <a:p>
            <a:pPr marL="609600" indent="-609600">
              <a:lnSpc>
                <a:spcPct val="80000"/>
              </a:lnSpc>
              <a:buNone/>
            </a:pPr>
            <a:r>
              <a:rPr lang="tr-TR" altLang="tr-TR" smtClean="0"/>
              <a:t>Lokalize temas stresi, vücudu etkileyen kuvvetin temas yüzeyine bölünmesiyle hesaplanır. </a:t>
            </a:r>
          </a:p>
          <a:p>
            <a:pPr marL="609600" indent="-609600">
              <a:lnSpc>
                <a:spcPct val="80000"/>
              </a:lnSpc>
              <a:buNone/>
            </a:pPr>
            <a:r>
              <a:rPr lang="tr-TR" altLang="tr-TR" smtClean="0"/>
              <a:t>İş istasyonu ve araçların özelliği nedeni ile kuvvetler eşit yayılım göstermeyebilir.</a:t>
            </a:r>
          </a:p>
          <a:p>
            <a:pPr marL="609600" indent="-609600">
              <a:lnSpc>
                <a:spcPct val="80000"/>
              </a:lnSpc>
              <a:buNone/>
            </a:pPr>
            <a:r>
              <a:rPr lang="tr-TR" altLang="tr-TR" smtClean="0"/>
              <a:t>Analizde ortalama ve pik stresler gözönüne alınmalıdır.</a:t>
            </a:r>
          </a:p>
          <a:p>
            <a:pPr marL="609600" indent="-609600">
              <a:lnSpc>
                <a:spcPct val="80000"/>
              </a:lnSpc>
              <a:buNone/>
            </a:pPr>
            <a:endParaRPr lang="tr-TR" altLang="tr-TR" smtClean="0"/>
          </a:p>
          <a:p>
            <a:pPr marL="609600" indent="-609600">
              <a:lnSpc>
                <a:spcPct val="80000"/>
              </a:lnSpc>
              <a:buNone/>
            </a:pPr>
            <a:r>
              <a:rPr lang="tr-TR" altLang="tr-TR" smtClean="0"/>
              <a:t>	</a:t>
            </a:r>
          </a:p>
        </p:txBody>
      </p:sp>
    </p:spTree>
    <p:extLst>
      <p:ext uri="{BB962C8B-B14F-4D97-AF65-F5344CB8AC3E}">
        <p14:creationId xmlns:p14="http://schemas.microsoft.com/office/powerpoint/2010/main" val="21116430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809750" y="214314"/>
            <a:ext cx="8643938" cy="739775"/>
          </a:xfrm>
        </p:spPr>
        <p:txBody>
          <a:bodyPr/>
          <a:lstStyle/>
          <a:p>
            <a:r>
              <a:rPr lang="tr-TR" altLang="tr-TR" sz="4000" b="1">
                <a:solidFill>
                  <a:schemeClr val="tx2"/>
                </a:solidFill>
              </a:rPr>
              <a:t>Üst ekstremite iibzh’nın kontrolü</a:t>
            </a:r>
          </a:p>
        </p:txBody>
      </p:sp>
      <p:sp>
        <p:nvSpPr>
          <p:cNvPr id="80899" name="Rectangle 2"/>
          <p:cNvSpPr>
            <a:spLocks noGrp="1" noChangeArrowheads="1"/>
          </p:cNvSpPr>
          <p:nvPr>
            <p:ph sz="half" idx="1"/>
          </p:nvPr>
        </p:nvSpPr>
        <p:spPr>
          <a:xfrm>
            <a:off x="1919289" y="765176"/>
            <a:ext cx="8497887" cy="5184775"/>
          </a:xfrm>
        </p:spPr>
        <p:txBody>
          <a:bodyPr/>
          <a:lstStyle/>
          <a:p>
            <a:pPr marL="609600" indent="-609600">
              <a:lnSpc>
                <a:spcPct val="80000"/>
              </a:lnSpc>
              <a:buNone/>
            </a:pPr>
            <a:r>
              <a:rPr lang="tr-TR" altLang="tr-TR" sz="1800" b="1">
                <a:solidFill>
                  <a:srgbClr val="6600CC"/>
                </a:solidFill>
              </a:rPr>
              <a:t>	</a:t>
            </a:r>
            <a:endParaRPr lang="tr-TR" altLang="tr-TR" sz="2400" b="1">
              <a:solidFill>
                <a:srgbClr val="FF0000"/>
              </a:solidFill>
            </a:endParaRPr>
          </a:p>
          <a:p>
            <a:pPr marL="609600" indent="-609600">
              <a:lnSpc>
                <a:spcPct val="80000"/>
              </a:lnSpc>
              <a:buNone/>
            </a:pPr>
            <a:r>
              <a:rPr lang="tr-TR" altLang="tr-TR" sz="1200" b="1">
                <a:solidFill>
                  <a:srgbClr val="6600CC"/>
                </a:solidFill>
              </a:rPr>
              <a:t>	</a:t>
            </a:r>
            <a:r>
              <a:rPr lang="tr-TR" altLang="tr-TR" b="1" smtClean="0">
                <a:solidFill>
                  <a:srgbClr val="FF0000"/>
                </a:solidFill>
              </a:rPr>
              <a:t>DÜŞÜK SICAKLIK DERECELERİ</a:t>
            </a:r>
          </a:p>
          <a:p>
            <a:pPr marL="609600" indent="-609600">
              <a:lnSpc>
                <a:spcPct val="80000"/>
              </a:lnSpc>
              <a:buNone/>
            </a:pPr>
            <a:endParaRPr lang="tr-TR" altLang="tr-TR" b="1" smtClean="0">
              <a:solidFill>
                <a:srgbClr val="FF0000"/>
              </a:solidFill>
            </a:endParaRPr>
          </a:p>
          <a:p>
            <a:pPr marL="609600" indent="-609600">
              <a:lnSpc>
                <a:spcPct val="80000"/>
              </a:lnSpc>
              <a:buNone/>
            </a:pPr>
            <a:r>
              <a:rPr lang="tr-TR" altLang="tr-TR" b="1" smtClean="0">
                <a:solidFill>
                  <a:srgbClr val="6600CC"/>
                </a:solidFill>
              </a:rPr>
              <a:t>	</a:t>
            </a:r>
            <a:r>
              <a:rPr lang="tr-TR" altLang="tr-TR" smtClean="0"/>
              <a:t>Aracın tutulması ve ince işin yapılmasını,</a:t>
            </a:r>
          </a:p>
          <a:p>
            <a:pPr marL="609600" indent="-609600">
              <a:lnSpc>
                <a:spcPct val="80000"/>
              </a:lnSpc>
              <a:buNone/>
            </a:pPr>
            <a:r>
              <a:rPr lang="tr-TR" altLang="tr-TR" smtClean="0"/>
              <a:t>	periferik dolaşımı</a:t>
            </a:r>
          </a:p>
          <a:p>
            <a:pPr marL="609600" indent="-609600">
              <a:lnSpc>
                <a:spcPct val="80000"/>
              </a:lnSpc>
              <a:buNone/>
            </a:pPr>
            <a:r>
              <a:rPr lang="tr-TR" altLang="tr-TR" smtClean="0"/>
              <a:t>	var olan nörolojik bir hastalığın semptomlarını etkiler</a:t>
            </a:r>
          </a:p>
          <a:p>
            <a:pPr marL="609600" indent="-609600">
              <a:lnSpc>
                <a:spcPct val="80000"/>
              </a:lnSpc>
              <a:buNone/>
            </a:pPr>
            <a:r>
              <a:rPr lang="tr-TR" altLang="tr-TR" smtClean="0"/>
              <a:t>	Deri sıcaklığının 20ºC altına düşmesi </a:t>
            </a:r>
          </a:p>
          <a:p>
            <a:pPr marL="609600" indent="-609600">
              <a:lnSpc>
                <a:spcPct val="80000"/>
              </a:lnSpc>
              <a:buNone/>
            </a:pPr>
            <a:r>
              <a:rPr lang="tr-TR" altLang="tr-TR" smtClean="0"/>
              <a:t>	durumunda  yan etkiler ortaya çıkabilir.</a:t>
            </a:r>
          </a:p>
          <a:p>
            <a:pPr marL="609600" indent="-609600">
              <a:lnSpc>
                <a:spcPct val="80000"/>
              </a:lnSpc>
              <a:buNone/>
            </a:pPr>
            <a:endParaRPr lang="tr-TR" altLang="tr-TR" smtClean="0">
              <a:solidFill>
                <a:srgbClr val="6600CC"/>
              </a:solidFill>
            </a:endParaRPr>
          </a:p>
        </p:txBody>
      </p:sp>
    </p:spTree>
    <p:extLst>
      <p:ext uri="{BB962C8B-B14F-4D97-AF65-F5344CB8AC3E}">
        <p14:creationId xmlns:p14="http://schemas.microsoft.com/office/powerpoint/2010/main" val="29150673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7&quot;/&gt;&lt;lineCharCount val=&quot;24&quot;/&gt;&lt;lineCharCount val=&quot;22&quot;/&gt;&lt;lineCharCount val=&quot;19&quot;/&gt;&lt;lineCharCount val=&quot;15&quot;/&gt;&lt;lineCharCount val=&quot;16&quot;/&gt;&lt;lineCharCount val=&quot;20&quot;/&gt;&lt;lineCharCount val=&quot;16&quot;/&gt;&lt;lineCharCount val=&quot;23&quot;/&gt;&lt;lineCharCount val=&quot;6&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18&quot;/&gt;&lt;lineCharCount val=&quot;22&quot;/&gt;&lt;lineCharCount val=&quot;26&quot;/&gt;&lt;lineCharCount val=&quot;25&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quot;/&gt;&lt;lineCharCount val=&quot;28&quot;/&gt;&lt;lineCharCount val=&quot;20&quot;/&gt;&lt;lineCharCount val=&quot;22&quot;/&gt;&lt;lineCharCount val=&quot;21&quot;/&gt;&lt;lineCharCount val=&quot;31&quot;/&gt;&lt;lineCharCount val=&quot;26&quot;/&gt;&lt;lineCharCount val=&quot;7&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5&quot;/&gt;&lt;lineCharCount val=&quot;59&quot;/&gt;&lt;lineCharCount val=&quot;22&quot;/&gt;&lt;lineCharCount val=&quot;57&quot;/&gt;&lt;lineCharCount val=&quot;16&quot;/&gt;&lt;lineCharCount val=&quot;51&quot;/&gt;&lt;lineCharCount val=&quot;53&quot;/&gt;&lt;lineCharCount val=&quot;12&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49&quot;/&gt;&lt;lineCharCount val=&quot;11&quot;/&gt;&lt;lineCharCount val=&quot;43&quot;/&gt;&lt;lineCharCount val=&quot;34&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51&quot;/&gt;&lt;lineCharCount val=&quot;52&quot;/&gt;&lt;lineCharCount val=&quot;15&quot;/&gt;&lt;lineCharCount val=&quot;51&quot;/&gt;&lt;lineCharCount val=&quot;14&quot;/&gt;&lt;lineCharCount val=&quot;46&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67&quot;/&gt;&lt;lineCharCount val=&quot;38&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3490</Words>
  <Application>Microsoft Office PowerPoint</Application>
  <PresentationFormat>Geniş ekran</PresentationFormat>
  <Paragraphs>731</Paragraphs>
  <Slides>123</Slides>
  <Notes>41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123</vt:i4>
      </vt:variant>
    </vt:vector>
  </HeadingPairs>
  <TitlesOfParts>
    <vt:vector size="132" baseType="lpstr">
      <vt:lpstr>Arial</vt:lpstr>
      <vt:lpstr>Calibri</vt:lpstr>
      <vt:lpstr>Calibri Light</vt:lpstr>
      <vt:lpstr>Constantia</vt:lpstr>
      <vt:lpstr>Times New Roman</vt:lpstr>
      <vt:lpstr>Verdana</vt:lpstr>
      <vt:lpstr>Wingdings</vt:lpstr>
      <vt:lpstr>Wingdings 2</vt:lpstr>
      <vt:lpstr>Office Teması</vt:lpstr>
      <vt:lpstr>ERGONOMİ</vt:lpstr>
      <vt:lpstr>Tanımlar</vt:lpstr>
      <vt:lpstr>Tanımı</vt:lpstr>
      <vt:lpstr>Amacı</vt:lpstr>
      <vt:lpstr>Ergonominin kapsamı</vt:lpstr>
      <vt:lpstr>Ergonomi, İnsanın işinde daha verimli çalışabilmesi için aşağıdaki işlevleri yerine getirmelidir;</vt:lpstr>
      <vt:lpstr>PowerPoint Sunusu</vt:lpstr>
      <vt:lpstr>Ergonomiden beklenen sonuçlar;</vt:lpstr>
      <vt:lpstr>PowerPoint Sunusu</vt:lpstr>
      <vt:lpstr>PowerPoint Sunusu</vt:lpstr>
      <vt:lpstr>PowerPoint Sunusu</vt:lpstr>
      <vt:lpstr>PowerPoint Sunusu</vt:lpstr>
      <vt:lpstr>PowerPoint Sunusu</vt:lpstr>
      <vt:lpstr>PowerPoint Sunusu</vt:lpstr>
      <vt:lpstr>PowerPoint Sunusu</vt:lpstr>
      <vt:lpstr>PowerPoint Sunusu</vt:lpstr>
      <vt:lpstr>Ergonomik iyileştirme</vt:lpstr>
      <vt:lpstr>Ergonomik Tasarımdan neler beklenir? </vt:lpstr>
      <vt:lpstr>Önemi</vt:lpstr>
      <vt:lpstr>Temel bileşenleri</vt:lpstr>
      <vt:lpstr>Çeşitleri</vt:lpstr>
      <vt:lpstr>Hedef</vt:lpstr>
      <vt:lpstr>Ergonomik risk etmenleri </vt:lpstr>
      <vt:lpstr>Bir ergonomi programı neleri içermelidir?</vt:lpstr>
      <vt:lpstr>Çalışma Şekilleri</vt:lpstr>
      <vt:lpstr>Kassal Çalışma</vt:lpstr>
      <vt:lpstr>Zihinsel Çalışma</vt:lpstr>
      <vt:lpstr>PowerPoint Sunusu</vt:lpstr>
      <vt:lpstr>OFİSTE ÇALIŞMA DÜZENİ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Yorgunluk</vt:lpstr>
      <vt:lpstr>PowerPoint Sunusu</vt:lpstr>
      <vt:lpstr>İşyerinde Yorgunluk</vt:lpstr>
      <vt:lpstr>PowerPoint Sunusu</vt:lpstr>
      <vt:lpstr>İş Molaları</vt:lpstr>
      <vt:lpstr>Mola Türleri</vt:lpstr>
      <vt:lpstr>5 dakikadan uzun süren molalardan sonra tekrar işe başlarken vücudun oksijen gereksinimi ilk iki dakika süresinde biraz daha fazladır, ikinci dakika sonuna doğru normal düzeye iner. </vt:lpstr>
      <vt:lpstr>Şekil: Molaların dinlendirme değeri süresi uzadıkça azalır.</vt:lpstr>
      <vt:lpstr>PowerPoint Sunusu</vt:lpstr>
      <vt:lpstr>Mola Ne Zaman Verilmelidir?</vt:lpstr>
      <vt:lpstr>PowerPoint Sunusu</vt:lpstr>
      <vt:lpstr>PowerPoint Sunusu</vt:lpstr>
      <vt:lpstr>PowerPoint Sunusu</vt:lpstr>
      <vt:lpstr>Birikimsel zedelenme hastalıkları</vt:lpstr>
      <vt:lpstr>Tanım</vt:lpstr>
      <vt:lpstr>Tanım</vt:lpstr>
      <vt:lpstr>   Patogenez</vt:lpstr>
      <vt:lpstr>PowerPoint Sunusu</vt:lpstr>
      <vt:lpstr>PowerPoint Sunusu</vt:lpstr>
      <vt:lpstr>PowerPoint Sunusu</vt:lpstr>
      <vt:lpstr>PowerPoint Sunusu</vt:lpstr>
      <vt:lpstr>Birikimsel zedelenme hastalıkları</vt:lpstr>
      <vt:lpstr>Birikimsel zedelenme hastalıkları</vt:lpstr>
      <vt:lpstr>Birikimsel zedelenme hastalıkları</vt:lpstr>
      <vt:lpstr>Üst Ekstremitenin İşle İlgili Birikimsel Zedelenme Hastalıkları PATOGENEZ</vt:lpstr>
      <vt:lpstr>PowerPoint Sunusu</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Birikimsel zedelenme hastalıkları</vt:lpstr>
      <vt:lpstr>Üst ekstremite iibzh’nın kontrolü</vt:lpstr>
      <vt:lpstr>Üst ekstremite iibzh’nın kontrolü</vt:lpstr>
      <vt:lpstr>Üst ekstremite iibzh’nın kontrolü</vt:lpstr>
      <vt:lpstr>Üst ekstremite iibzh’nın kontrolü</vt:lpstr>
      <vt:lpstr>Üst ekstremite iibzh’nın kontrolü</vt:lpstr>
      <vt:lpstr>Üst ekstremite iibzh’nın kontrolü</vt:lpstr>
      <vt:lpstr>Üst ekstremite iibzh’nın kontrolü</vt:lpstr>
      <vt:lpstr>Üst ekstremite iibzh’nın kontrolü</vt:lpstr>
      <vt:lpstr>Üst ekstremite iibzh’nın kontrolü</vt:lpstr>
      <vt:lpstr>Üst ekstremite iibzh’nın kontrolü</vt:lpstr>
      <vt:lpstr>Üst ekstremite iibzh’nın kontrolü</vt:lpstr>
      <vt:lpstr>ŞİMDİ  ÇAY  VAKTİ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dc:title>
  <dc:creator>Musa KAR</dc:creator>
  <cp:lastModifiedBy>Musa KAR</cp:lastModifiedBy>
  <cp:revision>1</cp:revision>
  <dcterms:created xsi:type="dcterms:W3CDTF">2022-05-31T03:02:08Z</dcterms:created>
  <dcterms:modified xsi:type="dcterms:W3CDTF">2022-05-31T03:02:44Z</dcterms:modified>
</cp:coreProperties>
</file>