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40" r:id="rId23"/>
    <p:sldId id="362" r:id="rId24"/>
    <p:sldId id="341" r:id="rId25"/>
    <p:sldId id="35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42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76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31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1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99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9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3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74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3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0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99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8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r.wikipedia.org/wiki/Karb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7408" y="2987294"/>
            <a:ext cx="9561195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spc="-180" dirty="0">
                <a:solidFill>
                  <a:srgbClr val="9B2C1F"/>
                </a:solidFill>
                <a:latin typeface="Trebuchet MS"/>
                <a:cs typeface="Trebuchet MS"/>
              </a:rPr>
              <a:t>Yağ </a:t>
            </a:r>
            <a:r>
              <a:rPr sz="7200" b="1" spc="-5" dirty="0">
                <a:solidFill>
                  <a:srgbClr val="9B2C1F"/>
                </a:solidFill>
                <a:latin typeface="Trebuchet MS"/>
                <a:cs typeface="Trebuchet MS"/>
              </a:rPr>
              <a:t>Asitlerinin</a:t>
            </a:r>
            <a:r>
              <a:rPr sz="7200" b="1" spc="-270" dirty="0">
                <a:solidFill>
                  <a:srgbClr val="9B2C1F"/>
                </a:solidFill>
                <a:latin typeface="Trebuchet MS"/>
                <a:cs typeface="Trebuchet MS"/>
              </a:rPr>
              <a:t> </a:t>
            </a:r>
            <a:r>
              <a:rPr sz="7200" b="1" dirty="0">
                <a:solidFill>
                  <a:srgbClr val="9B2C1F"/>
                </a:solidFill>
                <a:latin typeface="Trebuchet MS"/>
                <a:cs typeface="Trebuchet MS"/>
              </a:rPr>
              <a:t>Sentezi</a:t>
            </a:r>
            <a:endParaRPr sz="7200"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493773"/>
            <a:ext cx="10538460" cy="445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5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1. </a:t>
            </a:r>
            <a:r>
              <a:rPr sz="3200" b="1" spc="-20" dirty="0">
                <a:solidFill>
                  <a:srgbClr val="C00000"/>
                </a:solidFill>
                <a:latin typeface="Trebuchet MS"/>
                <a:cs typeface="Trebuchet MS"/>
              </a:rPr>
              <a:t>Sitrat </a:t>
            </a:r>
            <a:r>
              <a:rPr sz="32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Transport</a:t>
            </a:r>
            <a:r>
              <a:rPr sz="32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Sistemi</a:t>
            </a:r>
            <a:endParaRPr sz="3200">
              <a:latin typeface="Trebuchet MS"/>
              <a:cs typeface="Trebuchet MS"/>
            </a:endParaRPr>
          </a:p>
          <a:p>
            <a:pPr marL="561340" marR="1191895" indent="-247015">
              <a:lnSpc>
                <a:spcPct val="90200"/>
              </a:lnSpc>
              <a:spcBef>
                <a:spcPts val="31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Mitokondrial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malat dehidrojenazın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izoenzimi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olan 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sitozolik </a:t>
            </a:r>
            <a:r>
              <a:rPr sz="2800" b="1" i="1" spc="-10" dirty="0">
                <a:solidFill>
                  <a:srgbClr val="006600"/>
                </a:solidFill>
                <a:latin typeface="Trebuchet MS"/>
                <a:cs typeface="Trebuchet MS"/>
              </a:rPr>
              <a:t>malat dehidrojenaz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NADH’ ın </a:t>
            </a:r>
            <a:r>
              <a:rPr sz="2800" dirty="0">
                <a:solidFill>
                  <a:srgbClr val="353131"/>
                </a:solidFill>
                <a:latin typeface="Trebuchet MS"/>
                <a:cs typeface="Trebuchet MS"/>
              </a:rPr>
              <a:t>NAD</a:t>
            </a:r>
            <a:r>
              <a:rPr sz="2775" baseline="25525" dirty="0">
                <a:solidFill>
                  <a:srgbClr val="353131"/>
                </a:solidFill>
                <a:latin typeface="Trebuchet MS"/>
                <a:cs typeface="Trebuchet MS"/>
              </a:rPr>
              <a:t>+</a:t>
            </a:r>
            <a:r>
              <a:rPr sz="2800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ye  dönüşmesiyle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okzalasetatı </a:t>
            </a:r>
            <a:r>
              <a:rPr sz="2800" b="1" spc="-5" dirty="0">
                <a:solidFill>
                  <a:srgbClr val="353131"/>
                </a:solidFill>
                <a:latin typeface="Wingdings"/>
                <a:cs typeface="Wingdings"/>
              </a:rPr>
              <a:t></a:t>
            </a:r>
            <a:r>
              <a:rPr sz="2800" b="1" spc="-5" dirty="0">
                <a:solidFill>
                  <a:srgbClr val="35313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malata</a:t>
            </a:r>
            <a:r>
              <a:rPr sz="2800" b="1" spc="17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indirger.</a:t>
            </a:r>
            <a:endParaRPr sz="2800">
              <a:latin typeface="Trebuchet MS"/>
              <a:cs typeface="Trebuchet MS"/>
            </a:endParaRPr>
          </a:p>
          <a:p>
            <a:pPr marL="561340" marR="5080" indent="-247015">
              <a:lnSpc>
                <a:spcPts val="3020"/>
              </a:lnSpc>
              <a:spcBef>
                <a:spcPts val="33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  <a:tab pos="8132445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Diğer reaksiyon, NADP’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nin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NADPH’ a indirgenmesiyle ve</a:t>
            </a:r>
            <a:r>
              <a:rPr sz="2800" spc="-12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i="1" spc="-10" dirty="0">
                <a:solidFill>
                  <a:srgbClr val="006600"/>
                </a:solidFill>
                <a:latin typeface="Trebuchet MS"/>
                <a:cs typeface="Trebuchet MS"/>
              </a:rPr>
              <a:t>malik 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enzim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katalizlenen</a:t>
            </a:r>
            <a:r>
              <a:rPr sz="2800" spc="10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</a:t>
            </a:r>
            <a:r>
              <a:rPr sz="2800" spc="1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reaksiyonda	malatın 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piruvata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dekarboksile olmasıyla</a:t>
            </a:r>
            <a:r>
              <a:rPr sz="2800" spc="6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şekillenir.</a:t>
            </a:r>
            <a:endParaRPr sz="2800">
              <a:latin typeface="Trebuchet MS"/>
              <a:cs typeface="Trebuchet MS"/>
            </a:endParaRPr>
          </a:p>
          <a:p>
            <a:pPr marL="561340" marR="220979" indent="-247015">
              <a:lnSpc>
                <a:spcPct val="90000"/>
              </a:lnSpc>
              <a:spcBef>
                <a:spcPts val="259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reaksiyonda, </a:t>
            </a:r>
            <a:r>
              <a:rPr sz="2800" b="1" spc="-20" dirty="0">
                <a:solidFill>
                  <a:srgbClr val="C00000"/>
                </a:solidFill>
                <a:latin typeface="Trebuchet MS"/>
                <a:cs typeface="Trebuchet MS"/>
              </a:rPr>
              <a:t>sitrat </a:t>
            </a:r>
            <a:r>
              <a:rPr sz="2800" b="1" spc="-15" dirty="0">
                <a:solidFill>
                  <a:srgbClr val="C00000"/>
                </a:solidFill>
                <a:latin typeface="Trebuchet MS"/>
                <a:cs typeface="Trebuchet MS"/>
              </a:rPr>
              <a:t>transport 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sistemi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Asetil KoA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’ yı 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mitokondriadan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sitozole transfer etmekle kalmaz aynı zaman  da sitozolik NADPH’ ı da </a:t>
            </a:r>
            <a:r>
              <a:rPr sz="2800" spc="-55" dirty="0">
                <a:solidFill>
                  <a:srgbClr val="353131"/>
                </a:solidFill>
                <a:latin typeface="Trebuchet MS"/>
                <a:cs typeface="Trebuchet MS"/>
              </a:rPr>
              <a:t>üretir. </a:t>
            </a:r>
            <a:r>
              <a:rPr sz="2800" spc="-90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asitleri sentezinin ileri  basamaklarında NADPH’ lara gerek</a:t>
            </a:r>
            <a:r>
              <a:rPr sz="2800" spc="-4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53131"/>
                </a:solidFill>
                <a:latin typeface="Trebuchet MS"/>
                <a:cs typeface="Trebuchet MS"/>
              </a:rPr>
              <a:t>vardır.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3" y="6626225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114915" cy="313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1. </a:t>
            </a:r>
            <a:r>
              <a:rPr sz="3200" b="1" spc="-20" dirty="0">
                <a:solidFill>
                  <a:srgbClr val="C00000"/>
                </a:solidFill>
                <a:latin typeface="Trebuchet MS"/>
                <a:cs typeface="Trebuchet MS"/>
              </a:rPr>
              <a:t>Sitrat </a:t>
            </a:r>
            <a:r>
              <a:rPr sz="3200" b="1" spc="-10" dirty="0">
                <a:solidFill>
                  <a:srgbClr val="C00000"/>
                </a:solidFill>
                <a:latin typeface="Trebuchet MS"/>
                <a:cs typeface="Trebuchet MS"/>
              </a:rPr>
              <a:t>transport</a:t>
            </a:r>
            <a:r>
              <a:rPr sz="3200" b="1" spc="-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sistemi</a:t>
            </a:r>
            <a:endParaRPr sz="3200">
              <a:latin typeface="Trebuchet MS"/>
              <a:cs typeface="Trebuchet MS"/>
            </a:endParaRPr>
          </a:p>
          <a:p>
            <a:pPr marL="561340" marR="137541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80" dirty="0">
                <a:solidFill>
                  <a:srgbClr val="353131"/>
                </a:solidFill>
                <a:latin typeface="Trebuchet MS"/>
                <a:cs typeface="Trebuchet MS"/>
              </a:rPr>
              <a:t>Yeni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oluşan piruvat,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piruvat transkolaz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mitokondriye</a:t>
            </a:r>
            <a:r>
              <a:rPr sz="2800" spc="-2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sokulur.</a:t>
            </a:r>
            <a:endParaRPr sz="2800">
              <a:latin typeface="Trebuchet MS"/>
              <a:cs typeface="Trebuchet MS"/>
            </a:endParaRPr>
          </a:p>
          <a:p>
            <a:pPr marL="561340" marR="5080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piruvat </a:t>
            </a:r>
            <a:r>
              <a:rPr sz="2800" spc="-100" dirty="0">
                <a:solidFill>
                  <a:srgbClr val="353131"/>
                </a:solidFill>
                <a:latin typeface="Trebuchet MS"/>
                <a:cs typeface="Trebuchet MS"/>
              </a:rPr>
              <a:t>ATP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gerektiren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bir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reaksiyon ile okzalasetat  oluşturmak için karboksile edilir veya piruvat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dehidrojenaz  kompleksli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 reaksiyon ile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Asetil </a:t>
            </a:r>
            <a:r>
              <a:rPr sz="2800" spc="-70" dirty="0">
                <a:solidFill>
                  <a:srgbClr val="353131"/>
                </a:solidFill>
                <a:latin typeface="Trebuchet MS"/>
                <a:cs typeface="Trebuchet MS"/>
              </a:rPr>
              <a:t>KoA’ya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çevrilir ve böylece  reaksiyon tamamlanmış</a:t>
            </a:r>
            <a:r>
              <a:rPr sz="2800" spc="1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353131"/>
                </a:solidFill>
                <a:latin typeface="Trebuchet MS"/>
                <a:cs typeface="Trebuchet MS"/>
              </a:rPr>
              <a:t>olur.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008870" cy="224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2.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Malonil </a:t>
            </a:r>
            <a:r>
              <a:rPr sz="3200" b="1" spc="-60" dirty="0">
                <a:solidFill>
                  <a:srgbClr val="C00000"/>
                </a:solidFill>
                <a:latin typeface="Trebuchet MS"/>
                <a:cs typeface="Trebuchet MS"/>
              </a:rPr>
              <a:t>KoA’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nın</a:t>
            </a:r>
            <a:r>
              <a:rPr sz="32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oluşması</a:t>
            </a:r>
            <a:endParaRPr sz="3200" dirty="0">
              <a:latin typeface="Trebuchet MS"/>
              <a:cs typeface="Trebuchet MS"/>
            </a:endParaRPr>
          </a:p>
          <a:p>
            <a:pPr marL="561340" marR="508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95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asidi sentezinin ikinci basamağı,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sitozolde </a:t>
            </a: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malonil 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KoA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oluşturmak için </a:t>
            </a:r>
            <a:r>
              <a:rPr sz="2800" b="1" spc="-5" dirty="0">
                <a:solidFill>
                  <a:srgbClr val="993300"/>
                </a:solidFill>
                <a:latin typeface="Trebuchet MS"/>
                <a:cs typeface="Trebuchet MS"/>
              </a:rPr>
              <a:t>biotin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bağımlı enzim olan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Asetil KoA  karboksilaz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katalizlenen bir reaksiyonda,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Asetil  </a:t>
            </a:r>
            <a:r>
              <a:rPr sz="2800" spc="-105" dirty="0">
                <a:solidFill>
                  <a:srgbClr val="353131"/>
                </a:solidFill>
                <a:latin typeface="Trebuchet MS"/>
                <a:cs typeface="Trebuchet MS"/>
              </a:rPr>
              <a:t>KoA’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nın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karboksile olmasından</a:t>
            </a:r>
            <a:r>
              <a:rPr sz="2800" spc="1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ibarettir.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1464" y="3816350"/>
            <a:ext cx="17468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 smtClean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9819" y="5026278"/>
            <a:ext cx="883412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Clr>
                <a:srgbClr val="9B2C1F"/>
              </a:buClr>
              <a:buFont typeface="Arial"/>
              <a:buChar char="•"/>
              <a:tabLst>
                <a:tab pos="259715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Asetil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CoA’nın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karboksilasyonu iki safhada</a:t>
            </a:r>
            <a:r>
              <a:rPr sz="2800" spc="11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353131"/>
                </a:solidFill>
                <a:latin typeface="Trebuchet MS"/>
                <a:cs typeface="Trebuchet MS"/>
              </a:rPr>
              <a:t>gerçekleşir.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0638" y="5493410"/>
            <a:ext cx="571627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aktivasyonuyla </a:t>
            </a:r>
            <a:r>
              <a:rPr sz="2400" b="1" spc="-10" dirty="0">
                <a:solidFill>
                  <a:srgbClr val="663300"/>
                </a:solidFill>
                <a:latin typeface="Trebuchet MS"/>
                <a:cs typeface="Trebuchet MS"/>
              </a:rPr>
              <a:t>karboksibiyotin</a:t>
            </a:r>
            <a:r>
              <a:rPr sz="2400" b="1" dirty="0">
                <a:solidFill>
                  <a:srgbClr val="66330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353131"/>
                </a:solidFill>
                <a:latin typeface="Trebuchet MS"/>
                <a:cs typeface="Trebuchet MS"/>
              </a:rPr>
              <a:t>şekillenir.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2427" y="5455371"/>
            <a:ext cx="3298825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400"/>
              </a:lnSpc>
              <a:tabLst>
                <a:tab pos="469265" algn="l"/>
              </a:tabLst>
            </a:pPr>
            <a:r>
              <a:rPr sz="2400" dirty="0">
                <a:solidFill>
                  <a:srgbClr val="D24717"/>
                </a:solidFill>
                <a:latin typeface="Trebuchet MS"/>
                <a:cs typeface="Trebuchet MS"/>
              </a:rPr>
              <a:t>1.	</a:t>
            </a:r>
            <a:r>
              <a:rPr sz="2400" spc="-80" dirty="0">
                <a:solidFill>
                  <a:srgbClr val="353131"/>
                </a:solidFill>
                <a:latin typeface="Trebuchet MS"/>
                <a:cs typeface="Trebuchet MS"/>
              </a:rPr>
              <a:t>ATP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bağımlı</a:t>
            </a:r>
            <a:r>
              <a:rPr sz="2400" spc="1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HCO</a:t>
            </a:r>
            <a:r>
              <a:rPr sz="2400" spc="-7" baseline="-20833" dirty="0">
                <a:solidFill>
                  <a:srgbClr val="353131"/>
                </a:solidFill>
                <a:latin typeface="Trebuchet MS"/>
                <a:cs typeface="Trebuchet MS"/>
              </a:rPr>
              <a:t>3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’</a:t>
            </a:r>
            <a:r>
              <a:rPr sz="2400" spc="-10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ın  </a:t>
            </a:r>
            <a:r>
              <a:rPr sz="2400" dirty="0">
                <a:solidFill>
                  <a:srgbClr val="D24717"/>
                </a:solidFill>
                <a:latin typeface="Trebuchet MS"/>
                <a:cs typeface="Trebuchet MS"/>
              </a:rPr>
              <a:t>2.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9627" y="5897270"/>
            <a:ext cx="848233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353131"/>
                </a:solidFill>
                <a:latin typeface="Trebuchet MS"/>
                <a:cs typeface="Trebuchet MS"/>
              </a:rPr>
              <a:t>Birinci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reaksiyonu, aktive olmuş karbondioksitin Asetil </a:t>
            </a:r>
            <a:r>
              <a:rPr sz="2400" spc="-90" dirty="0">
                <a:solidFill>
                  <a:srgbClr val="353131"/>
                </a:solidFill>
                <a:latin typeface="Trebuchet MS"/>
                <a:cs typeface="Trebuchet MS"/>
              </a:rPr>
              <a:t>KoA’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ya  transferi takip</a:t>
            </a:r>
            <a:r>
              <a:rPr sz="2400" spc="-2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353131"/>
                </a:solidFill>
                <a:latin typeface="Trebuchet MS"/>
                <a:cs typeface="Trebuchet MS"/>
              </a:rPr>
              <a:t>eder.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684" y="145382"/>
            <a:ext cx="11016916" cy="5791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Yağ asidi </a:t>
            </a:r>
            <a:r>
              <a:rPr lang="tr-TR" dirty="0" err="1"/>
              <a:t>senetezi</a:t>
            </a:r>
            <a:r>
              <a:rPr lang="tr-TR" dirty="0"/>
              <a:t> </a:t>
            </a:r>
            <a:r>
              <a:rPr lang="tr-TR" b="1" dirty="0"/>
              <a:t>Yağ Asidi </a:t>
            </a:r>
            <a:r>
              <a:rPr lang="tr-TR" b="1" dirty="0" err="1"/>
              <a:t>Sentetaz</a:t>
            </a:r>
            <a:r>
              <a:rPr lang="tr-TR" dirty="0"/>
              <a:t> sistemi denilen yedi enzimden oluşan bir kompleks tarafından başarılmaktadır.</a:t>
            </a:r>
          </a:p>
        </p:txBody>
      </p:sp>
      <p:pic>
        <p:nvPicPr>
          <p:cNvPr id="2050" name="Picture 2" descr="http://80.251.40.59/veterinary.ankara.edu.tr/fidanci/Ders_Notlari/LM-YA-Biyosentez/Fatty_Acid_Synt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27" y="1695699"/>
            <a:ext cx="6565205" cy="49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5943" y="117566"/>
            <a:ext cx="10692636" cy="58187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Yağ asidi sentezi </a:t>
            </a:r>
            <a:r>
              <a:rPr lang="tr-TR" b="1" dirty="0" err="1"/>
              <a:t>malonil</a:t>
            </a:r>
            <a:r>
              <a:rPr lang="tr-TR" b="1" dirty="0"/>
              <a:t> </a:t>
            </a:r>
            <a:r>
              <a:rPr lang="tr-TR" b="1" dirty="0" err="1"/>
              <a:t>CoA</a:t>
            </a:r>
            <a:r>
              <a:rPr lang="tr-TR" dirty="0"/>
              <a:t> ile başlamaktadır. Yağ asidi sentezinde zincir uzaması </a:t>
            </a:r>
            <a:r>
              <a:rPr lang="tr-TR" dirty="0" err="1"/>
              <a:t>malonil</a:t>
            </a:r>
            <a:r>
              <a:rPr lang="tr-TR" dirty="0"/>
              <a:t> </a:t>
            </a:r>
            <a:r>
              <a:rPr lang="tr-TR" dirty="0" err="1"/>
              <a:t>CoA</a:t>
            </a:r>
            <a:r>
              <a:rPr lang="tr-TR" dirty="0"/>
              <a:t> dan iki karbonun zincire katılması ile olmaktadır. Bu nedenle yağ asidi sentezine katılacak </a:t>
            </a:r>
            <a:r>
              <a:rPr lang="tr-TR" dirty="0" err="1"/>
              <a:t>asetil</a:t>
            </a:r>
            <a:r>
              <a:rPr lang="tr-TR" dirty="0"/>
              <a:t> </a:t>
            </a:r>
            <a:r>
              <a:rPr lang="tr-TR" dirty="0" err="1"/>
              <a:t>CoA</a:t>
            </a:r>
            <a:r>
              <a:rPr lang="tr-TR" dirty="0"/>
              <a:t> </a:t>
            </a:r>
            <a:r>
              <a:rPr lang="tr-TR" dirty="0" smtClean="0"/>
              <a:t>birimlerinin </a:t>
            </a:r>
            <a:r>
              <a:rPr lang="tr-TR" dirty="0" err="1" smtClean="0"/>
              <a:t>malonil</a:t>
            </a:r>
            <a:r>
              <a:rPr lang="tr-TR" dirty="0" smtClean="0"/>
              <a:t> </a:t>
            </a:r>
            <a:r>
              <a:rPr lang="tr-TR" dirty="0" err="1"/>
              <a:t>CoA</a:t>
            </a:r>
            <a:r>
              <a:rPr lang="tr-TR" dirty="0"/>
              <a:t> ya çevrilmesi gerekir.</a:t>
            </a:r>
          </a:p>
        </p:txBody>
      </p:sp>
      <p:pic>
        <p:nvPicPr>
          <p:cNvPr id="3074" name="Picture 2" descr="http://80.251.40.59/veterinary.ankara.edu.tr/fidanci/Ders_Notlari/LM-YA-Biyosentez/AsetilCoA_MalonilC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87" y="2598903"/>
            <a:ext cx="3485072" cy="32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884" y="385011"/>
            <a:ext cx="11016916" cy="5791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Malonil</a:t>
            </a:r>
            <a:r>
              <a:rPr lang="tr-TR" b="1" dirty="0"/>
              <a:t> </a:t>
            </a:r>
            <a:r>
              <a:rPr lang="tr-TR" b="1" dirty="0" err="1" smtClean="0"/>
              <a:t>CoA</a:t>
            </a:r>
            <a:r>
              <a:rPr lang="tr-TR" b="1" dirty="0" smtClean="0"/>
              <a:t>, </a:t>
            </a:r>
            <a:r>
              <a:rPr lang="tr-TR" b="1" dirty="0" err="1" smtClean="0"/>
              <a:t>asetil</a:t>
            </a:r>
            <a:r>
              <a:rPr lang="tr-TR" b="1" dirty="0" smtClean="0"/>
              <a:t> </a:t>
            </a:r>
            <a:r>
              <a:rPr lang="tr-TR" b="1" dirty="0" err="1"/>
              <a:t>CoA</a:t>
            </a:r>
            <a:r>
              <a:rPr lang="tr-TR" b="1" dirty="0"/>
              <a:t> dan sentezlenmektedir.</a:t>
            </a:r>
            <a:r>
              <a:rPr lang="tr-TR" dirty="0"/>
              <a:t> Bunun için de </a:t>
            </a:r>
            <a:r>
              <a:rPr lang="tr-TR" dirty="0" err="1"/>
              <a:t>Asetil</a:t>
            </a:r>
            <a:r>
              <a:rPr lang="tr-TR" dirty="0"/>
              <a:t> </a:t>
            </a:r>
            <a:r>
              <a:rPr lang="tr-TR" dirty="0" err="1"/>
              <a:t>CoA</a:t>
            </a:r>
            <a:r>
              <a:rPr lang="tr-TR" dirty="0"/>
              <a:t> yağ asidi sentezine girmek için önce bir CO2 molekülünün </a:t>
            </a:r>
            <a:r>
              <a:rPr lang="tr-TR" b="1" dirty="0" err="1"/>
              <a:t>Asetil</a:t>
            </a:r>
            <a:r>
              <a:rPr lang="tr-TR" b="1" dirty="0"/>
              <a:t> </a:t>
            </a:r>
            <a:r>
              <a:rPr lang="tr-TR" b="1" dirty="0" err="1"/>
              <a:t>CoA</a:t>
            </a:r>
            <a:r>
              <a:rPr lang="tr-TR" b="1" dirty="0"/>
              <a:t> </a:t>
            </a:r>
            <a:r>
              <a:rPr lang="tr-TR" b="1" dirty="0" err="1"/>
              <a:t>Karboksilaz</a:t>
            </a:r>
            <a:r>
              <a:rPr lang="tr-TR" b="1" dirty="0"/>
              <a:t> </a:t>
            </a:r>
            <a:r>
              <a:rPr lang="tr-TR" dirty="0"/>
              <a:t>aracılığı ile moleküle katılması ve </a:t>
            </a:r>
            <a:r>
              <a:rPr lang="tr-TR" b="1" dirty="0" err="1"/>
              <a:t>malonil</a:t>
            </a:r>
            <a:r>
              <a:rPr lang="tr-TR" b="1" dirty="0"/>
              <a:t> </a:t>
            </a:r>
            <a:r>
              <a:rPr lang="tr-TR" b="1" dirty="0" err="1"/>
              <a:t>CoA</a:t>
            </a:r>
            <a:r>
              <a:rPr lang="tr-TR" b="1" dirty="0"/>
              <a:t> </a:t>
            </a:r>
            <a:r>
              <a:rPr lang="tr-TR" dirty="0" err="1"/>
              <a:t>yı</a:t>
            </a:r>
            <a:r>
              <a:rPr lang="tr-TR" dirty="0"/>
              <a:t> oluşturması gerekmektedir. </a:t>
            </a:r>
            <a:r>
              <a:rPr lang="tr-TR" dirty="0" err="1"/>
              <a:t>Asetil</a:t>
            </a:r>
            <a:r>
              <a:rPr lang="tr-TR" dirty="0"/>
              <a:t> </a:t>
            </a:r>
            <a:r>
              <a:rPr lang="tr-TR" dirty="0" err="1"/>
              <a:t>CoA</a:t>
            </a:r>
            <a:r>
              <a:rPr lang="tr-TR" dirty="0"/>
              <a:t> </a:t>
            </a:r>
            <a:r>
              <a:rPr lang="tr-TR" dirty="0" err="1"/>
              <a:t>Karboksilaz</a:t>
            </a:r>
            <a:r>
              <a:rPr lang="tr-TR" dirty="0"/>
              <a:t> enzimi gayet kompleks bir enzim olup </a:t>
            </a:r>
            <a:r>
              <a:rPr lang="tr-TR" dirty="0" err="1"/>
              <a:t>prostetik</a:t>
            </a:r>
            <a:r>
              <a:rPr lang="tr-TR" dirty="0"/>
              <a:t> grubunda </a:t>
            </a:r>
            <a:r>
              <a:rPr lang="tr-TR" dirty="0" err="1"/>
              <a:t>lizin</a:t>
            </a:r>
            <a:r>
              <a:rPr lang="tr-TR" dirty="0"/>
              <a:t> </a:t>
            </a:r>
            <a:r>
              <a:rPr lang="tr-TR" dirty="0" err="1"/>
              <a:t>aminoasitine</a:t>
            </a:r>
            <a:r>
              <a:rPr lang="tr-TR" dirty="0"/>
              <a:t> </a:t>
            </a:r>
            <a:r>
              <a:rPr lang="tr-TR" dirty="0" err="1"/>
              <a:t>amid</a:t>
            </a:r>
            <a:r>
              <a:rPr lang="tr-TR" dirty="0"/>
              <a:t> bağı ile bağlı </a:t>
            </a:r>
            <a:r>
              <a:rPr lang="tr-TR" dirty="0" err="1"/>
              <a:t>biotin</a:t>
            </a:r>
            <a:r>
              <a:rPr lang="tr-TR" dirty="0"/>
              <a:t>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18545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80.251.40.59/veterinary.ankara.edu.tr/fidanci/Ders_Notlari/LM-YA-Biyosentez/Asetil_CoA_Karboksilaz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7" y="535577"/>
            <a:ext cx="1134366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884" y="385011"/>
            <a:ext cx="11016916" cy="5791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5122" name="Picture 2" descr="http://80.251.40.59/veterinary.ankara.edu.tr/fidanci/Ders_Notlari/LM-YA-Biyosentez/Asetil_CoA_Karboksilaz_Reaksiy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4" y="-146144"/>
            <a:ext cx="10643435" cy="74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884" y="385011"/>
            <a:ext cx="11016916" cy="5791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6146" name="Picture 2" descr="http://80.251.40.59/veterinary.ankara.edu.tr/fidanci/Ders_Notlari/LM-YA-Biyosentez/Malonil_CoA_Reaksi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1" y="2252972"/>
            <a:ext cx="9877865" cy="17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884" y="385011"/>
            <a:ext cx="11016916" cy="5791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Yağ </a:t>
            </a:r>
            <a:r>
              <a:rPr lang="tr-TR" dirty="0" err="1"/>
              <a:t>Asiti</a:t>
            </a:r>
            <a:r>
              <a:rPr lang="tr-TR" dirty="0"/>
              <a:t> </a:t>
            </a:r>
            <a:r>
              <a:rPr lang="tr-TR" dirty="0" err="1"/>
              <a:t>Sentetaz</a:t>
            </a:r>
            <a:r>
              <a:rPr lang="tr-TR" dirty="0"/>
              <a:t> enzim sisteminde yedi aktif merkez bulunmaktadır. Enzim kompleksi hücre sitoplazmasına lokalize olmuştur. Sistemin merkezinde </a:t>
            </a:r>
            <a:r>
              <a:rPr lang="tr-TR" b="1" dirty="0" err="1"/>
              <a:t>Açil</a:t>
            </a:r>
            <a:r>
              <a:rPr lang="tr-TR" b="1" dirty="0"/>
              <a:t> taşıyıcı protein - (ACP) </a:t>
            </a:r>
            <a:r>
              <a:rPr lang="tr-TR" dirty="0"/>
              <a:t>bulunmaktadır.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63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658475" cy="503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spc="-100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asitlerinin sentezi, yağ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asitlerinin</a:t>
            </a:r>
            <a:r>
              <a:rPr sz="3200" spc="204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oksidasyonundan</a:t>
            </a:r>
            <a:endParaRPr sz="32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farklı bir yolla</a:t>
            </a:r>
            <a:r>
              <a:rPr sz="3200" spc="-3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40" dirty="0">
                <a:solidFill>
                  <a:srgbClr val="353131"/>
                </a:solidFill>
                <a:latin typeface="Trebuchet MS"/>
                <a:cs typeface="Trebuchet MS"/>
              </a:rPr>
              <a:t>olmaktadır.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spc="-105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asitleri </a:t>
            </a:r>
            <a:r>
              <a:rPr sz="32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Asetil KoA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lardan sentez</a:t>
            </a:r>
            <a:r>
              <a:rPr sz="3200" spc="1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60" dirty="0">
                <a:solidFill>
                  <a:srgbClr val="353131"/>
                </a:solidFill>
                <a:latin typeface="Trebuchet MS"/>
                <a:cs typeface="Trebuchet MS"/>
              </a:rPr>
              <a:t>edilir.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18E6A"/>
              </a:buClr>
              <a:buFont typeface="Wingdings"/>
              <a:buChar char=""/>
            </a:pPr>
            <a:endParaRPr sz="385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Memeli hücrelerinde yağ asitleri sentezi, geniş bir  biçimde </a:t>
            </a:r>
            <a:r>
              <a:rPr sz="3200" b="1" spc="-20" dirty="0">
                <a:solidFill>
                  <a:srgbClr val="993300"/>
                </a:solidFill>
                <a:latin typeface="Trebuchet MS"/>
                <a:cs typeface="Trebuchet MS"/>
              </a:rPr>
              <a:t>karaciğer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ve </a:t>
            </a:r>
            <a:r>
              <a:rPr sz="3200" b="1" dirty="0">
                <a:solidFill>
                  <a:srgbClr val="993300"/>
                </a:solidFill>
                <a:latin typeface="Trebuchet MS"/>
                <a:cs typeface="Trebuchet MS"/>
              </a:rPr>
              <a:t>adipoz hücrelerinde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daha az 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olarak da, bir dereceye kadar laktasyon dönemi gibi özel 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durumlarda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meme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hücrelerinde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böbrekler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beyin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ve 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akciğerde</a:t>
            </a:r>
            <a:r>
              <a:rPr sz="3200" b="1" spc="-9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353131"/>
                </a:solidFill>
                <a:latin typeface="Trebuchet MS"/>
                <a:cs typeface="Trebuchet MS"/>
              </a:rPr>
              <a:t>yapılmaktadır.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80.251.40.59/veterinary.ankara.edu.tr/fidanci/Ders_Notlari/LM-YA-Biyosentez/AC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7" y="132331"/>
            <a:ext cx="4158260" cy="67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884" y="385011"/>
            <a:ext cx="11016916" cy="5791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ACP'in</a:t>
            </a:r>
            <a:r>
              <a:rPr lang="tr-TR" dirty="0" smtClean="0"/>
              <a:t> </a:t>
            </a:r>
            <a:r>
              <a:rPr lang="tr-TR" dirty="0"/>
              <a:t>görevi </a:t>
            </a:r>
            <a:r>
              <a:rPr lang="tr-TR" dirty="0" err="1"/>
              <a:t>koenzim</a:t>
            </a:r>
            <a:r>
              <a:rPr lang="tr-TR" dirty="0"/>
              <a:t> A'nın yağ asidi </a:t>
            </a:r>
            <a:r>
              <a:rPr lang="tr-TR" dirty="0" err="1"/>
              <a:t>oksidasyonundaki</a:t>
            </a:r>
            <a:r>
              <a:rPr lang="tr-TR" dirty="0"/>
              <a:t> görevi ile analogdur. Yağ asidi zincirinin uzamasında ACP </a:t>
            </a:r>
            <a:r>
              <a:rPr lang="tr-TR" dirty="0" err="1"/>
              <a:t>açil</a:t>
            </a:r>
            <a:r>
              <a:rPr lang="tr-TR" dirty="0"/>
              <a:t> grupları ile </a:t>
            </a:r>
            <a:r>
              <a:rPr lang="tr-TR" dirty="0" err="1"/>
              <a:t>esterleşmektedir</a:t>
            </a:r>
            <a:r>
              <a:rPr lang="tr-TR" dirty="0"/>
              <a:t>. </a:t>
            </a:r>
            <a:r>
              <a:rPr lang="tr-TR" dirty="0" err="1"/>
              <a:t>ACP'ya</a:t>
            </a:r>
            <a:r>
              <a:rPr lang="tr-TR" dirty="0"/>
              <a:t> bağlı olan 4'-Fosfopentatein kolu adeta yüzer gibi hareket ederek </a:t>
            </a:r>
            <a:r>
              <a:rPr lang="tr-TR" dirty="0" err="1"/>
              <a:t>açil</a:t>
            </a:r>
            <a:r>
              <a:rPr lang="tr-TR" dirty="0"/>
              <a:t> grubunu sistemdeki bir enzimin aktif merkezinden diğer enzimin aktif merkezine taşımaktadır.</a:t>
            </a:r>
          </a:p>
        </p:txBody>
      </p:sp>
    </p:spTree>
    <p:extLst>
      <p:ext uri="{BB962C8B-B14F-4D97-AF65-F5344CB8AC3E}">
        <p14:creationId xmlns:p14="http://schemas.microsoft.com/office/powerpoint/2010/main" val="73935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470515" cy="453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3. </a:t>
            </a:r>
            <a:r>
              <a:rPr sz="3200" b="1" spc="-80" dirty="0">
                <a:solidFill>
                  <a:srgbClr val="C00000"/>
                </a:solidFill>
                <a:latin typeface="Trebuchet MS"/>
                <a:cs typeface="Trebuchet MS"/>
              </a:rPr>
              <a:t>Yağ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Asidi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Sentezinin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Son</a:t>
            </a:r>
            <a:r>
              <a:rPr sz="3200" b="1" spc="-1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Dasamağı</a:t>
            </a:r>
            <a:endParaRPr sz="3200">
              <a:latin typeface="Trebuchet MS"/>
              <a:cs typeface="Trebuchet MS"/>
            </a:endParaRPr>
          </a:p>
          <a:p>
            <a:pPr marL="561340" marR="508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95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asitleri sentezi, </a:t>
            </a:r>
            <a:r>
              <a:rPr sz="2800" b="1" spc="-10" dirty="0">
                <a:solidFill>
                  <a:srgbClr val="660033"/>
                </a:solidFill>
                <a:latin typeface="Trebuchet MS"/>
                <a:cs typeface="Trebuchet MS"/>
              </a:rPr>
              <a:t>Asetil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KoA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ve </a:t>
            </a:r>
            <a:r>
              <a:rPr sz="2800" b="1" spc="-5" dirty="0">
                <a:solidFill>
                  <a:srgbClr val="663300"/>
                </a:solidFill>
                <a:latin typeface="Trebuchet MS"/>
                <a:cs typeface="Trebuchet MS"/>
              </a:rPr>
              <a:t>Malonil KoA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’ ların prostetik  grup olan </a:t>
            </a:r>
            <a:r>
              <a:rPr sz="2800" b="1" spc="-5" dirty="0">
                <a:solidFill>
                  <a:srgbClr val="252525"/>
                </a:solidFill>
                <a:latin typeface="Trebuchet MS"/>
                <a:cs typeface="Trebuchet MS"/>
              </a:rPr>
              <a:t>fosfopanteteine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transfer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edildikten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sonra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bu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gruplardan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yapılır. </a:t>
            </a:r>
            <a:r>
              <a:rPr sz="2800" spc="-35" dirty="0">
                <a:solidFill>
                  <a:srgbClr val="353131"/>
                </a:solidFill>
                <a:latin typeface="Trebuchet MS"/>
                <a:cs typeface="Trebuchet MS"/>
              </a:rPr>
              <a:t>Aynı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grup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Koenzim 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’ da da</a:t>
            </a:r>
            <a:r>
              <a:rPr sz="2800" spc="-30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53131"/>
                </a:solidFill>
                <a:latin typeface="Trebuchet MS"/>
                <a:cs typeface="Trebuchet MS"/>
              </a:rPr>
              <a:t>bulunur.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B2C1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561340" marR="1024255" indent="-247015">
              <a:lnSpc>
                <a:spcPct val="100000"/>
              </a:lnSpc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Memelilerde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tek bir polipeptid zinciri bütün katalitik 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aktiviteleri ihtiva </a:t>
            </a:r>
            <a:r>
              <a:rPr sz="2800" spc="-80" dirty="0">
                <a:solidFill>
                  <a:srgbClr val="353131"/>
                </a:solidFill>
                <a:latin typeface="Trebuchet MS"/>
                <a:cs typeface="Trebuchet MS"/>
              </a:rPr>
              <a:t>eder. </a:t>
            </a:r>
            <a:r>
              <a:rPr sz="2800" spc="-20" dirty="0">
                <a:solidFill>
                  <a:srgbClr val="353131"/>
                </a:solidFill>
                <a:latin typeface="Trebuchet MS"/>
                <a:cs typeface="Trebuchet MS"/>
              </a:rPr>
              <a:t>Prostetik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grup,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multifonksiyonel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proteinde birleşir ve aktif form daha az</a:t>
            </a:r>
            <a:r>
              <a:rPr sz="2800" spc="5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bulunur.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B2C1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561340" indent="-247015">
              <a:lnSpc>
                <a:spcPct val="100000"/>
              </a:lnSpc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b="1" spc="-5" dirty="0">
                <a:solidFill>
                  <a:srgbClr val="252525"/>
                </a:solidFill>
                <a:latin typeface="Trebuchet MS"/>
                <a:cs typeface="Trebuchet MS"/>
              </a:rPr>
              <a:t>Son basamakda 5 reaksiyon yer</a:t>
            </a:r>
            <a:r>
              <a:rPr sz="2800" b="1" spc="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800" b="1" spc="-70" dirty="0">
                <a:solidFill>
                  <a:srgbClr val="252525"/>
                </a:solidFill>
                <a:latin typeface="Trebuchet MS"/>
                <a:cs typeface="Trebuchet MS"/>
              </a:rPr>
              <a:t>alır.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https://www.youtube.com/watch?v=Dc3_LLXsguw&amp;t=24s</a:t>
            </a:r>
          </a:p>
        </p:txBody>
      </p:sp>
    </p:spTree>
    <p:extLst>
      <p:ext uri="{BB962C8B-B14F-4D97-AF65-F5344CB8AC3E}">
        <p14:creationId xmlns:p14="http://schemas.microsoft.com/office/powerpoint/2010/main" val="60089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1265809"/>
            <a:ext cx="10856468" cy="4981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5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1. </a:t>
            </a:r>
            <a:r>
              <a:rPr sz="3200" b="1" dirty="0">
                <a:solidFill>
                  <a:srgbClr val="CC0099"/>
                </a:solidFill>
                <a:latin typeface="Trebuchet MS"/>
                <a:cs typeface="Trebuchet MS"/>
              </a:rPr>
              <a:t>Başlama</a:t>
            </a:r>
            <a:r>
              <a:rPr sz="3200" b="1" spc="-45" dirty="0">
                <a:solidFill>
                  <a:srgbClr val="CC009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C0099"/>
                </a:solidFill>
                <a:latin typeface="Trebuchet MS"/>
                <a:cs typeface="Trebuchet MS"/>
              </a:rPr>
              <a:t>Safhası</a:t>
            </a:r>
            <a:endParaRPr sz="3200" dirty="0">
              <a:latin typeface="Trebuchet MS"/>
              <a:cs typeface="Trebuchet MS"/>
            </a:endParaRPr>
          </a:p>
          <a:p>
            <a:pPr marL="561340" marR="1068070" indent="-247015">
              <a:lnSpc>
                <a:spcPts val="3020"/>
              </a:lnSpc>
              <a:spcBef>
                <a:spcPts val="37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Asetil </a:t>
            </a:r>
            <a:r>
              <a:rPr sz="2800" spc="-35" dirty="0">
                <a:solidFill>
                  <a:srgbClr val="353131"/>
                </a:solidFill>
                <a:latin typeface="Trebuchet MS"/>
                <a:cs typeface="Trebuchet MS"/>
              </a:rPr>
              <a:t>KoA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ve malonil </a:t>
            </a:r>
            <a:r>
              <a:rPr sz="2800" spc="-35" dirty="0">
                <a:solidFill>
                  <a:srgbClr val="353131"/>
                </a:solidFill>
                <a:latin typeface="Trebuchet MS"/>
                <a:cs typeface="Trebuchet MS"/>
              </a:rPr>
              <a:t>KoA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ACP (Açil taşıyıcı </a:t>
            </a:r>
            <a:r>
              <a:rPr sz="2800" b="1" dirty="0">
                <a:solidFill>
                  <a:srgbClr val="660033"/>
                </a:solidFill>
                <a:latin typeface="Trebuchet MS"/>
                <a:cs typeface="Trebuchet MS"/>
              </a:rPr>
              <a:t>protein)</a:t>
            </a:r>
            <a:r>
              <a:rPr sz="2800" dirty="0">
                <a:solidFill>
                  <a:srgbClr val="353131"/>
                </a:solidFill>
                <a:latin typeface="Trebuchet MS"/>
                <a:cs typeface="Trebuchet MS"/>
              </a:rPr>
              <a:t>’</a:t>
            </a:r>
            <a:r>
              <a:rPr sz="2800" spc="-35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ye  transfer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edilerek esterifiye</a:t>
            </a:r>
            <a:r>
              <a:rPr sz="2800" spc="7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5" dirty="0" err="1">
                <a:solidFill>
                  <a:srgbClr val="353131"/>
                </a:solidFill>
                <a:latin typeface="Trebuchet MS"/>
                <a:cs typeface="Trebuchet MS"/>
              </a:rPr>
              <a:t>edilirler</a:t>
            </a:r>
            <a:r>
              <a:rPr sz="2800" spc="-45" dirty="0" smtClean="0">
                <a:solidFill>
                  <a:srgbClr val="353131"/>
                </a:solidFill>
                <a:latin typeface="Trebuchet MS"/>
                <a:cs typeface="Trebuchet MS"/>
              </a:rPr>
              <a:t>.</a:t>
            </a:r>
            <a:endParaRPr lang="tr-TR" sz="2800" spc="-45" dirty="0" smtClean="0">
              <a:solidFill>
                <a:srgbClr val="353131"/>
              </a:solidFill>
              <a:latin typeface="Trebuchet MS"/>
              <a:cs typeface="Trebuchet MS"/>
            </a:endParaRPr>
          </a:p>
          <a:p>
            <a:pPr marL="561340" marR="1068070" indent="-247015">
              <a:lnSpc>
                <a:spcPts val="3020"/>
              </a:lnSpc>
              <a:spcBef>
                <a:spcPts val="37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lang="tr-TR" sz="2800" spc="-45" dirty="0" smtClean="0">
                <a:solidFill>
                  <a:srgbClr val="353131"/>
                </a:solidFill>
                <a:latin typeface="Trebuchet MS"/>
                <a:cs typeface="Trebuchet MS"/>
              </a:rPr>
              <a:t>*</a:t>
            </a:r>
            <a:r>
              <a:rPr lang="tr-TR" b="1" dirty="0" err="1"/>
              <a:t>Esterleşme</a:t>
            </a:r>
            <a:r>
              <a:rPr lang="tr-TR" dirty="0"/>
              <a:t>, esterler genel olarak </a:t>
            </a:r>
            <a:r>
              <a:rPr lang="tr-TR" dirty="0">
                <a:hlinkClick r:id="rId2" tooltip="Karbon"/>
              </a:rPr>
              <a:t>karbon</a:t>
            </a:r>
            <a:r>
              <a:rPr lang="tr-TR" dirty="0"/>
              <a:t> asitlerinden elde edilmektedirler. Burada karbon asitlerinde bulunan –OH grubu (alkol) bir –OR grubuyla yer değiştirmesi sonucunda oluşmaktadır</a:t>
            </a:r>
            <a:r>
              <a:rPr lang="tr-TR" dirty="0" smtClean="0"/>
              <a:t>. 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2. </a:t>
            </a:r>
            <a:r>
              <a:rPr sz="3200" b="1" dirty="0">
                <a:solidFill>
                  <a:srgbClr val="CC0099"/>
                </a:solidFill>
                <a:latin typeface="Trebuchet MS"/>
                <a:cs typeface="Trebuchet MS"/>
              </a:rPr>
              <a:t>Birleşme/Kondenzasyon</a:t>
            </a:r>
            <a:r>
              <a:rPr sz="3200" b="1" spc="-70" dirty="0">
                <a:solidFill>
                  <a:srgbClr val="CC009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CC0099"/>
                </a:solidFill>
                <a:latin typeface="Trebuchet MS"/>
                <a:cs typeface="Trebuchet MS"/>
              </a:rPr>
              <a:t>Safhası</a:t>
            </a:r>
            <a:endParaRPr sz="3200" dirty="0">
              <a:latin typeface="Trebuchet MS"/>
              <a:cs typeface="Trebuchet MS"/>
            </a:endParaRPr>
          </a:p>
          <a:p>
            <a:pPr marL="561340" marR="5080" indent="-247015">
              <a:lnSpc>
                <a:spcPct val="90000"/>
              </a:lnSpc>
              <a:spcBef>
                <a:spcPts val="32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Ketoaçil ACP sentetaz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asetil </a:t>
            </a:r>
            <a:r>
              <a:rPr sz="2800" b="1" dirty="0">
                <a:solidFill>
                  <a:srgbClr val="353131"/>
                </a:solidFill>
                <a:latin typeface="Trebuchet MS"/>
                <a:cs typeface="Trebuchet MS"/>
              </a:rPr>
              <a:t>ACP’den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 asetil grubunu alır  ve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ACP_SH1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serbest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bırakır.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Daha sonra </a:t>
            </a:r>
            <a:r>
              <a:rPr sz="2800" b="1" i="1" dirty="0">
                <a:solidFill>
                  <a:srgbClr val="006600"/>
                </a:solidFill>
                <a:latin typeface="Trebuchet MS"/>
                <a:cs typeface="Trebuchet MS"/>
              </a:rPr>
              <a:t>ketoaçil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sentetaz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asil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grubunun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malonil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ACP’ ye transferini sağlar ve sonraki 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substratlardan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CO</a:t>
            </a:r>
            <a:r>
              <a:rPr sz="2775" spc="-7" baseline="-21021" dirty="0">
                <a:solidFill>
                  <a:srgbClr val="353131"/>
                </a:solidFill>
                <a:latin typeface="Trebuchet MS"/>
                <a:cs typeface="Trebuchet MS"/>
              </a:rPr>
              <a:t>2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temin ederek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asetoasetil-S-ACP  </a:t>
            </a:r>
            <a:r>
              <a:rPr sz="2800" spc="-30" dirty="0">
                <a:solidFill>
                  <a:srgbClr val="353131"/>
                </a:solidFill>
                <a:latin typeface="Trebuchet MS"/>
                <a:cs typeface="Trebuchet MS"/>
              </a:rPr>
              <a:t>şekillendirir. </a:t>
            </a:r>
            <a:r>
              <a:rPr sz="2800" b="1" dirty="0">
                <a:solidFill>
                  <a:srgbClr val="353131"/>
                </a:solidFill>
                <a:latin typeface="Trebuchet MS"/>
                <a:cs typeface="Trebuchet MS"/>
              </a:rPr>
              <a:t>Malonil </a:t>
            </a:r>
            <a:r>
              <a:rPr sz="2800" b="1" spc="-55" dirty="0">
                <a:solidFill>
                  <a:srgbClr val="353131"/>
                </a:solidFill>
                <a:latin typeface="Trebuchet MS"/>
                <a:cs typeface="Trebuchet MS"/>
              </a:rPr>
              <a:t>KoA’ </a:t>
            </a:r>
            <a:r>
              <a:rPr sz="2800" b="1" dirty="0">
                <a:solidFill>
                  <a:srgbClr val="353131"/>
                </a:solidFill>
                <a:latin typeface="Trebuchet MS"/>
                <a:cs typeface="Trebuchet MS"/>
              </a:rPr>
              <a:t>nın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sentezi </a:t>
            </a:r>
            <a:r>
              <a:rPr sz="2800" b="1" spc="-90" dirty="0">
                <a:solidFill>
                  <a:srgbClr val="353131"/>
                </a:solidFill>
                <a:latin typeface="Trebuchet MS"/>
                <a:cs typeface="Trebuchet MS"/>
              </a:rPr>
              <a:t>ATP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bağımlı  </a:t>
            </a:r>
            <a:r>
              <a:rPr sz="2800" b="1" spc="-10" dirty="0">
                <a:solidFill>
                  <a:srgbClr val="353131"/>
                </a:solidFill>
                <a:latin typeface="Trebuchet MS"/>
                <a:cs typeface="Trebuchet MS"/>
              </a:rPr>
              <a:t>karboksilasyonu</a:t>
            </a:r>
            <a:r>
              <a:rPr sz="2800" b="1" spc="-4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353131"/>
                </a:solidFill>
                <a:latin typeface="Trebuchet MS"/>
                <a:cs typeface="Trebuchet MS"/>
              </a:rPr>
              <a:t>gerektirir.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idx="1"/>
          </p:nvPr>
        </p:nvSpPr>
        <p:spPr>
          <a:xfrm>
            <a:off x="769746" y="1540509"/>
            <a:ext cx="10652506" cy="5632311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Yağ asidi sentezinin zincir uzama basamağında </a:t>
            </a:r>
            <a:r>
              <a:rPr lang="tr-TR" sz="2800" b="0" kern="1200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asetil</a:t>
            </a:r>
            <a:r>
              <a:rPr lang="tr-TR" sz="2800" b="0" kern="1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grubu,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fosfopentatein'in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sülfidril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grubundaki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malonil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grubuna transfer edilmekte,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kondenzasyon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reaksiyonu ile de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asetoasetil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(3-Ketoaçil-ACP) grubu oluşmaktadır. Reaksiyonda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malonil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CoA'daki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karboksil grubu CO2 halinde ayrılmaktadır. Bu karboksil grubu daha önce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asetil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tr-TR" sz="2800" b="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CoA'ya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bağlanan CO2'dir. Reaksiyon </a:t>
            </a:r>
            <a:r>
              <a:rPr lang="tr-TR" sz="280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3-Ketoaçil ACP </a:t>
            </a:r>
            <a:r>
              <a:rPr lang="tr-TR" sz="2800" kern="12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Sentetaz</a:t>
            </a:r>
            <a:r>
              <a:rPr lang="tr-TR" sz="280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</a:t>
            </a:r>
            <a:r>
              <a:rPr lang="tr-TR" sz="2800" b="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tarafından başarılmaktadır.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6477000"/>
            <a:ext cx="11963400" cy="3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4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628630" cy="376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3. </a:t>
            </a:r>
            <a:r>
              <a:rPr sz="3200" b="1" dirty="0">
                <a:solidFill>
                  <a:srgbClr val="CC0099"/>
                </a:solidFill>
                <a:latin typeface="Trebuchet MS"/>
                <a:cs typeface="Trebuchet MS"/>
              </a:rPr>
              <a:t>İndirgenme</a:t>
            </a:r>
            <a:r>
              <a:rPr sz="3200" b="1" spc="-30" dirty="0">
                <a:solidFill>
                  <a:srgbClr val="CC009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C0099"/>
                </a:solidFill>
                <a:latin typeface="Trebuchet MS"/>
                <a:cs typeface="Trebuchet MS"/>
              </a:rPr>
              <a:t>Safhası</a:t>
            </a:r>
            <a:endParaRPr sz="3200">
              <a:latin typeface="Trebuchet MS"/>
              <a:cs typeface="Trebuchet MS"/>
            </a:endParaRPr>
          </a:p>
          <a:p>
            <a:pPr marL="561340" marR="508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Asetoasetil-ACP’nın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ketonu bir alkole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çevrilir,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böylece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ketoaçil  ACP redüktaz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katalizlenen NADPH bağımlı bir  reaksiyonda,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β-hidroksibutiril-S-ACP</a:t>
            </a:r>
            <a:r>
              <a:rPr sz="2800" b="1" dirty="0">
                <a:solidFill>
                  <a:srgbClr val="660033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şekillenir.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4. </a:t>
            </a:r>
            <a:r>
              <a:rPr sz="3200" b="1" dirty="0">
                <a:solidFill>
                  <a:srgbClr val="CC0099"/>
                </a:solidFill>
                <a:latin typeface="Trebuchet MS"/>
                <a:cs typeface="Trebuchet MS"/>
              </a:rPr>
              <a:t>Birleşme/Kondenzasyon</a:t>
            </a:r>
            <a:r>
              <a:rPr sz="3200" b="1" spc="-40" dirty="0">
                <a:solidFill>
                  <a:srgbClr val="CC009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C0099"/>
                </a:solidFill>
                <a:latin typeface="Trebuchet MS"/>
                <a:cs typeface="Trebuchet MS"/>
              </a:rPr>
              <a:t>Safhası</a:t>
            </a:r>
            <a:endParaRPr sz="3200">
              <a:latin typeface="Trebuchet MS"/>
              <a:cs typeface="Trebuchet MS"/>
            </a:endParaRPr>
          </a:p>
          <a:p>
            <a:pPr marL="561340" marR="71501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 </a:t>
            </a:r>
            <a:r>
              <a:rPr sz="2800" b="1" i="1" spc="-10" dirty="0">
                <a:solidFill>
                  <a:srgbClr val="006600"/>
                </a:solidFill>
                <a:latin typeface="Trebuchet MS"/>
                <a:cs typeface="Trebuchet MS"/>
              </a:rPr>
              <a:t>dehidraz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enzimi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suyun uzaklaşması ile birlikte bir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çift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bağın şekillenmesini </a:t>
            </a:r>
            <a:r>
              <a:rPr sz="2800" spc="-55" dirty="0">
                <a:solidFill>
                  <a:srgbClr val="353131"/>
                </a:solidFill>
                <a:latin typeface="Trebuchet MS"/>
                <a:cs typeface="Trebuchet MS"/>
              </a:rPr>
              <a:t>sağlar.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Böylece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krotonil-S-ACP</a:t>
            </a:r>
            <a:r>
              <a:rPr sz="2800" b="1" spc="90" dirty="0">
                <a:solidFill>
                  <a:srgbClr val="660033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53131"/>
                </a:solidFill>
                <a:latin typeface="Trebuchet MS"/>
                <a:cs typeface="Trebuchet MS"/>
              </a:rPr>
              <a:t>oluşur.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430401"/>
            <a:ext cx="10687685" cy="495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A18E6A"/>
              </a:buClr>
              <a:buAutoNum type="arabicPeriod" startAt="5"/>
              <a:tabLst>
                <a:tab pos="527685" algn="l"/>
                <a:tab pos="528320" algn="l"/>
              </a:tabLst>
            </a:pPr>
            <a:r>
              <a:rPr sz="2700" b="1" dirty="0">
                <a:solidFill>
                  <a:srgbClr val="CC0099"/>
                </a:solidFill>
                <a:latin typeface="Trebuchet MS"/>
                <a:cs typeface="Trebuchet MS"/>
              </a:rPr>
              <a:t>İndirgenme</a:t>
            </a:r>
            <a:r>
              <a:rPr sz="2700" b="1" spc="-114" dirty="0">
                <a:solidFill>
                  <a:srgbClr val="CC0099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CC0099"/>
                </a:solidFill>
                <a:latin typeface="Trebuchet MS"/>
                <a:cs typeface="Trebuchet MS"/>
              </a:rPr>
              <a:t>Safhası</a:t>
            </a:r>
            <a:endParaRPr sz="2700" dirty="0">
              <a:latin typeface="Trebuchet MS"/>
              <a:cs typeface="Trebuchet MS"/>
            </a:endParaRPr>
          </a:p>
          <a:p>
            <a:pPr marL="561340" lvl="1" indent="-247015">
              <a:lnSpc>
                <a:spcPts val="2740"/>
              </a:lnSpc>
              <a:spcBef>
                <a:spcPts val="20"/>
              </a:spcBef>
              <a:buClr>
                <a:srgbClr val="9B2C1F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Dehidrasyon ürünü </a:t>
            </a:r>
            <a:r>
              <a:rPr sz="2400" spc="-30" dirty="0">
                <a:solidFill>
                  <a:srgbClr val="353131"/>
                </a:solidFill>
                <a:latin typeface="Trebuchet MS"/>
                <a:cs typeface="Trebuchet MS"/>
              </a:rPr>
              <a:t>transbutenoil-ACP, </a:t>
            </a:r>
            <a:r>
              <a:rPr sz="2400" dirty="0">
                <a:solidFill>
                  <a:srgbClr val="353131"/>
                </a:solidFill>
                <a:latin typeface="Trebuchet MS"/>
                <a:cs typeface="Trebuchet MS"/>
              </a:rPr>
              <a:t>NADPH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bağımlı </a:t>
            </a:r>
            <a:r>
              <a:rPr sz="24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enoil-ACP</a:t>
            </a:r>
            <a:r>
              <a:rPr sz="2400" b="1" i="1" spc="160" dirty="0">
                <a:solidFill>
                  <a:srgbClr val="006600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redüktaz</a:t>
            </a:r>
            <a:endParaRPr sz="2400" dirty="0">
              <a:latin typeface="Trebuchet MS"/>
              <a:cs typeface="Trebuchet MS"/>
            </a:endParaRPr>
          </a:p>
          <a:p>
            <a:pPr marL="561340" marR="655320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katalizlenen </a:t>
            </a:r>
            <a:r>
              <a:rPr sz="2400" dirty="0">
                <a:solidFill>
                  <a:srgbClr val="353131"/>
                </a:solidFill>
                <a:latin typeface="Trebuchet MS"/>
                <a:cs typeface="Trebuchet MS"/>
              </a:rPr>
              <a:t>bir </a:t>
            </a:r>
            <a:r>
              <a:rPr sz="2400" b="1" dirty="0">
                <a:solidFill>
                  <a:srgbClr val="252525"/>
                </a:solidFill>
                <a:latin typeface="Trebuchet MS"/>
                <a:cs typeface="Trebuchet MS"/>
              </a:rPr>
              <a:t>reaksiyonda 4 </a:t>
            </a:r>
            <a:r>
              <a:rPr sz="2400" b="1" spc="-15" dirty="0">
                <a:solidFill>
                  <a:srgbClr val="252525"/>
                </a:solidFill>
                <a:latin typeface="Trebuchet MS"/>
                <a:cs typeface="Trebuchet MS"/>
              </a:rPr>
              <a:t>karbon </a:t>
            </a:r>
            <a:r>
              <a:rPr sz="2400" b="1" spc="-5" dirty="0">
                <a:solidFill>
                  <a:srgbClr val="252525"/>
                </a:solidFill>
                <a:latin typeface="Trebuchet MS"/>
                <a:cs typeface="Trebuchet MS"/>
              </a:rPr>
              <a:t>uzunluğundaki bir  açil-ACP </a:t>
            </a:r>
            <a:r>
              <a:rPr sz="2400" b="1" dirty="0">
                <a:solidFill>
                  <a:srgbClr val="252525"/>
                </a:solidFill>
                <a:latin typeface="Trebuchet MS"/>
                <a:cs typeface="Trebuchet MS"/>
              </a:rPr>
              <a:t>yani </a:t>
            </a:r>
            <a:r>
              <a:rPr sz="2400" b="1" spc="-5" dirty="0">
                <a:solidFill>
                  <a:srgbClr val="660033"/>
                </a:solidFill>
                <a:latin typeface="Trebuchet MS"/>
                <a:cs typeface="Trebuchet MS"/>
              </a:rPr>
              <a:t>butiril-S-ACP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oluşturmak için</a:t>
            </a:r>
            <a:r>
              <a:rPr sz="2400" spc="-2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353131"/>
                </a:solidFill>
                <a:latin typeface="Trebuchet MS"/>
                <a:cs typeface="Trebuchet MS"/>
              </a:rPr>
              <a:t>indirgenir.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268605" marR="302895" indent="-255904">
              <a:lnSpc>
                <a:spcPts val="2920"/>
              </a:lnSpc>
              <a:spcBef>
                <a:spcPts val="5"/>
              </a:spcBef>
              <a:buClr>
                <a:srgbClr val="A18E6A"/>
              </a:buClr>
              <a:buFont typeface="Wingdings"/>
              <a:buChar char=""/>
              <a:tabLst>
                <a:tab pos="269240" algn="l"/>
                <a:tab pos="2696210" algn="l"/>
              </a:tabLst>
            </a:pPr>
            <a:r>
              <a:rPr sz="2700" dirty="0">
                <a:solidFill>
                  <a:srgbClr val="353131"/>
                </a:solidFill>
                <a:latin typeface="Trebuchet MS"/>
                <a:cs typeface="Trebuchet MS"/>
              </a:rPr>
              <a:t>Sentez 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işlemi birleşme/kondenzasyon safhasının tekrarıyla devam  </a:t>
            </a:r>
            <a:r>
              <a:rPr sz="2700" spc="-80" dirty="0">
                <a:solidFill>
                  <a:srgbClr val="353131"/>
                </a:solidFill>
                <a:latin typeface="Trebuchet MS"/>
                <a:cs typeface="Trebuchet MS"/>
              </a:rPr>
              <a:t>eder,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 bu arada	açil-ACP’ lerin yerine asetil-ACP geçer</a:t>
            </a:r>
            <a:r>
              <a:rPr sz="2700" spc="-12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ve</a:t>
            </a:r>
            <a:r>
              <a:rPr sz="2700" dirty="0">
                <a:solidFill>
                  <a:srgbClr val="353131"/>
                </a:solidFill>
                <a:latin typeface="Trebuchet MS"/>
                <a:cs typeface="Trebuchet MS"/>
              </a:rPr>
              <a:t> her  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siklusta yeni bir malonil </a:t>
            </a:r>
            <a:r>
              <a:rPr sz="2700" spc="-30" dirty="0">
                <a:solidFill>
                  <a:srgbClr val="353131"/>
                </a:solidFill>
                <a:latin typeface="Trebuchet MS"/>
                <a:cs typeface="Trebuchet MS"/>
              </a:rPr>
              <a:t>KoA</a:t>
            </a:r>
            <a:r>
              <a:rPr sz="2700" spc="-18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700" spc="-65" dirty="0">
                <a:solidFill>
                  <a:srgbClr val="353131"/>
                </a:solidFill>
                <a:latin typeface="Trebuchet MS"/>
                <a:cs typeface="Trebuchet MS"/>
              </a:rPr>
              <a:t>girer.</a:t>
            </a:r>
            <a:endParaRPr sz="2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18E6A"/>
              </a:buClr>
              <a:buFont typeface="Wingdings"/>
              <a:buChar char=""/>
            </a:pPr>
            <a:endParaRPr sz="3050" dirty="0">
              <a:latin typeface="Times New Roman"/>
              <a:cs typeface="Times New Roman"/>
            </a:endParaRPr>
          </a:p>
          <a:p>
            <a:pPr marL="268605" marR="354330" indent="-255904">
              <a:lnSpc>
                <a:spcPts val="292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2700" dirty="0">
                <a:solidFill>
                  <a:srgbClr val="353131"/>
                </a:solidFill>
                <a:latin typeface="Trebuchet MS"/>
                <a:cs typeface="Trebuchet MS"/>
              </a:rPr>
              <a:t>Sentez 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işlemleri </a:t>
            </a:r>
            <a:r>
              <a:rPr sz="2700" b="1" dirty="0">
                <a:solidFill>
                  <a:srgbClr val="660033"/>
                </a:solidFill>
                <a:latin typeface="Trebuchet MS"/>
                <a:cs typeface="Trebuchet MS"/>
              </a:rPr>
              <a:t>16 </a:t>
            </a:r>
            <a:r>
              <a:rPr sz="2700" b="1" spc="-15" dirty="0">
                <a:solidFill>
                  <a:srgbClr val="660033"/>
                </a:solidFill>
                <a:latin typeface="Trebuchet MS"/>
                <a:cs typeface="Trebuchet MS"/>
              </a:rPr>
              <a:t>karbonlu </a:t>
            </a:r>
            <a:r>
              <a:rPr sz="2700" b="1" spc="-5" dirty="0">
                <a:solidFill>
                  <a:srgbClr val="660033"/>
                </a:solidFill>
                <a:latin typeface="Trebuchet MS"/>
                <a:cs typeface="Trebuchet MS"/>
              </a:rPr>
              <a:t>palmitoil </a:t>
            </a:r>
            <a:r>
              <a:rPr sz="2700" b="1" dirty="0">
                <a:solidFill>
                  <a:srgbClr val="660033"/>
                </a:solidFill>
                <a:latin typeface="Trebuchet MS"/>
                <a:cs typeface="Trebuchet MS"/>
              </a:rPr>
              <a:t>grup 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şekilleninceye kadar  devam</a:t>
            </a:r>
            <a:r>
              <a:rPr sz="2700" spc="-114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700" spc="-75" dirty="0">
                <a:solidFill>
                  <a:srgbClr val="353131"/>
                </a:solidFill>
                <a:latin typeface="Trebuchet MS"/>
                <a:cs typeface="Trebuchet MS"/>
              </a:rPr>
              <a:t>eder.</a:t>
            </a:r>
            <a:endParaRPr sz="2700" dirty="0">
              <a:latin typeface="Trebuchet MS"/>
              <a:cs typeface="Trebuchet MS"/>
            </a:endParaRPr>
          </a:p>
          <a:p>
            <a:pPr marL="268605" marR="605790" indent="-255904">
              <a:lnSpc>
                <a:spcPts val="292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2700" spc="-5" dirty="0" err="1" smtClean="0">
                <a:solidFill>
                  <a:srgbClr val="353131"/>
                </a:solidFill>
                <a:latin typeface="Trebuchet MS"/>
                <a:cs typeface="Trebuchet MS"/>
              </a:rPr>
              <a:t>Hayvanlar</a:t>
            </a:r>
            <a:r>
              <a:rPr sz="2700" spc="-5" dirty="0" smtClean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353131"/>
                </a:solidFill>
                <a:latin typeface="Trebuchet MS"/>
                <a:cs typeface="Trebuchet MS"/>
              </a:rPr>
              <a:t>esansiyeller </a:t>
            </a:r>
            <a:r>
              <a:rPr sz="2700" spc="-5" dirty="0">
                <a:solidFill>
                  <a:srgbClr val="353131"/>
                </a:solidFill>
                <a:latin typeface="Trebuchet MS"/>
                <a:cs typeface="Trebuchet MS"/>
              </a:rPr>
              <a:t>hariç genellikle tüm yağ asitlerini </a:t>
            </a:r>
            <a:r>
              <a:rPr sz="2700" dirty="0">
                <a:solidFill>
                  <a:srgbClr val="353131"/>
                </a:solidFill>
                <a:latin typeface="Trebuchet MS"/>
                <a:cs typeface="Trebuchet MS"/>
              </a:rPr>
              <a:t>sentez  </a:t>
            </a:r>
            <a:r>
              <a:rPr sz="2700" spc="-35" dirty="0">
                <a:solidFill>
                  <a:srgbClr val="353131"/>
                </a:solidFill>
                <a:latin typeface="Trebuchet MS"/>
                <a:cs typeface="Trebuchet MS"/>
              </a:rPr>
              <a:t>edebilirler.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1455"/>
            <a:ext cx="12188951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66907" y="338582"/>
            <a:ext cx="128841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Kaynak: </a:t>
            </a:r>
            <a:r>
              <a:rPr sz="900" dirty="0">
                <a:solidFill>
                  <a:srgbClr val="F1F1F1"/>
                </a:solidFill>
                <a:latin typeface="Arial"/>
                <a:cs typeface="Arial"/>
              </a:rPr>
              <a:t>Engelgink,</a:t>
            </a:r>
            <a:r>
              <a:rPr sz="900" spc="-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491" y="716280"/>
            <a:ext cx="9505188" cy="5996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66907" y="322834"/>
            <a:ext cx="128841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Kaynak: </a:t>
            </a:r>
            <a:r>
              <a:rPr sz="900" dirty="0">
                <a:solidFill>
                  <a:srgbClr val="F1F1F1"/>
                </a:solidFill>
                <a:latin typeface="Arial"/>
                <a:cs typeface="Arial"/>
              </a:rPr>
              <a:t>Engelgink,</a:t>
            </a:r>
            <a:r>
              <a:rPr sz="900" spc="-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441940" cy="398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1321435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Ökaryotiklerde yağ asitlerinin </a:t>
            </a: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oksidasyonu  mitokondride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3200" b="1" dirty="0">
                <a:solidFill>
                  <a:srgbClr val="660033"/>
                </a:solidFill>
                <a:latin typeface="Trebuchet MS"/>
                <a:cs typeface="Trebuchet MS"/>
              </a:rPr>
              <a:t>sentezleri </a:t>
            </a:r>
            <a:r>
              <a:rPr sz="3200" b="1" spc="-5" dirty="0">
                <a:solidFill>
                  <a:srgbClr val="660033"/>
                </a:solidFill>
                <a:latin typeface="Trebuchet MS"/>
                <a:cs typeface="Trebuchet MS"/>
              </a:rPr>
              <a:t>ise </a:t>
            </a:r>
            <a:r>
              <a:rPr sz="3200" b="1" dirty="0">
                <a:solidFill>
                  <a:srgbClr val="660033"/>
                </a:solidFill>
                <a:latin typeface="Trebuchet MS"/>
                <a:cs typeface="Trebuchet MS"/>
              </a:rPr>
              <a:t>sitozolde </a:t>
            </a:r>
            <a:r>
              <a:rPr sz="3200" b="1" spc="-5" dirty="0">
                <a:solidFill>
                  <a:srgbClr val="660033"/>
                </a:solidFill>
                <a:latin typeface="Trebuchet MS"/>
                <a:cs typeface="Trebuchet MS"/>
              </a:rPr>
              <a:t>(16 </a:t>
            </a:r>
            <a:r>
              <a:rPr sz="3200" b="1" dirty="0">
                <a:solidFill>
                  <a:srgbClr val="660033"/>
                </a:solidFill>
                <a:latin typeface="Trebuchet MS"/>
                <a:cs typeface="Trebuchet MS"/>
              </a:rPr>
              <a:t>C’</a:t>
            </a:r>
            <a:r>
              <a:rPr sz="3200" b="1" spc="-200" dirty="0">
                <a:solidFill>
                  <a:srgbClr val="660033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60033"/>
                </a:solidFill>
                <a:latin typeface="Trebuchet MS"/>
                <a:cs typeface="Trebuchet MS"/>
              </a:rPr>
              <a:t>lı  palmitata </a:t>
            </a:r>
            <a:r>
              <a:rPr sz="3200" b="1" spc="-20" dirty="0">
                <a:solidFill>
                  <a:srgbClr val="660033"/>
                </a:solidFill>
                <a:latin typeface="Trebuchet MS"/>
                <a:cs typeface="Trebuchet MS"/>
              </a:rPr>
              <a:t>kadar)</a:t>
            </a:r>
            <a:r>
              <a:rPr sz="3200" b="1" spc="-110" dirty="0">
                <a:solidFill>
                  <a:srgbClr val="660033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353131"/>
                </a:solidFill>
                <a:latin typeface="Trebuchet MS"/>
                <a:cs typeface="Trebuchet MS"/>
              </a:rPr>
              <a:t>gerçekleşir.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18E6A"/>
              </a:buClr>
              <a:buFont typeface="Wingdings"/>
              <a:buChar char=""/>
            </a:pPr>
            <a:endParaRPr sz="385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spcBef>
                <a:spcPts val="5"/>
              </a:spcBef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Daha uzun zincirli yağ asitlerinin sentezi ve doymamış  yağ asitlerinin (çift bağlı) sentezinde ise mitokondriada  ve pürüssüz endoplazmik retikulumda bulunan enzimler  görev</a:t>
            </a:r>
            <a:r>
              <a:rPr sz="3200" spc="-10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353131"/>
                </a:solidFill>
                <a:latin typeface="Trebuchet MS"/>
                <a:cs typeface="Trebuchet MS"/>
              </a:rPr>
              <a:t>alır.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300" y="528435"/>
            <a:ext cx="6603492" cy="6298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66907" y="338582"/>
            <a:ext cx="128841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Kaynak: </a:t>
            </a:r>
            <a:r>
              <a:rPr sz="900" dirty="0">
                <a:solidFill>
                  <a:srgbClr val="F1F1F1"/>
                </a:solidFill>
                <a:latin typeface="Arial"/>
                <a:cs typeface="Arial"/>
              </a:rPr>
              <a:t>Engelgink,</a:t>
            </a:r>
            <a:r>
              <a:rPr sz="900" spc="-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551795" cy="278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Sitoplazmik</a:t>
            </a:r>
            <a:r>
              <a:rPr sz="3200" b="1" spc="-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Sistem</a:t>
            </a:r>
            <a:endParaRPr sz="3200">
              <a:latin typeface="Trebuchet MS"/>
              <a:cs typeface="Trebuchet MS"/>
            </a:endParaRPr>
          </a:p>
          <a:p>
            <a:pPr marL="561340" marR="5080" lvl="1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sistemde Asetil </a:t>
            </a:r>
            <a:r>
              <a:rPr sz="2800" spc="-105" dirty="0">
                <a:solidFill>
                  <a:srgbClr val="353131"/>
                </a:solidFill>
                <a:latin typeface="Trebuchet MS"/>
                <a:cs typeface="Trebuchet MS"/>
              </a:rPr>
              <a:t>KoA’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lar birbirleri ile birleşerek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uzun zincirli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yağ asitlerini meydana</a:t>
            </a:r>
            <a:r>
              <a:rPr sz="2800" spc="2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getirirler.</a:t>
            </a:r>
            <a:endParaRPr sz="2800">
              <a:latin typeface="Trebuchet MS"/>
              <a:cs typeface="Trebuchet MS"/>
            </a:endParaRPr>
          </a:p>
          <a:p>
            <a:pPr marL="561340" lvl="1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Sentez için gerekli olan maddeler </a:t>
            </a:r>
            <a:r>
              <a:rPr sz="2800" spc="-215" dirty="0">
                <a:solidFill>
                  <a:srgbClr val="353131"/>
                </a:solidFill>
                <a:latin typeface="Trebuchet MS"/>
                <a:cs typeface="Trebuchet MS"/>
              </a:rPr>
              <a:t>ATP, </a:t>
            </a:r>
            <a:r>
              <a:rPr sz="2800" spc="-15" dirty="0">
                <a:solidFill>
                  <a:srgbClr val="353131"/>
                </a:solidFill>
                <a:latin typeface="Trebuchet MS"/>
                <a:cs typeface="Trebuchet MS"/>
              </a:rPr>
              <a:t>CO</a:t>
            </a:r>
            <a:r>
              <a:rPr sz="2775" spc="-22" baseline="-21021" dirty="0">
                <a:solidFill>
                  <a:srgbClr val="353131"/>
                </a:solidFill>
                <a:latin typeface="Trebuchet MS"/>
                <a:cs typeface="Trebuchet MS"/>
              </a:rPr>
              <a:t>2</a:t>
            </a:r>
            <a:r>
              <a:rPr sz="2800" spc="-15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Mn</a:t>
            </a:r>
            <a:r>
              <a:rPr sz="2775" spc="-7" baseline="25525" dirty="0">
                <a:solidFill>
                  <a:srgbClr val="353131"/>
                </a:solidFill>
                <a:latin typeface="Trebuchet MS"/>
                <a:cs typeface="Trebuchet MS"/>
              </a:rPr>
              <a:t>+2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NADPH’</a:t>
            </a:r>
            <a:r>
              <a:rPr sz="2800" spc="10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53131"/>
                </a:solidFill>
                <a:latin typeface="Trebuchet MS"/>
                <a:cs typeface="Trebuchet MS"/>
              </a:rPr>
              <a:t>dır.</a:t>
            </a:r>
            <a:endParaRPr sz="2800">
              <a:latin typeface="Trebuchet MS"/>
              <a:cs typeface="Trebuchet MS"/>
            </a:endParaRPr>
          </a:p>
          <a:p>
            <a:pPr marL="561340" lvl="1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sisteme palmitat sentezleyen sistem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de</a:t>
            </a:r>
            <a:r>
              <a:rPr sz="2800" spc="16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53131"/>
                </a:solidFill>
                <a:latin typeface="Trebuchet MS"/>
                <a:cs typeface="Trebuchet MS"/>
              </a:rPr>
              <a:t>denir.</a:t>
            </a:r>
            <a:endParaRPr sz="2800">
              <a:latin typeface="Trebuchet MS"/>
              <a:cs typeface="Trebuchet MS"/>
            </a:endParaRPr>
          </a:p>
          <a:p>
            <a:pPr marL="561340" lvl="1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Sitoplazmik sistemde yağ asitleri yeniden</a:t>
            </a:r>
            <a:r>
              <a:rPr sz="2800" spc="4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53131"/>
                </a:solidFill>
                <a:latin typeface="Trebuchet MS"/>
                <a:cs typeface="Trebuchet MS"/>
              </a:rPr>
              <a:t>oluşur.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919162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05345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Asidi</a:t>
            </a:r>
            <a:r>
              <a:rPr spc="-20" dirty="0"/>
              <a:t> </a:t>
            </a:r>
            <a:r>
              <a:rPr dirty="0"/>
              <a:t>Se</a:t>
            </a:r>
            <a:r>
              <a:rPr spc="10" dirty="0"/>
              <a:t>n</a:t>
            </a:r>
            <a:r>
              <a:rPr dirty="0"/>
              <a:t>tezinde</a:t>
            </a:r>
            <a:r>
              <a:rPr spc="-35" dirty="0"/>
              <a:t> </a:t>
            </a:r>
            <a:r>
              <a:rPr dirty="0"/>
              <a:t>Zincir	Uzatma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493773"/>
            <a:ext cx="10591165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ts val="3825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Mitokondrial</a:t>
            </a:r>
            <a:r>
              <a:rPr sz="32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Sistem</a:t>
            </a:r>
            <a:endParaRPr sz="3200">
              <a:latin typeface="Trebuchet MS"/>
              <a:cs typeface="Trebuchet MS"/>
            </a:endParaRPr>
          </a:p>
          <a:p>
            <a:pPr marL="561340" marR="5080" lvl="1" indent="-247015">
              <a:lnSpc>
                <a:spcPts val="3020"/>
              </a:lnSpc>
              <a:spcBef>
                <a:spcPts val="37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 yağ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asidine,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nikotinamidli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koenzimlerin etkisiyle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Asetil </a:t>
            </a:r>
            <a:r>
              <a:rPr sz="2800" spc="-105" dirty="0">
                <a:solidFill>
                  <a:srgbClr val="353131"/>
                </a:solidFill>
                <a:latin typeface="Trebuchet MS"/>
                <a:cs typeface="Trebuchet MS"/>
              </a:rPr>
              <a:t>KoA’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lar eklenerek orta ve uzun zincirli yağ asitlerinin sentezi 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yapılır.</a:t>
            </a:r>
            <a:endParaRPr sz="2800">
              <a:latin typeface="Trebuchet MS"/>
              <a:cs typeface="Trebuchet MS"/>
            </a:endParaRPr>
          </a:p>
          <a:p>
            <a:pPr marL="561340" lvl="1" indent="-247015">
              <a:lnSpc>
                <a:spcPts val="3279"/>
              </a:lnSpc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sistemde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zincir uzama reaksiyonları</a:t>
            </a:r>
            <a:r>
              <a:rPr sz="2800" b="1" spc="9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353131"/>
                </a:solidFill>
                <a:latin typeface="Trebuchet MS"/>
                <a:cs typeface="Trebuchet MS"/>
              </a:rPr>
              <a:t>hakimdir.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919162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05345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Asidi</a:t>
            </a:r>
            <a:r>
              <a:rPr spc="-20" dirty="0"/>
              <a:t> </a:t>
            </a:r>
            <a:r>
              <a:rPr dirty="0"/>
              <a:t>Se</a:t>
            </a:r>
            <a:r>
              <a:rPr spc="10" dirty="0"/>
              <a:t>n</a:t>
            </a:r>
            <a:r>
              <a:rPr dirty="0"/>
              <a:t>tezinde</a:t>
            </a:r>
            <a:r>
              <a:rPr spc="-35" dirty="0"/>
              <a:t> </a:t>
            </a:r>
            <a:r>
              <a:rPr dirty="0"/>
              <a:t>Zincir	Uzatma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324600"/>
            <a:ext cx="1918716" cy="4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362703"/>
            <a:ext cx="1918716" cy="4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493773"/>
            <a:ext cx="10532745" cy="410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ts val="3825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Mikrozomal</a:t>
            </a:r>
            <a:r>
              <a:rPr sz="3200" b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Sistem</a:t>
            </a:r>
            <a:endParaRPr sz="3200">
              <a:latin typeface="Trebuchet MS"/>
              <a:cs typeface="Trebuchet MS"/>
            </a:endParaRPr>
          </a:p>
          <a:p>
            <a:pPr marL="561340" marR="728345" lvl="1" indent="-247015">
              <a:lnSpc>
                <a:spcPts val="3020"/>
              </a:lnSpc>
              <a:spcBef>
                <a:spcPts val="37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993300"/>
                </a:solidFill>
                <a:latin typeface="Trebuchet MS"/>
                <a:cs typeface="Trebuchet MS"/>
              </a:rPr>
              <a:t>Birden fazla çift bağ taşıyan doymamış yağ asitlerinin  teşekkülünü ve yağ asitlerinin aktif türevlerinin </a:t>
            </a:r>
            <a:r>
              <a:rPr sz="2800" spc="-10" dirty="0">
                <a:solidFill>
                  <a:srgbClr val="993300"/>
                </a:solidFill>
                <a:latin typeface="Trebuchet MS"/>
                <a:cs typeface="Trebuchet MS"/>
              </a:rPr>
              <a:t>uzamasını  </a:t>
            </a:r>
            <a:r>
              <a:rPr sz="2800" spc="-60" dirty="0">
                <a:solidFill>
                  <a:srgbClr val="993300"/>
                </a:solidFill>
                <a:latin typeface="Trebuchet MS"/>
                <a:cs typeface="Trebuchet MS"/>
              </a:rPr>
              <a:t>sağlar.</a:t>
            </a:r>
            <a:endParaRPr sz="2800">
              <a:latin typeface="Trebuchet MS"/>
              <a:cs typeface="Trebuchet MS"/>
            </a:endParaRPr>
          </a:p>
          <a:p>
            <a:pPr marL="561340" lvl="1" indent="-247015">
              <a:lnSpc>
                <a:spcPts val="3265"/>
              </a:lnSpc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amaçla da </a:t>
            </a:r>
            <a:r>
              <a:rPr sz="2800" b="1" spc="-5" dirty="0">
                <a:solidFill>
                  <a:srgbClr val="663300"/>
                </a:solidFill>
                <a:latin typeface="Trebuchet MS"/>
                <a:cs typeface="Trebuchet MS"/>
              </a:rPr>
              <a:t>NADPH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ve </a:t>
            </a:r>
            <a:r>
              <a:rPr sz="2800" b="1" spc="-5" dirty="0">
                <a:solidFill>
                  <a:srgbClr val="663300"/>
                </a:solidFill>
                <a:latin typeface="Trebuchet MS"/>
                <a:cs typeface="Trebuchet MS"/>
              </a:rPr>
              <a:t>malonil </a:t>
            </a:r>
            <a:r>
              <a:rPr sz="2800" b="1" spc="-10" dirty="0">
                <a:solidFill>
                  <a:srgbClr val="663300"/>
                </a:solidFill>
                <a:latin typeface="Trebuchet MS"/>
                <a:cs typeface="Trebuchet MS"/>
              </a:rPr>
              <a:t>KoA</a:t>
            </a:r>
            <a:r>
              <a:rPr sz="2800" b="1" spc="-110" dirty="0">
                <a:solidFill>
                  <a:srgbClr val="663300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kullanılır.</a:t>
            </a:r>
            <a:endParaRPr sz="2800">
              <a:latin typeface="Trebuchet MS"/>
              <a:cs typeface="Trebuchet MS"/>
            </a:endParaRPr>
          </a:p>
          <a:p>
            <a:pPr marL="561340" lvl="1" indent="-247015">
              <a:lnSpc>
                <a:spcPts val="3325"/>
              </a:lnSpc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Mikrozomal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sistem de zincir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uzama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reaksiyonunu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ihtiva</a:t>
            </a:r>
            <a:r>
              <a:rPr sz="2800" spc="13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353131"/>
                </a:solidFill>
                <a:latin typeface="Trebuchet MS"/>
                <a:cs typeface="Trebuchet MS"/>
              </a:rPr>
              <a:t>eder.</a:t>
            </a:r>
            <a:endParaRPr sz="2800">
              <a:latin typeface="Trebuchet MS"/>
              <a:cs typeface="Trebuchet MS"/>
            </a:endParaRPr>
          </a:p>
          <a:p>
            <a:pPr marL="561340" marR="5080" lvl="1" indent="-247015">
              <a:lnSpc>
                <a:spcPct val="90000"/>
              </a:lnSpc>
              <a:spcBef>
                <a:spcPts val="31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  <a:tab pos="7163434" algn="l"/>
              </a:tabLst>
            </a:pPr>
            <a:r>
              <a:rPr sz="2800" b="1" spc="-70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asitlerinin sentezi </a:t>
            </a:r>
            <a:r>
              <a:rPr sz="2800" b="1" dirty="0">
                <a:solidFill>
                  <a:srgbClr val="353131"/>
                </a:solidFill>
                <a:latin typeface="Trebuchet MS"/>
                <a:cs typeface="Trebuchet MS"/>
              </a:rPr>
              <a:t>için gerekli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olan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Asetil </a:t>
            </a:r>
            <a:r>
              <a:rPr sz="2800" b="1" spc="-60" dirty="0">
                <a:solidFill>
                  <a:srgbClr val="660033"/>
                </a:solidFill>
                <a:latin typeface="Trebuchet MS"/>
                <a:cs typeface="Trebuchet MS"/>
              </a:rPr>
              <a:t>KoA</a:t>
            </a:r>
            <a:r>
              <a:rPr sz="2800" b="1" spc="-60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lar  mitokondriadeki </a:t>
            </a:r>
            <a:r>
              <a:rPr sz="2800" b="1" spc="-10" dirty="0">
                <a:solidFill>
                  <a:srgbClr val="660033"/>
                </a:solidFill>
                <a:latin typeface="Trebuchet MS"/>
                <a:cs typeface="Trebuchet MS"/>
              </a:rPr>
              <a:t>Asetil </a:t>
            </a:r>
            <a:r>
              <a:rPr sz="2800" b="1" spc="-55" dirty="0">
                <a:solidFill>
                  <a:srgbClr val="660033"/>
                </a:solidFill>
                <a:latin typeface="Trebuchet MS"/>
                <a:cs typeface="Trebuchet MS"/>
              </a:rPr>
              <a:t>KoA’ </a:t>
            </a:r>
            <a:r>
              <a:rPr sz="2800" b="1" dirty="0">
                <a:solidFill>
                  <a:srgbClr val="353131"/>
                </a:solidFill>
                <a:latin typeface="Trebuchet MS"/>
                <a:cs typeface="Trebuchet MS"/>
              </a:rPr>
              <a:t>ların </a:t>
            </a:r>
            <a:r>
              <a:rPr sz="2800" b="1" spc="-15" dirty="0">
                <a:solidFill>
                  <a:srgbClr val="353131"/>
                </a:solidFill>
                <a:latin typeface="Trebuchet MS"/>
                <a:cs typeface="Trebuchet MS"/>
              </a:rPr>
              <a:t>sitrata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çevrilerek  mitokondria zarına geçmesi</a:t>
            </a:r>
            <a:r>
              <a:rPr sz="2800" b="1" spc="6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ve</a:t>
            </a:r>
            <a:r>
              <a:rPr sz="2800" b="1" spc="1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353131"/>
                </a:solidFill>
                <a:latin typeface="Trebuchet MS"/>
                <a:cs typeface="Trebuchet MS"/>
              </a:rPr>
              <a:t>sitratın	</a:t>
            </a:r>
            <a:r>
              <a:rPr sz="2800" b="1" spc="-20" dirty="0">
                <a:solidFill>
                  <a:srgbClr val="353131"/>
                </a:solidFill>
                <a:latin typeface="Trebuchet MS"/>
                <a:cs typeface="Trebuchet MS"/>
              </a:rPr>
              <a:t>tekrar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asetil</a:t>
            </a:r>
            <a:r>
              <a:rPr sz="2800" b="1" spc="-1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353131"/>
                </a:solidFill>
                <a:latin typeface="Trebuchet MS"/>
                <a:cs typeface="Trebuchet MS"/>
              </a:rPr>
              <a:t>CoA’</a:t>
            </a:r>
            <a:r>
              <a:rPr sz="2800" b="1" spc="-14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ya  çevrilmesiyle</a:t>
            </a:r>
            <a:r>
              <a:rPr sz="2800" b="1" spc="-2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353131"/>
                </a:solidFill>
                <a:latin typeface="Trebuchet MS"/>
                <a:cs typeface="Trebuchet MS"/>
              </a:rPr>
              <a:t>oluşur.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919162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05345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Asidi</a:t>
            </a:r>
            <a:r>
              <a:rPr spc="-20" dirty="0"/>
              <a:t> </a:t>
            </a:r>
            <a:r>
              <a:rPr dirty="0"/>
              <a:t>Se</a:t>
            </a:r>
            <a:r>
              <a:rPr spc="10" dirty="0"/>
              <a:t>n</a:t>
            </a:r>
            <a:r>
              <a:rPr dirty="0"/>
              <a:t>tezinde</a:t>
            </a:r>
            <a:r>
              <a:rPr spc="-35" dirty="0"/>
              <a:t> </a:t>
            </a:r>
            <a:r>
              <a:rPr dirty="0"/>
              <a:t>Zincir	Uzatma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9803" y="1412746"/>
            <a:ext cx="9582912" cy="538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929957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62475" algn="l"/>
                <a:tab pos="731012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50" dirty="0"/>
              <a:t> </a:t>
            </a:r>
            <a:r>
              <a:rPr dirty="0"/>
              <a:t>Asidi</a:t>
            </a:r>
            <a:r>
              <a:rPr spc="-20" dirty="0"/>
              <a:t> </a:t>
            </a:r>
            <a:r>
              <a:rPr dirty="0"/>
              <a:t>Se</a:t>
            </a:r>
            <a:r>
              <a:rPr spc="10" dirty="0"/>
              <a:t>n</a:t>
            </a:r>
            <a:r>
              <a:rPr dirty="0"/>
              <a:t>tezi	ve</a:t>
            </a:r>
            <a:r>
              <a:rPr spc="-25" dirty="0"/>
              <a:t> </a:t>
            </a:r>
            <a:r>
              <a:rPr dirty="0"/>
              <a:t>NADPH	Üre</a:t>
            </a:r>
            <a:r>
              <a:rPr spc="5" dirty="0"/>
              <a:t>t</a:t>
            </a:r>
            <a:r>
              <a:rPr dirty="0"/>
              <a:t>imi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6907" y="338582"/>
            <a:ext cx="128841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Kaynak: </a:t>
            </a:r>
            <a:r>
              <a:rPr sz="900" dirty="0">
                <a:solidFill>
                  <a:srgbClr val="F1F1F1"/>
                </a:solidFill>
                <a:latin typeface="Arial"/>
                <a:cs typeface="Arial"/>
              </a:rPr>
              <a:t>Engelgink,</a:t>
            </a:r>
            <a:r>
              <a:rPr sz="900" spc="-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1F1F1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324600"/>
            <a:ext cx="1417319" cy="4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40" y="6362703"/>
            <a:ext cx="1918716" cy="4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0248" y="1902714"/>
            <a:ext cx="617791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8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Asetil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KoA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+ 7 </a:t>
            </a:r>
            <a:r>
              <a:rPr sz="3200" b="1" spc="-100" dirty="0">
                <a:solidFill>
                  <a:srgbClr val="353131"/>
                </a:solidFill>
                <a:latin typeface="Trebuchet MS"/>
                <a:cs typeface="Trebuchet MS"/>
              </a:rPr>
              <a:t>ATP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+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14</a:t>
            </a:r>
            <a:r>
              <a:rPr sz="3200" b="1" spc="-58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9E3611"/>
                </a:solidFill>
                <a:latin typeface="Trebuchet MS"/>
                <a:cs typeface="Trebuchet MS"/>
              </a:rPr>
              <a:t>NADPH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107" y="5058028"/>
            <a:ext cx="1041400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solidFill>
                  <a:srgbClr val="006FC0"/>
                </a:solidFill>
                <a:latin typeface="Trebuchet MS"/>
                <a:cs typeface="Trebuchet MS"/>
              </a:rPr>
              <a:t>Palmitat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+ 7 ADP + 7 Pi + 14 NADP</a:t>
            </a:r>
            <a:r>
              <a:rPr sz="3150" b="1" baseline="25132" dirty="0">
                <a:solidFill>
                  <a:srgbClr val="353131"/>
                </a:solidFill>
                <a:latin typeface="Trebuchet MS"/>
                <a:cs typeface="Trebuchet MS"/>
              </a:rPr>
              <a:t>+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+ 8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CoA.SH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+ 6</a:t>
            </a:r>
            <a:r>
              <a:rPr sz="3200" b="1" spc="-4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b="1" spc="5" dirty="0">
                <a:solidFill>
                  <a:srgbClr val="353131"/>
                </a:solidFill>
                <a:latin typeface="Trebuchet MS"/>
                <a:cs typeface="Trebuchet MS"/>
              </a:rPr>
              <a:t>H</a:t>
            </a:r>
            <a:r>
              <a:rPr sz="3150" b="1" spc="7" baseline="-21164" dirty="0">
                <a:solidFill>
                  <a:srgbClr val="353131"/>
                </a:solidFill>
                <a:latin typeface="Trebuchet MS"/>
                <a:cs typeface="Trebuchet MS"/>
              </a:rPr>
              <a:t>2</a:t>
            </a:r>
            <a:r>
              <a:rPr sz="3200" b="1" spc="5" dirty="0">
                <a:solidFill>
                  <a:srgbClr val="353131"/>
                </a:solidFill>
                <a:latin typeface="Trebuchet MS"/>
                <a:cs typeface="Trebuchet MS"/>
              </a:rPr>
              <a:t>O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sp>
        <p:nvSpPr>
          <p:cNvPr id="6" name="object 6"/>
          <p:cNvSpPr/>
          <p:nvPr/>
        </p:nvSpPr>
        <p:spPr>
          <a:xfrm>
            <a:off x="5908547" y="2709672"/>
            <a:ext cx="228600" cy="1944370"/>
          </a:xfrm>
          <a:custGeom>
            <a:avLst/>
            <a:gdLst/>
            <a:ahLst/>
            <a:cxnLst/>
            <a:rect l="l" t="t" r="r" b="b"/>
            <a:pathLst>
              <a:path w="228600" h="1944370">
                <a:moveTo>
                  <a:pt x="76200" y="1715642"/>
                </a:moveTo>
                <a:lnTo>
                  <a:pt x="0" y="1715642"/>
                </a:lnTo>
                <a:lnTo>
                  <a:pt x="114300" y="1944242"/>
                </a:lnTo>
                <a:lnTo>
                  <a:pt x="209550" y="1753742"/>
                </a:lnTo>
                <a:lnTo>
                  <a:pt x="76200" y="1753742"/>
                </a:lnTo>
                <a:lnTo>
                  <a:pt x="76200" y="1715642"/>
                </a:lnTo>
                <a:close/>
              </a:path>
              <a:path w="228600" h="1944370">
                <a:moveTo>
                  <a:pt x="152400" y="0"/>
                </a:moveTo>
                <a:lnTo>
                  <a:pt x="76200" y="0"/>
                </a:lnTo>
                <a:lnTo>
                  <a:pt x="76200" y="1753742"/>
                </a:lnTo>
                <a:lnTo>
                  <a:pt x="152400" y="1753742"/>
                </a:lnTo>
                <a:lnTo>
                  <a:pt x="152400" y="0"/>
                </a:lnTo>
                <a:close/>
              </a:path>
              <a:path w="228600" h="1944370">
                <a:moveTo>
                  <a:pt x="228600" y="1715642"/>
                </a:moveTo>
                <a:lnTo>
                  <a:pt x="152400" y="1715642"/>
                </a:lnTo>
                <a:lnTo>
                  <a:pt x="152400" y="1753742"/>
                </a:lnTo>
                <a:lnTo>
                  <a:pt x="209550" y="1753742"/>
                </a:lnTo>
                <a:lnTo>
                  <a:pt x="228600" y="1715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588122"/>
            <a:ext cx="1204417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647045" cy="447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spc="-100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asidi oksidasyonunda </a:t>
            </a:r>
            <a:r>
              <a:rPr sz="3200" b="1" spc="-5" dirty="0">
                <a:solidFill>
                  <a:srgbClr val="006FC0"/>
                </a:solidFill>
                <a:latin typeface="Trebuchet MS"/>
                <a:cs typeface="Trebuchet MS"/>
              </a:rPr>
              <a:t>aktif tiyoesterler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KoA  </a:t>
            </a:r>
            <a:r>
              <a:rPr sz="3200" b="1" spc="-30" dirty="0">
                <a:solidFill>
                  <a:srgbClr val="353131"/>
                </a:solidFill>
                <a:latin typeface="Trebuchet MS"/>
                <a:cs typeface="Trebuchet MS"/>
              </a:rPr>
              <a:t>türevleridir.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Halbuki yağ asidi sentezinde açil </a:t>
            </a:r>
            <a:r>
              <a:rPr sz="3200" spc="-40" dirty="0">
                <a:solidFill>
                  <a:srgbClr val="353131"/>
                </a:solidFill>
                <a:latin typeface="Trebuchet MS"/>
                <a:cs typeface="Trebuchet MS"/>
              </a:rPr>
              <a:t>taşıyıcılar, 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tiyoesterler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olarak </a:t>
            </a:r>
            <a:r>
              <a:rPr sz="3200" b="1" dirty="0">
                <a:solidFill>
                  <a:srgbClr val="660033"/>
                </a:solidFill>
                <a:latin typeface="Trebuchet MS"/>
                <a:cs typeface="Trebuchet MS"/>
              </a:rPr>
              <a:t>açil taşıyıcı proteinine (ACP)  </a:t>
            </a:r>
            <a:r>
              <a:rPr sz="3200" spc="-50" dirty="0">
                <a:solidFill>
                  <a:srgbClr val="353131"/>
                </a:solidFill>
                <a:latin typeface="Trebuchet MS"/>
                <a:cs typeface="Trebuchet MS"/>
              </a:rPr>
              <a:t>bağlanır.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18E6A"/>
              </a:buClr>
              <a:buFont typeface="Wingdings"/>
              <a:buChar char=""/>
            </a:pPr>
            <a:endParaRPr sz="3850" dirty="0">
              <a:latin typeface="Times New Roman"/>
              <a:cs typeface="Times New Roman"/>
            </a:endParaRPr>
          </a:p>
          <a:p>
            <a:pPr marL="268605" marR="415290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Oksidasyon reaksiyonunu ayrı enzimler katalize </a:t>
            </a:r>
            <a:r>
              <a:rPr sz="3200" spc="-90" dirty="0">
                <a:solidFill>
                  <a:srgbClr val="353131"/>
                </a:solidFill>
                <a:latin typeface="Trebuchet MS"/>
                <a:cs typeface="Trebuchet MS"/>
              </a:rPr>
              <a:t>eder, 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halbuki memelilerde biyosentez reaksiyonlarının çoğu, 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iki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polipeptid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zincirine sahip multifonksiyonel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bir  protein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tarafından katalize</a:t>
            </a:r>
            <a:r>
              <a:rPr sz="3200" spc="-2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60" dirty="0">
                <a:solidFill>
                  <a:srgbClr val="353131"/>
                </a:solidFill>
                <a:latin typeface="Trebuchet MS"/>
                <a:cs typeface="Trebuchet MS"/>
              </a:rPr>
              <a:t>edilir.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400800"/>
            <a:ext cx="12044170" cy="41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523220" cy="447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63245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Sentez ve yıkımlanma olayları 2 karbon </a:t>
            </a:r>
            <a:r>
              <a:rPr sz="3200" spc="-35" dirty="0">
                <a:solidFill>
                  <a:srgbClr val="353131"/>
                </a:solidFill>
                <a:latin typeface="Trebuchet MS"/>
                <a:cs typeface="Trebuchet MS"/>
              </a:rPr>
              <a:t>basamaklıdır. 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Bununla birlikte oksidasyon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olayı,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iki karbon birimli 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asetil </a:t>
            </a:r>
            <a:r>
              <a:rPr sz="3200" b="1" dirty="0">
                <a:solidFill>
                  <a:srgbClr val="C00000"/>
                </a:solidFill>
                <a:latin typeface="Trebuchet MS"/>
                <a:cs typeface="Trebuchet MS"/>
              </a:rPr>
              <a:t>KoA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ile</a:t>
            </a:r>
            <a:r>
              <a:rPr sz="3200" spc="-22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353131"/>
                </a:solidFill>
                <a:latin typeface="Trebuchet MS"/>
                <a:cs typeface="Trebuchet MS"/>
              </a:rPr>
              <a:t>sonlanır.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18E6A"/>
              </a:buClr>
              <a:buFont typeface="Wingdings"/>
              <a:buChar char=""/>
            </a:pPr>
            <a:endParaRPr sz="385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spcBef>
                <a:spcPts val="5"/>
              </a:spcBef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Halbuki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sentez,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uzayan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zincire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iki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karbonlu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bir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grubu 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transfer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eden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üç </a:t>
            </a:r>
            <a:r>
              <a:rPr sz="3200" b="1" spc="-15" dirty="0">
                <a:solidFill>
                  <a:srgbClr val="0D0D0D"/>
                </a:solidFill>
                <a:latin typeface="Trebuchet MS"/>
                <a:cs typeface="Trebuchet MS"/>
              </a:rPr>
              <a:t>karbonlu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bir </a:t>
            </a:r>
            <a:r>
              <a:rPr sz="3200" b="1" spc="-10" dirty="0">
                <a:solidFill>
                  <a:srgbClr val="0D0D0D"/>
                </a:solidFill>
                <a:latin typeface="Trebuchet MS"/>
                <a:cs typeface="Trebuchet MS"/>
              </a:rPr>
              <a:t>substrat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olan </a:t>
            </a:r>
            <a:r>
              <a:rPr sz="3200" b="1" dirty="0">
                <a:solidFill>
                  <a:srgbClr val="660033"/>
                </a:solidFill>
                <a:latin typeface="Trebuchet MS"/>
                <a:cs typeface="Trebuchet MS"/>
              </a:rPr>
              <a:t>malonil-  </a:t>
            </a:r>
            <a:r>
              <a:rPr sz="3200" b="1" spc="-5" dirty="0">
                <a:solidFill>
                  <a:srgbClr val="660033"/>
                </a:solidFill>
                <a:latin typeface="Trebuchet MS"/>
                <a:cs typeface="Trebuchet MS"/>
              </a:rPr>
              <a:t>KoA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ya ihtiyaç </a:t>
            </a:r>
            <a:r>
              <a:rPr sz="3200" spc="-70" dirty="0">
                <a:solidFill>
                  <a:srgbClr val="353131"/>
                </a:solidFill>
                <a:latin typeface="Trebuchet MS"/>
                <a:cs typeface="Trebuchet MS"/>
              </a:rPr>
              <a:t>duyar.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Bu olayda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CO</a:t>
            </a:r>
            <a:r>
              <a:rPr sz="3150" spc="-7" baseline="-21164" dirty="0">
                <a:solidFill>
                  <a:srgbClr val="353131"/>
                </a:solidFill>
                <a:latin typeface="Trebuchet MS"/>
                <a:cs typeface="Trebuchet MS"/>
              </a:rPr>
              <a:t>2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serbest </a:t>
            </a:r>
            <a:r>
              <a:rPr sz="3200" spc="-45" dirty="0">
                <a:solidFill>
                  <a:srgbClr val="353131"/>
                </a:solidFill>
                <a:latin typeface="Trebuchet MS"/>
                <a:cs typeface="Trebuchet MS"/>
              </a:rPr>
              <a:t>bırakılır. 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Sonuç olarak </a:t>
            </a:r>
            <a:r>
              <a:rPr sz="3200" b="1" spc="-5" dirty="0">
                <a:solidFill>
                  <a:srgbClr val="006FC0"/>
                </a:solidFill>
                <a:latin typeface="Trebuchet MS"/>
                <a:cs typeface="Trebuchet MS"/>
              </a:rPr>
              <a:t>indirgenmede </a:t>
            </a:r>
            <a:r>
              <a:rPr sz="3200" b="1" dirty="0">
                <a:solidFill>
                  <a:srgbClr val="CC3300"/>
                </a:solidFill>
                <a:latin typeface="Trebuchet MS"/>
                <a:cs typeface="Trebuchet MS"/>
              </a:rPr>
              <a:t>NADPH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a,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oksidasyonda</a:t>
            </a:r>
            <a:r>
              <a:rPr sz="3200" spc="-19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53131"/>
                </a:solidFill>
                <a:latin typeface="Trebuchet MS"/>
                <a:cs typeface="Trebuchet MS"/>
              </a:rPr>
              <a:t>ise 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NAD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ve </a:t>
            </a:r>
            <a:r>
              <a:rPr sz="3200" b="1" dirty="0">
                <a:solidFill>
                  <a:srgbClr val="353131"/>
                </a:solidFill>
                <a:latin typeface="Trebuchet MS"/>
                <a:cs typeface="Trebuchet MS"/>
              </a:rPr>
              <a:t>elektron </a:t>
            </a:r>
            <a:r>
              <a:rPr sz="3200" b="1" spc="-15" dirty="0">
                <a:solidFill>
                  <a:srgbClr val="353131"/>
                </a:solidFill>
                <a:latin typeface="Trebuchet MS"/>
                <a:cs typeface="Trebuchet MS"/>
              </a:rPr>
              <a:t>transfer </a:t>
            </a:r>
            <a:r>
              <a:rPr sz="3200" b="1" spc="-5" dirty="0">
                <a:solidFill>
                  <a:srgbClr val="353131"/>
                </a:solidFill>
                <a:latin typeface="Trebuchet MS"/>
                <a:cs typeface="Trebuchet MS"/>
              </a:rPr>
              <a:t>zincirine </a:t>
            </a: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ihtiyaç</a:t>
            </a:r>
            <a:r>
              <a:rPr sz="3200" spc="-7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60" dirty="0">
                <a:solidFill>
                  <a:srgbClr val="353131"/>
                </a:solidFill>
                <a:latin typeface="Trebuchet MS"/>
                <a:cs typeface="Trebuchet MS"/>
              </a:rPr>
              <a:t>vardır.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400800"/>
            <a:ext cx="12044170" cy="41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633075" cy="388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A18E6A"/>
              </a:buClr>
              <a:buFont typeface="Wingdings"/>
              <a:buChar char=""/>
              <a:tabLst>
                <a:tab pos="269240" algn="l"/>
              </a:tabLst>
            </a:pPr>
            <a:r>
              <a:rPr sz="3200" dirty="0">
                <a:solidFill>
                  <a:srgbClr val="353131"/>
                </a:solidFill>
                <a:latin typeface="Trebuchet MS"/>
                <a:cs typeface="Trebuchet MS"/>
              </a:rPr>
              <a:t>Ökaryotiklerde yağ asidi sentezi 3 basamağa</a:t>
            </a:r>
            <a:r>
              <a:rPr sz="3200" spc="3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3200" spc="-55" dirty="0">
                <a:solidFill>
                  <a:srgbClr val="353131"/>
                </a:solidFill>
                <a:latin typeface="Trebuchet MS"/>
                <a:cs typeface="Trebuchet MS"/>
              </a:rPr>
              <a:t>ayrılır.</a:t>
            </a:r>
            <a:endParaRPr sz="3200">
              <a:latin typeface="Trebuchet MS"/>
              <a:cs typeface="Trebuchet MS"/>
            </a:endParaRPr>
          </a:p>
          <a:p>
            <a:pPr marL="829310" lvl="1" indent="-514984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AutoNum type="arabicPeriod"/>
              <a:tabLst>
                <a:tab pos="829310" algn="l"/>
                <a:tab pos="829944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Birinci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basamakta</a:t>
            </a:r>
            <a:r>
              <a:rPr sz="2800" b="1" spc="-10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mitokondrial </a:t>
            </a:r>
            <a:r>
              <a:rPr sz="2800" spc="-15" dirty="0">
                <a:solidFill>
                  <a:srgbClr val="001F5F"/>
                </a:solidFill>
                <a:latin typeface="Trebuchet MS"/>
                <a:cs typeface="Trebuchet MS"/>
              </a:rPr>
              <a:t>asetil-KoA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sitozole</a:t>
            </a:r>
            <a:r>
              <a:rPr sz="2800" spc="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1F5F"/>
                </a:solidFill>
                <a:latin typeface="Trebuchet MS"/>
                <a:cs typeface="Trebuchet MS"/>
              </a:rPr>
              <a:t>taşınır.</a:t>
            </a:r>
            <a:endParaRPr sz="2800">
              <a:latin typeface="Trebuchet MS"/>
              <a:cs typeface="Trebuchet MS"/>
            </a:endParaRPr>
          </a:p>
          <a:p>
            <a:pPr marL="829310" marR="836294" lvl="1" indent="-514984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AutoNum type="arabicPeriod"/>
              <a:tabLst>
                <a:tab pos="829310" algn="l"/>
                <a:tab pos="829944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İkinci basamakta,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asetil </a:t>
            </a:r>
            <a:r>
              <a:rPr sz="2800" spc="-105" dirty="0">
                <a:solidFill>
                  <a:srgbClr val="001F5F"/>
                </a:solidFill>
                <a:latin typeface="Trebuchet MS"/>
                <a:cs typeface="Trebuchet MS"/>
              </a:rPr>
              <a:t>KoA’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nın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karboksilasyonu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sonucu  </a:t>
            </a:r>
            <a:r>
              <a:rPr sz="2800" spc="-15" dirty="0">
                <a:solidFill>
                  <a:srgbClr val="001F5F"/>
                </a:solidFill>
                <a:latin typeface="Trebuchet MS"/>
                <a:cs typeface="Trebuchet MS"/>
              </a:rPr>
              <a:t>malonil-KoA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meydana</a:t>
            </a:r>
            <a:r>
              <a:rPr sz="2800" spc="-1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1F5F"/>
                </a:solidFill>
                <a:latin typeface="Trebuchet MS"/>
                <a:cs typeface="Trebuchet MS"/>
              </a:rPr>
              <a:t>gelir</a:t>
            </a:r>
            <a:r>
              <a:rPr sz="2800" spc="-65" dirty="0">
                <a:solidFill>
                  <a:srgbClr val="353131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1217930" marR="5080" indent="-515620">
              <a:lnSpc>
                <a:spcPct val="100000"/>
              </a:lnSpc>
              <a:spcBef>
                <a:spcPts val="315"/>
              </a:spcBef>
              <a:tabLst>
                <a:tab pos="1217930" algn="l"/>
              </a:tabLst>
            </a:pPr>
            <a:r>
              <a:rPr sz="2400" dirty="0">
                <a:solidFill>
                  <a:srgbClr val="D24717"/>
                </a:solidFill>
                <a:latin typeface="Courier New"/>
                <a:cs typeface="Courier New"/>
              </a:rPr>
              <a:t>o	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Bu safhaya yağ asidi </a:t>
            </a:r>
            <a:r>
              <a:rPr sz="2400" dirty="0">
                <a:solidFill>
                  <a:srgbClr val="353131"/>
                </a:solidFill>
                <a:latin typeface="Trebuchet MS"/>
                <a:cs typeface="Trebuchet MS"/>
              </a:rPr>
              <a:t>zinciri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uzadığından dolayı</a:t>
            </a:r>
            <a:r>
              <a:rPr sz="2400" spc="15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6FC0"/>
                </a:solidFill>
                <a:latin typeface="Trebuchet MS"/>
                <a:cs typeface="Trebuchet MS"/>
              </a:rPr>
              <a:t>zincir</a:t>
            </a:r>
            <a:r>
              <a:rPr sz="2400" spc="-5" dirty="0">
                <a:solidFill>
                  <a:srgbClr val="006FC0"/>
                </a:solidFill>
                <a:latin typeface="Trebuchet MS"/>
                <a:cs typeface="Trebuchet MS"/>
              </a:rPr>
              <a:t> uzama  reaksiyonu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da </a:t>
            </a:r>
            <a:r>
              <a:rPr sz="2400" spc="-60" dirty="0">
                <a:solidFill>
                  <a:srgbClr val="353131"/>
                </a:solidFill>
                <a:latin typeface="Trebuchet MS"/>
                <a:cs typeface="Trebuchet MS"/>
              </a:rPr>
              <a:t>denir. </a:t>
            </a:r>
            <a:r>
              <a:rPr sz="2400" dirty="0">
                <a:solidFill>
                  <a:srgbClr val="353131"/>
                </a:solidFill>
                <a:latin typeface="Trebuchet MS"/>
                <a:cs typeface="Trebuchet MS"/>
              </a:rPr>
              <a:t>Asetil </a:t>
            </a:r>
            <a:r>
              <a:rPr sz="2400" spc="-50" dirty="0">
                <a:solidFill>
                  <a:srgbClr val="353131"/>
                </a:solidFill>
                <a:latin typeface="Trebuchet MS"/>
                <a:cs typeface="Trebuchet MS"/>
              </a:rPr>
              <a:t>KoA’nın 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karboksilasyonu, yağ asidi sentezi  basamağı </a:t>
            </a:r>
            <a:r>
              <a:rPr sz="2400" dirty="0">
                <a:solidFill>
                  <a:srgbClr val="353131"/>
                </a:solidFill>
                <a:latin typeface="Trebuchet MS"/>
                <a:cs typeface="Trebuchet MS"/>
              </a:rPr>
              <a:t>ile</a:t>
            </a:r>
            <a:r>
              <a:rPr sz="2400" spc="-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353131"/>
                </a:solidFill>
                <a:latin typeface="Trebuchet MS"/>
                <a:cs typeface="Trebuchet MS"/>
              </a:rPr>
              <a:t>düzenlenir.</a:t>
            </a:r>
            <a:endParaRPr sz="2400">
              <a:latin typeface="Trebuchet MS"/>
              <a:cs typeface="Trebuchet MS"/>
            </a:endParaRPr>
          </a:p>
          <a:p>
            <a:pPr marL="829310" marR="761365" lvl="1" indent="-514984">
              <a:lnSpc>
                <a:spcPct val="100000"/>
              </a:lnSpc>
              <a:spcBef>
                <a:spcPts val="285"/>
              </a:spcBef>
              <a:buClr>
                <a:srgbClr val="9B2C1F"/>
              </a:buClr>
              <a:buAutoNum type="arabicPeriod" startAt="3"/>
              <a:tabLst>
                <a:tab pos="829310" algn="l"/>
                <a:tab pos="829944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Son olarak da, yağ asidi zincirinin gerçek bütünlüğü,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yağ  asidi sentetaz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</a:t>
            </a:r>
            <a:r>
              <a:rPr sz="2800" spc="1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53131"/>
                </a:solidFill>
                <a:latin typeface="Trebuchet MS"/>
                <a:cs typeface="Trebuchet MS"/>
              </a:rPr>
              <a:t>sağlanır.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400800"/>
            <a:ext cx="12044170" cy="41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545445" cy="406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1. </a:t>
            </a:r>
            <a:r>
              <a:rPr sz="3200" b="1" spc="-20" dirty="0">
                <a:solidFill>
                  <a:srgbClr val="C00000"/>
                </a:solidFill>
                <a:latin typeface="Trebuchet MS"/>
                <a:cs typeface="Trebuchet MS"/>
              </a:rPr>
              <a:t>Sitrat </a:t>
            </a:r>
            <a:r>
              <a:rPr sz="32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Transport</a:t>
            </a:r>
            <a:r>
              <a:rPr sz="32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Sistemi</a:t>
            </a:r>
            <a:endParaRPr sz="3200">
              <a:latin typeface="Trebuchet MS"/>
              <a:cs typeface="Trebuchet MS"/>
            </a:endParaRPr>
          </a:p>
          <a:p>
            <a:pPr marL="56134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Sitozole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asetil </a:t>
            </a:r>
            <a:r>
              <a:rPr sz="2800" b="1" spc="-10" dirty="0">
                <a:solidFill>
                  <a:srgbClr val="660033"/>
                </a:solidFill>
                <a:latin typeface="Trebuchet MS"/>
                <a:cs typeface="Trebuchet MS"/>
              </a:rPr>
              <a:t>KoA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temin eden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bir</a:t>
            </a:r>
            <a:r>
              <a:rPr sz="2800" spc="-12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53131"/>
                </a:solidFill>
                <a:latin typeface="Trebuchet MS"/>
                <a:cs typeface="Trebuchet MS"/>
              </a:rPr>
              <a:t>sistemdir.</a:t>
            </a:r>
            <a:endParaRPr sz="2800">
              <a:latin typeface="Trebuchet MS"/>
              <a:cs typeface="Trebuchet MS"/>
            </a:endParaRPr>
          </a:p>
          <a:p>
            <a:pPr marL="561340" marR="5080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Ökaryotiklerin sitozolünde gerçekleşen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yağ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asitleri sentezi için  gerekli olan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asetil KoA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2800" spc="-100" dirty="0">
                <a:solidFill>
                  <a:srgbClr val="353131"/>
                </a:solidFill>
                <a:latin typeface="Trebuchet MS"/>
                <a:cs typeface="Trebuchet MS"/>
              </a:rPr>
              <a:t>lar,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üretildikleri yer olan 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mitokondriadan temin</a:t>
            </a:r>
            <a:r>
              <a:rPr sz="2800" spc="7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53131"/>
                </a:solidFill>
                <a:latin typeface="Trebuchet MS"/>
                <a:cs typeface="Trebuchet MS"/>
              </a:rPr>
              <a:t>edilirler.</a:t>
            </a:r>
            <a:endParaRPr sz="2800">
              <a:latin typeface="Trebuchet MS"/>
              <a:cs typeface="Trebuchet MS"/>
            </a:endParaRPr>
          </a:p>
          <a:p>
            <a:pPr marL="561340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Açlığın olmadığı durumlarda yağ asitleri,</a:t>
            </a:r>
            <a:r>
              <a:rPr sz="2800" spc="165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karbonhidrat</a:t>
            </a:r>
            <a:endParaRPr sz="2800">
              <a:latin typeface="Trebuchet MS"/>
              <a:cs typeface="Trebuchet MS"/>
            </a:endParaRPr>
          </a:p>
          <a:p>
            <a:pPr marL="561340">
              <a:lnSpc>
                <a:spcPct val="100000"/>
              </a:lnSpc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metabolizmasından üretilen </a:t>
            </a:r>
            <a:r>
              <a:rPr sz="2800" b="1" spc="-5" dirty="0">
                <a:solidFill>
                  <a:srgbClr val="660033"/>
                </a:solidFill>
                <a:latin typeface="Trebuchet MS"/>
                <a:cs typeface="Trebuchet MS"/>
              </a:rPr>
              <a:t>asetil KoA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’ lardan</a:t>
            </a:r>
            <a:r>
              <a:rPr sz="280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sentezlenir.</a:t>
            </a:r>
            <a:endParaRPr sz="2800">
              <a:latin typeface="Trebuchet MS"/>
              <a:cs typeface="Trebuchet MS"/>
            </a:endParaRPr>
          </a:p>
          <a:p>
            <a:pPr marL="561340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b="1" spc="-10" dirty="0">
                <a:solidFill>
                  <a:srgbClr val="660033"/>
                </a:solidFill>
                <a:latin typeface="Trebuchet MS"/>
                <a:cs typeface="Trebuchet MS"/>
              </a:rPr>
              <a:t>Asetil </a:t>
            </a:r>
            <a:r>
              <a:rPr sz="2800" b="1" dirty="0">
                <a:solidFill>
                  <a:srgbClr val="660033"/>
                </a:solidFill>
                <a:latin typeface="Trebuchet MS"/>
                <a:cs typeface="Trebuchet MS"/>
              </a:rPr>
              <a:t>KoA</a:t>
            </a:r>
            <a:r>
              <a:rPr sz="2800" dirty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nın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mitokondriadan çıkarılması,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sitrat</a:t>
            </a:r>
            <a:r>
              <a:rPr sz="2800" spc="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transport</a:t>
            </a:r>
            <a:endParaRPr sz="2800">
              <a:latin typeface="Trebuchet MS"/>
              <a:cs typeface="Trebuchet MS"/>
            </a:endParaRPr>
          </a:p>
          <a:p>
            <a:pPr marL="561340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sistemi tarafından</a:t>
            </a:r>
            <a:r>
              <a:rPr sz="28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53131"/>
                </a:solidFill>
                <a:latin typeface="Trebuchet MS"/>
                <a:cs typeface="Trebuchet MS"/>
              </a:rPr>
              <a:t>gerçekleştirilir.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400800"/>
            <a:ext cx="12044170" cy="41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341119"/>
            <a:ext cx="10970260" cy="0"/>
          </a:xfrm>
          <a:custGeom>
            <a:avLst/>
            <a:gdLst/>
            <a:ahLst/>
            <a:cxnLst/>
            <a:rect l="l" t="t" r="r" b="b"/>
            <a:pathLst>
              <a:path w="10970260">
                <a:moveTo>
                  <a:pt x="0" y="0"/>
                </a:moveTo>
                <a:lnTo>
                  <a:pt x="1096987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1542541"/>
            <a:ext cx="10625455" cy="445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A18E6A"/>
                </a:solidFill>
                <a:latin typeface="Trebuchet MS"/>
                <a:cs typeface="Trebuchet MS"/>
              </a:rPr>
              <a:t>1. </a:t>
            </a:r>
            <a:r>
              <a:rPr sz="3200" b="1" spc="-20" dirty="0">
                <a:solidFill>
                  <a:srgbClr val="C00000"/>
                </a:solidFill>
                <a:latin typeface="Trebuchet MS"/>
                <a:cs typeface="Trebuchet MS"/>
              </a:rPr>
              <a:t>Sitrat </a:t>
            </a:r>
            <a:r>
              <a:rPr sz="32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Transport</a:t>
            </a:r>
            <a:r>
              <a:rPr sz="3200" b="1" spc="-11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Sistemi</a:t>
            </a:r>
            <a:endParaRPr sz="3200" dirty="0">
              <a:latin typeface="Trebuchet MS"/>
              <a:cs typeface="Trebuchet MS"/>
            </a:endParaRPr>
          </a:p>
          <a:p>
            <a:pPr marL="561340" marR="5080" indent="-247015">
              <a:lnSpc>
                <a:spcPct val="100000"/>
              </a:lnSpc>
              <a:spcBef>
                <a:spcPts val="305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İlk basamakta mitokondrial </a:t>
            </a:r>
            <a:r>
              <a:rPr sz="2800" b="1" spc="-10" dirty="0">
                <a:solidFill>
                  <a:srgbClr val="742117"/>
                </a:solidFill>
                <a:latin typeface="Trebuchet MS"/>
                <a:cs typeface="Trebuchet MS"/>
              </a:rPr>
              <a:t>Asetil </a:t>
            </a:r>
            <a:r>
              <a:rPr sz="2800" b="1" spc="-5" dirty="0">
                <a:solidFill>
                  <a:srgbClr val="742117"/>
                </a:solidFill>
                <a:latin typeface="Trebuchet MS"/>
                <a:cs typeface="Trebuchet MS"/>
              </a:rPr>
              <a:t>KoA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,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sitrat sentetaz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enzimi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gerçekleştirilen bir reaksiyonda </a:t>
            </a:r>
            <a:r>
              <a:rPr sz="2800" b="1" spc="-5" dirty="0">
                <a:solidFill>
                  <a:srgbClr val="353131"/>
                </a:solidFill>
                <a:latin typeface="Trebuchet MS"/>
                <a:cs typeface="Trebuchet MS"/>
              </a:rPr>
              <a:t>okzalasetat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ile  </a:t>
            </a:r>
            <a:r>
              <a:rPr sz="2800" spc="-45" dirty="0">
                <a:solidFill>
                  <a:srgbClr val="353131"/>
                </a:solidFill>
                <a:latin typeface="Trebuchet MS"/>
                <a:cs typeface="Trebuchet MS"/>
              </a:rPr>
              <a:t>birleşir.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Bu reaksiyon aynı zaman da </a:t>
            </a:r>
            <a:r>
              <a:rPr lang="tr-TR" sz="2800" b="1" spc="-5" dirty="0" err="1" smtClean="0">
                <a:solidFill>
                  <a:srgbClr val="353131"/>
                </a:solidFill>
                <a:latin typeface="Trebuchet MS"/>
                <a:cs typeface="Trebuchet MS"/>
              </a:rPr>
              <a:t>Kreps</a:t>
            </a:r>
            <a:r>
              <a:rPr sz="2800" spc="-5" dirty="0" smtClean="0">
                <a:solidFill>
                  <a:srgbClr val="353131"/>
                </a:solidFill>
                <a:latin typeface="Trebuchet MS"/>
                <a:cs typeface="Trebuchet MS"/>
              </a:rPr>
              <a:t>’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nın da ilk basamağını  </a:t>
            </a:r>
            <a:r>
              <a:rPr sz="2800" spc="-40" dirty="0">
                <a:solidFill>
                  <a:srgbClr val="353131"/>
                </a:solidFill>
                <a:latin typeface="Trebuchet MS"/>
                <a:cs typeface="Trebuchet MS"/>
              </a:rPr>
              <a:t>oluşturur.</a:t>
            </a:r>
            <a:endParaRPr sz="2800" dirty="0">
              <a:latin typeface="Trebuchet MS"/>
              <a:cs typeface="Trebuchet MS"/>
            </a:endParaRPr>
          </a:p>
          <a:p>
            <a:pPr marL="561340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Diğer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basamakta </a:t>
            </a:r>
            <a:r>
              <a:rPr sz="2800" b="1" spc="-20" dirty="0">
                <a:solidFill>
                  <a:srgbClr val="6F493C"/>
                </a:solidFill>
                <a:latin typeface="Trebuchet MS"/>
                <a:cs typeface="Trebuchet MS"/>
              </a:rPr>
              <a:t>sitrat </a:t>
            </a:r>
            <a:r>
              <a:rPr sz="2800" b="1" spc="-5" dirty="0">
                <a:solidFill>
                  <a:srgbClr val="6F493C"/>
                </a:solidFill>
                <a:latin typeface="Trebuchet MS"/>
                <a:cs typeface="Trebuchet MS"/>
              </a:rPr>
              <a:t>sitrik asit yoluyla</a:t>
            </a:r>
            <a:r>
              <a:rPr sz="2800" b="1" spc="120" dirty="0">
                <a:solidFill>
                  <a:srgbClr val="6F493C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6F493C"/>
                </a:solidFill>
                <a:latin typeface="Trebuchet MS"/>
                <a:cs typeface="Trebuchet MS"/>
              </a:rPr>
              <a:t>mitokondriden</a:t>
            </a:r>
            <a:endParaRPr sz="2800" dirty="0">
              <a:latin typeface="Trebuchet MS"/>
              <a:cs typeface="Trebuchet MS"/>
            </a:endParaRPr>
          </a:p>
          <a:p>
            <a:pPr marL="561340">
              <a:lnSpc>
                <a:spcPct val="100000"/>
              </a:lnSpc>
            </a:pPr>
            <a:r>
              <a:rPr sz="2800" b="1" spc="-5" dirty="0">
                <a:solidFill>
                  <a:srgbClr val="6F493C"/>
                </a:solidFill>
                <a:latin typeface="Trebuchet MS"/>
                <a:cs typeface="Trebuchet MS"/>
              </a:rPr>
              <a:t>dışarıya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transport</a:t>
            </a:r>
            <a:r>
              <a:rPr sz="2800" spc="10" dirty="0">
                <a:solidFill>
                  <a:srgbClr val="353131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53131"/>
                </a:solidFill>
                <a:latin typeface="Trebuchet MS"/>
                <a:cs typeface="Trebuchet MS"/>
              </a:rPr>
              <a:t>edilir.</a:t>
            </a:r>
            <a:endParaRPr sz="2800" dirty="0">
              <a:latin typeface="Trebuchet MS"/>
              <a:cs typeface="Trebuchet MS"/>
            </a:endParaRPr>
          </a:p>
          <a:p>
            <a:pPr marL="561340" marR="257175" indent="-2470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Font typeface="Arial"/>
              <a:buChar char="•"/>
              <a:tabLst>
                <a:tab pos="561340" algn="l"/>
              </a:tabLst>
            </a:pP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Sitozoldeki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sitrat, </a:t>
            </a:r>
            <a:r>
              <a:rPr sz="2800" b="1" i="1" spc="-5" dirty="0">
                <a:solidFill>
                  <a:srgbClr val="006600"/>
                </a:solidFill>
                <a:latin typeface="Trebuchet MS"/>
                <a:cs typeface="Trebuchet MS"/>
              </a:rPr>
              <a:t>sitrat liyaz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tarafından katalizlenen ve </a:t>
            </a:r>
            <a:r>
              <a:rPr sz="2800" spc="-100" dirty="0">
                <a:solidFill>
                  <a:srgbClr val="353131"/>
                </a:solidFill>
                <a:latin typeface="Trebuchet MS"/>
                <a:cs typeface="Trebuchet MS"/>
              </a:rPr>
              <a:t>ATP 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gerektiren </a:t>
            </a:r>
            <a:r>
              <a:rPr sz="2800" spc="-10" dirty="0">
                <a:solidFill>
                  <a:srgbClr val="353131"/>
                </a:solidFill>
                <a:latin typeface="Trebuchet MS"/>
                <a:cs typeface="Trebuchet MS"/>
              </a:rPr>
              <a:t>bir 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reaksiyon ile okzalasetat ve </a:t>
            </a:r>
            <a:r>
              <a:rPr sz="2800" b="1" spc="-5" dirty="0">
                <a:solidFill>
                  <a:srgbClr val="742117"/>
                </a:solidFill>
                <a:latin typeface="Trebuchet MS"/>
                <a:cs typeface="Trebuchet MS"/>
              </a:rPr>
              <a:t>Asetil KoA</a:t>
            </a:r>
            <a:r>
              <a:rPr sz="2800" spc="-5" dirty="0">
                <a:solidFill>
                  <a:srgbClr val="353131"/>
                </a:solidFill>
                <a:latin typeface="Trebuchet MS"/>
                <a:cs typeface="Trebuchet MS"/>
              </a:rPr>
              <a:t>’ ya  </a:t>
            </a:r>
            <a:r>
              <a:rPr sz="2800" spc="-50" dirty="0">
                <a:solidFill>
                  <a:srgbClr val="353131"/>
                </a:solidFill>
                <a:latin typeface="Trebuchet MS"/>
                <a:cs typeface="Trebuchet MS"/>
              </a:rPr>
              <a:t>ayrılır.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86994"/>
            <a:ext cx="585851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1440" algn="l"/>
              </a:tabLst>
            </a:pPr>
            <a:r>
              <a:rPr spc="-325" dirty="0"/>
              <a:t>Y</a:t>
            </a:r>
            <a:r>
              <a:rPr dirty="0"/>
              <a:t>ağ</a:t>
            </a:r>
            <a:r>
              <a:rPr spc="-245" dirty="0"/>
              <a:t> </a:t>
            </a:r>
            <a:r>
              <a:rPr dirty="0"/>
              <a:t>Asitlerinin	Se</a:t>
            </a:r>
            <a:r>
              <a:rPr spc="10" dirty="0"/>
              <a:t>n</a:t>
            </a:r>
            <a:r>
              <a:rPr dirty="0"/>
              <a:t>tezi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6400800"/>
            <a:ext cx="12044170" cy="41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1073</Words>
  <Application>Microsoft Office PowerPoint</Application>
  <PresentationFormat>Geniş ekran</PresentationFormat>
  <Paragraphs>118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Office Teması</vt:lpstr>
      <vt:lpstr>PowerPoint Sunusu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Yağ Asitlerinin Sentezi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Yağ Asitlerinin Sentezi</vt:lpstr>
      <vt:lpstr>PowerPoint Sunusu</vt:lpstr>
      <vt:lpstr>Yağ Asitlerinin Sentezi</vt:lpstr>
      <vt:lpstr>PowerPoint Sunusu</vt:lpstr>
      <vt:lpstr>Yağ Asitlerinin Sentezi</vt:lpstr>
      <vt:lpstr>Yağ Asitlerinin Sentezi</vt:lpstr>
      <vt:lpstr>PowerPoint Sunusu</vt:lpstr>
      <vt:lpstr>PowerPoint Sunusu</vt:lpstr>
      <vt:lpstr>PowerPoint Sunusu</vt:lpstr>
      <vt:lpstr>Yağ Asidi Sentezinde Zincir Uzatma</vt:lpstr>
      <vt:lpstr>Yağ Asidi Sentezinde Zincir Uzatma</vt:lpstr>
      <vt:lpstr>Yağ Asidi Sentezinde Zincir Uzatma</vt:lpstr>
      <vt:lpstr>Yağ Asidi Sentezi ve NADPH Üretimi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Metabolizması</dc:title>
  <dc:creator>Dr.SAYINER</dc:creator>
  <cp:keywords>lipidler;metabolizma;lipid metabolizması;nötral yağlar;yağ asitleri;eikozanoidler;kolesterol;nötral yağlar;trigliseritler;fosfofgliseridler;fosfolipitler;yağ asidi sentezi;yağ asitlerinin oksidasyonu;beta-oksidasyon;keton cisimleri;ketozis</cp:keywords>
  <cp:lastModifiedBy>MUSA KAR</cp:lastModifiedBy>
  <cp:revision>20</cp:revision>
  <dcterms:created xsi:type="dcterms:W3CDTF">2017-02-07T06:40:28Z</dcterms:created>
  <dcterms:modified xsi:type="dcterms:W3CDTF">2022-03-22T10:04:24Z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2017-02-07T00:00:00Z</vt:filetime>
  </property>
</Properties>
</file>