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83" r:id="rId26"/>
    <p:sldId id="284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7" r:id="rId47"/>
    <p:sldId id="308" r:id="rId48"/>
    <p:sldId id="309" r:id="rId49"/>
    <p:sldId id="310" r:id="rId50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8414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9B2C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99288"/>
            <a:ext cx="7211695" cy="52069"/>
          </a:xfrm>
          <a:custGeom>
            <a:avLst/>
            <a:gdLst/>
            <a:ahLst/>
            <a:cxnLst/>
            <a:rect l="l" t="t" r="r" b="b"/>
            <a:pathLst>
              <a:path w="7211695" h="52070">
                <a:moveTo>
                  <a:pt x="0" y="51815"/>
                </a:moveTo>
                <a:lnTo>
                  <a:pt x="7211568" y="51815"/>
                </a:lnTo>
                <a:lnTo>
                  <a:pt x="7211568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187428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957304" y="0"/>
            <a:ext cx="152400" cy="311150"/>
          </a:xfrm>
          <a:custGeom>
            <a:avLst/>
            <a:gdLst/>
            <a:ahLst/>
            <a:cxnLst/>
            <a:rect l="l" t="t" r="r" b="b"/>
            <a:pathLst>
              <a:path w="152400" h="311150">
                <a:moveTo>
                  <a:pt x="0" y="310896"/>
                </a:moveTo>
                <a:lnTo>
                  <a:pt x="152400" y="310896"/>
                </a:lnTo>
                <a:lnTo>
                  <a:pt x="152400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1884660" cy="311150"/>
          </a:xfrm>
          <a:custGeom>
            <a:avLst/>
            <a:gdLst/>
            <a:ahLst/>
            <a:cxnLst/>
            <a:rect l="l" t="t" r="r" b="b"/>
            <a:pathLst>
              <a:path w="11884660" h="311150">
                <a:moveTo>
                  <a:pt x="0" y="310896"/>
                </a:moveTo>
                <a:lnTo>
                  <a:pt x="11884152" y="310896"/>
                </a:lnTo>
                <a:lnTo>
                  <a:pt x="11884152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2187428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957304" y="307847"/>
            <a:ext cx="152400" cy="91440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307847"/>
            <a:ext cx="11884660" cy="91440"/>
          </a:xfrm>
          <a:custGeom>
            <a:avLst/>
            <a:gdLst/>
            <a:ahLst/>
            <a:cxnLst/>
            <a:rect l="l" t="t" r="r" b="b"/>
            <a:pathLst>
              <a:path w="11884660" h="91439">
                <a:moveTo>
                  <a:pt x="0" y="91439"/>
                </a:moveTo>
                <a:lnTo>
                  <a:pt x="11884152" y="91439"/>
                </a:lnTo>
                <a:lnTo>
                  <a:pt x="1188415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2187428" y="359663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40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957304" y="359663"/>
            <a:ext cx="152400" cy="91440"/>
          </a:xfrm>
          <a:custGeom>
            <a:avLst/>
            <a:gdLst/>
            <a:ahLst/>
            <a:cxnLst/>
            <a:rect l="l" t="t" r="r" b="b"/>
            <a:pathLst>
              <a:path w="152400" h="91440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211568" y="359663"/>
            <a:ext cx="4672965" cy="91440"/>
          </a:xfrm>
          <a:custGeom>
            <a:avLst/>
            <a:gdLst/>
            <a:ahLst/>
            <a:cxnLst/>
            <a:rect l="l" t="t" r="r" b="b"/>
            <a:pathLst>
              <a:path w="4672965" h="91440">
                <a:moveTo>
                  <a:pt x="0" y="91439"/>
                </a:moveTo>
                <a:lnTo>
                  <a:pt x="4672583" y="91439"/>
                </a:lnTo>
                <a:lnTo>
                  <a:pt x="4672583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2187428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211568" y="440436"/>
            <a:ext cx="4898390" cy="180340"/>
          </a:xfrm>
          <a:custGeom>
            <a:avLst/>
            <a:gdLst/>
            <a:ahLst/>
            <a:cxnLst/>
            <a:rect l="l" t="t" r="r" b="b"/>
            <a:pathLst>
              <a:path w="4898390" h="180340">
                <a:moveTo>
                  <a:pt x="0" y="179832"/>
                </a:moveTo>
                <a:lnTo>
                  <a:pt x="4898135" y="179832"/>
                </a:lnTo>
                <a:lnTo>
                  <a:pt x="4898135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208519" y="510540"/>
            <a:ext cx="4083050" cy="0"/>
          </a:xfrm>
          <a:custGeom>
            <a:avLst/>
            <a:gdLst/>
            <a:ahLst/>
            <a:cxnLst/>
            <a:rect l="l" t="t" r="r" b="b"/>
            <a:pathLst>
              <a:path w="4083050">
                <a:moveTo>
                  <a:pt x="0" y="0"/>
                </a:moveTo>
                <a:lnTo>
                  <a:pt x="4082796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828276" y="606551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6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20746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2036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1981688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1884152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0" y="585215"/>
                </a:moveTo>
                <a:lnTo>
                  <a:pt x="73151" y="585215"/>
                </a:lnTo>
                <a:lnTo>
                  <a:pt x="73151" y="0"/>
                </a:lnTo>
                <a:lnTo>
                  <a:pt x="0" y="0"/>
                </a:lnTo>
                <a:lnTo>
                  <a:pt x="0" y="585215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1833859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2484" y="6548626"/>
            <a:ext cx="1318260" cy="309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8392" y="6574534"/>
            <a:ext cx="1211580" cy="2453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506456" y="6484618"/>
            <a:ext cx="1653540" cy="373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0559795" y="6499859"/>
            <a:ext cx="1546859" cy="3063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8414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48414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99288"/>
            <a:ext cx="7211695" cy="52069"/>
          </a:xfrm>
          <a:custGeom>
            <a:avLst/>
            <a:gdLst/>
            <a:ahLst/>
            <a:cxnLst/>
            <a:rect l="l" t="t" r="r" b="b"/>
            <a:pathLst>
              <a:path w="7211695" h="52070">
                <a:moveTo>
                  <a:pt x="0" y="51815"/>
                </a:moveTo>
                <a:lnTo>
                  <a:pt x="7211568" y="51815"/>
                </a:lnTo>
                <a:lnTo>
                  <a:pt x="7211568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187428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957304" y="0"/>
            <a:ext cx="152400" cy="311150"/>
          </a:xfrm>
          <a:custGeom>
            <a:avLst/>
            <a:gdLst/>
            <a:ahLst/>
            <a:cxnLst/>
            <a:rect l="l" t="t" r="r" b="b"/>
            <a:pathLst>
              <a:path w="152400" h="311150">
                <a:moveTo>
                  <a:pt x="0" y="310896"/>
                </a:moveTo>
                <a:lnTo>
                  <a:pt x="152400" y="310896"/>
                </a:lnTo>
                <a:lnTo>
                  <a:pt x="152400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1884660" cy="311150"/>
          </a:xfrm>
          <a:custGeom>
            <a:avLst/>
            <a:gdLst/>
            <a:ahLst/>
            <a:cxnLst/>
            <a:rect l="l" t="t" r="r" b="b"/>
            <a:pathLst>
              <a:path w="11884660" h="311150">
                <a:moveTo>
                  <a:pt x="0" y="310896"/>
                </a:moveTo>
                <a:lnTo>
                  <a:pt x="11884152" y="310896"/>
                </a:lnTo>
                <a:lnTo>
                  <a:pt x="11884152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2187428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957304" y="307847"/>
            <a:ext cx="152400" cy="91440"/>
          </a:xfrm>
          <a:custGeom>
            <a:avLst/>
            <a:gdLst/>
            <a:ahLst/>
            <a:cxnLst/>
            <a:rect l="l" t="t" r="r" b="b"/>
            <a:pathLst>
              <a:path w="152400" h="91439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307847"/>
            <a:ext cx="11884660" cy="91440"/>
          </a:xfrm>
          <a:custGeom>
            <a:avLst/>
            <a:gdLst/>
            <a:ahLst/>
            <a:cxnLst/>
            <a:rect l="l" t="t" r="r" b="b"/>
            <a:pathLst>
              <a:path w="11884660" h="91439">
                <a:moveTo>
                  <a:pt x="0" y="91439"/>
                </a:moveTo>
                <a:lnTo>
                  <a:pt x="11884152" y="91439"/>
                </a:lnTo>
                <a:lnTo>
                  <a:pt x="1188415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2187428" y="359663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40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1957304" y="359663"/>
            <a:ext cx="152400" cy="91440"/>
          </a:xfrm>
          <a:custGeom>
            <a:avLst/>
            <a:gdLst/>
            <a:ahLst/>
            <a:cxnLst/>
            <a:rect l="l" t="t" r="r" b="b"/>
            <a:pathLst>
              <a:path w="152400" h="91440">
                <a:moveTo>
                  <a:pt x="0" y="91439"/>
                </a:moveTo>
                <a:lnTo>
                  <a:pt x="152400" y="91439"/>
                </a:lnTo>
                <a:lnTo>
                  <a:pt x="15240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211568" y="359663"/>
            <a:ext cx="4672965" cy="91440"/>
          </a:xfrm>
          <a:custGeom>
            <a:avLst/>
            <a:gdLst/>
            <a:ahLst/>
            <a:cxnLst/>
            <a:rect l="l" t="t" r="r" b="b"/>
            <a:pathLst>
              <a:path w="4672965" h="91440">
                <a:moveTo>
                  <a:pt x="0" y="91439"/>
                </a:moveTo>
                <a:lnTo>
                  <a:pt x="4672583" y="91439"/>
                </a:lnTo>
                <a:lnTo>
                  <a:pt x="4672583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2187428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211568" y="440436"/>
            <a:ext cx="4898390" cy="180340"/>
          </a:xfrm>
          <a:custGeom>
            <a:avLst/>
            <a:gdLst/>
            <a:ahLst/>
            <a:cxnLst/>
            <a:rect l="l" t="t" r="r" b="b"/>
            <a:pathLst>
              <a:path w="4898390" h="180340">
                <a:moveTo>
                  <a:pt x="0" y="179832"/>
                </a:moveTo>
                <a:lnTo>
                  <a:pt x="4898135" y="179832"/>
                </a:lnTo>
                <a:lnTo>
                  <a:pt x="4898135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208519" y="510540"/>
            <a:ext cx="4083050" cy="0"/>
          </a:xfrm>
          <a:custGeom>
            <a:avLst/>
            <a:gdLst/>
            <a:ahLst/>
            <a:cxnLst/>
            <a:rect l="l" t="t" r="r" b="b"/>
            <a:pathLst>
              <a:path w="4083050">
                <a:moveTo>
                  <a:pt x="0" y="0"/>
                </a:moveTo>
                <a:lnTo>
                  <a:pt x="4082796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828276" y="606551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6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20746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2036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1981688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1884152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0" y="585215"/>
                </a:moveTo>
                <a:lnTo>
                  <a:pt x="73151" y="585215"/>
                </a:lnTo>
                <a:lnTo>
                  <a:pt x="73151" y="0"/>
                </a:lnTo>
                <a:lnTo>
                  <a:pt x="0" y="0"/>
                </a:lnTo>
                <a:lnTo>
                  <a:pt x="0" y="585215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1833859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2484" y="6548626"/>
            <a:ext cx="1318260" cy="3093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8392" y="6574534"/>
            <a:ext cx="1211580" cy="245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506456" y="6484618"/>
            <a:ext cx="1653540" cy="3733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0559795" y="6499859"/>
            <a:ext cx="1546859" cy="3063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6994"/>
            <a:ext cx="10815319" cy="781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48414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9746" y="1540509"/>
            <a:ext cx="10652506" cy="455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9B2C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1568" y="3893820"/>
            <a:ext cx="4977765" cy="7620"/>
          </a:xfrm>
          <a:custGeom>
            <a:avLst/>
            <a:gdLst/>
            <a:ahLst/>
            <a:cxnLst/>
            <a:rect l="l" t="t" r="r" b="b"/>
            <a:pathLst>
              <a:path w="4977765" h="7620">
                <a:moveTo>
                  <a:pt x="0" y="7619"/>
                </a:moveTo>
                <a:lnTo>
                  <a:pt x="4977383" y="7619"/>
                </a:lnTo>
                <a:lnTo>
                  <a:pt x="4977383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11568" y="3896867"/>
            <a:ext cx="4977765" cy="192405"/>
          </a:xfrm>
          <a:custGeom>
            <a:avLst/>
            <a:gdLst/>
            <a:ahLst/>
            <a:cxnLst/>
            <a:rect l="l" t="t" r="r" b="b"/>
            <a:pathLst>
              <a:path w="4977765" h="192404">
                <a:moveTo>
                  <a:pt x="0" y="192023"/>
                </a:moveTo>
                <a:lnTo>
                  <a:pt x="4977383" y="192023"/>
                </a:lnTo>
                <a:lnTo>
                  <a:pt x="4977383" y="0"/>
                </a:lnTo>
                <a:lnTo>
                  <a:pt x="0" y="0"/>
                </a:lnTo>
                <a:lnTo>
                  <a:pt x="0" y="192023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11568" y="4119371"/>
            <a:ext cx="4977765" cy="0"/>
          </a:xfrm>
          <a:custGeom>
            <a:avLst/>
            <a:gdLst/>
            <a:ahLst/>
            <a:cxnLst/>
            <a:rect l="l" t="t" r="r" b="b"/>
            <a:pathLst>
              <a:path w="4977765">
                <a:moveTo>
                  <a:pt x="0" y="0"/>
                </a:moveTo>
                <a:lnTo>
                  <a:pt x="4977383" y="0"/>
                </a:lnTo>
              </a:path>
            </a:pathLst>
          </a:custGeom>
          <a:ln w="9143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11568" y="4174235"/>
            <a:ext cx="2621280" cy="0"/>
          </a:xfrm>
          <a:custGeom>
            <a:avLst/>
            <a:gdLst/>
            <a:ahLst/>
            <a:cxnLst/>
            <a:rect l="l" t="t" r="r" b="b"/>
            <a:pathLst>
              <a:path w="2621279">
                <a:moveTo>
                  <a:pt x="0" y="0"/>
                </a:moveTo>
                <a:lnTo>
                  <a:pt x="2621279" y="0"/>
                </a:lnTo>
              </a:path>
            </a:pathLst>
          </a:custGeom>
          <a:ln w="18287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11568" y="4204715"/>
            <a:ext cx="2621280" cy="0"/>
          </a:xfrm>
          <a:custGeom>
            <a:avLst/>
            <a:gdLst/>
            <a:ahLst/>
            <a:cxnLst/>
            <a:rect l="l" t="t" r="r" b="b"/>
            <a:pathLst>
              <a:path w="2621279">
                <a:moveTo>
                  <a:pt x="0" y="0"/>
                </a:moveTo>
                <a:lnTo>
                  <a:pt x="2621279" y="0"/>
                </a:lnTo>
              </a:path>
            </a:pathLst>
          </a:custGeom>
          <a:ln w="9143">
            <a:solidFill>
              <a:srgbClr val="9B2C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11568" y="3976115"/>
            <a:ext cx="4083050" cy="0"/>
          </a:xfrm>
          <a:custGeom>
            <a:avLst/>
            <a:gdLst/>
            <a:ahLst/>
            <a:cxnLst/>
            <a:rect l="l" t="t" r="r" b="b"/>
            <a:pathLst>
              <a:path w="4083050">
                <a:moveTo>
                  <a:pt x="0" y="0"/>
                </a:moveTo>
                <a:lnTo>
                  <a:pt x="4082796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832847" y="4079747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6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816096"/>
            <a:ext cx="12189460" cy="78105"/>
          </a:xfrm>
          <a:custGeom>
            <a:avLst/>
            <a:gdLst/>
            <a:ahLst/>
            <a:cxnLst/>
            <a:rect l="l" t="t" r="r" b="b"/>
            <a:pathLst>
              <a:path w="12189460" h="78104">
                <a:moveTo>
                  <a:pt x="0" y="77723"/>
                </a:moveTo>
                <a:lnTo>
                  <a:pt x="12188952" y="77723"/>
                </a:lnTo>
                <a:lnTo>
                  <a:pt x="12188952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9B2C1F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701796"/>
            <a:ext cx="8549640" cy="114300"/>
          </a:xfrm>
          <a:custGeom>
            <a:avLst/>
            <a:gdLst/>
            <a:ahLst/>
            <a:cxnLst/>
            <a:rect l="l" t="t" r="r" b="b"/>
            <a:pathLst>
              <a:path w="8549640" h="114300">
                <a:moveTo>
                  <a:pt x="0" y="114299"/>
                </a:moveTo>
                <a:lnTo>
                  <a:pt x="8549640" y="114299"/>
                </a:lnTo>
                <a:lnTo>
                  <a:pt x="8549640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49640" y="3701796"/>
            <a:ext cx="3639820" cy="189230"/>
          </a:xfrm>
          <a:custGeom>
            <a:avLst/>
            <a:gdLst/>
            <a:ahLst/>
            <a:cxnLst/>
            <a:rect l="l" t="t" r="r" b="b"/>
            <a:pathLst>
              <a:path w="3639820" h="189229">
                <a:moveTo>
                  <a:pt x="0" y="188975"/>
                </a:moveTo>
                <a:lnTo>
                  <a:pt x="3639311" y="188975"/>
                </a:lnTo>
                <a:lnTo>
                  <a:pt x="3639311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9B2C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12189460" cy="3702050"/>
          </a:xfrm>
          <a:custGeom>
            <a:avLst/>
            <a:gdLst/>
            <a:ahLst/>
            <a:cxnLst/>
            <a:rect l="l" t="t" r="r" b="b"/>
            <a:pathLst>
              <a:path w="12189460" h="3702050">
                <a:moveTo>
                  <a:pt x="0" y="3701796"/>
                </a:moveTo>
                <a:lnTo>
                  <a:pt x="12188952" y="3701796"/>
                </a:lnTo>
                <a:lnTo>
                  <a:pt x="12188952" y="0"/>
                </a:lnTo>
                <a:lnTo>
                  <a:pt x="0" y="0"/>
                </a:lnTo>
                <a:lnTo>
                  <a:pt x="0" y="3701796"/>
                </a:lnTo>
                <a:close/>
              </a:path>
            </a:pathLst>
          </a:custGeom>
          <a:solidFill>
            <a:srgbClr val="6963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484" y="6548626"/>
            <a:ext cx="1318260" cy="309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392" y="6574534"/>
            <a:ext cx="1211580" cy="2453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06456" y="6484618"/>
            <a:ext cx="1653540" cy="373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559795" y="6499859"/>
            <a:ext cx="1546859" cy="3063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1278382" y="457453"/>
            <a:ext cx="9558655" cy="3445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06420">
              <a:lnSpc>
                <a:spcPct val="100000"/>
              </a:lnSpc>
            </a:pPr>
            <a:r>
              <a:rPr sz="11300" spc="5" dirty="0">
                <a:solidFill>
                  <a:srgbClr val="FFFFFF"/>
                </a:solidFill>
              </a:rPr>
              <a:t>Lipid  </a:t>
            </a:r>
            <a:r>
              <a:rPr sz="11300" dirty="0">
                <a:solidFill>
                  <a:srgbClr val="FFFFFF"/>
                </a:solidFill>
              </a:rPr>
              <a:t>Metabolizması</a:t>
            </a:r>
            <a:endParaRPr sz="11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ct val="100000"/>
              </a:lnSpc>
            </a:pPr>
            <a:r>
              <a:rPr sz="3600" b="0" spc="5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50" dirty="0">
                <a:solidFill>
                  <a:srgbClr val="353131"/>
                </a:solidFill>
                <a:latin typeface="Trebuchet MS"/>
                <a:cs typeface="Trebuchet MS"/>
              </a:rPr>
              <a:t>Enerji</a:t>
            </a:r>
            <a:r>
              <a:rPr sz="3600" b="0" spc="-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35" dirty="0">
                <a:solidFill>
                  <a:srgbClr val="353131"/>
                </a:solidFill>
                <a:latin typeface="Trebuchet MS"/>
                <a:cs typeface="Trebuchet MS"/>
              </a:rPr>
              <a:t>kaynaklarıdır.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spc="2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25" dirty="0">
                <a:solidFill>
                  <a:srgbClr val="353131"/>
                </a:solidFill>
                <a:latin typeface="Trebuchet MS"/>
                <a:cs typeface="Trebuchet MS"/>
              </a:rPr>
              <a:t>Membranların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yapısal</a:t>
            </a:r>
            <a:r>
              <a:rPr sz="3600" b="0" spc="-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35" dirty="0">
                <a:solidFill>
                  <a:srgbClr val="353131"/>
                </a:solidFill>
                <a:latin typeface="Trebuchet MS"/>
                <a:cs typeface="Trebuchet MS"/>
              </a:rPr>
              <a:t>bileşenleridir.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spc="4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40" dirty="0">
                <a:solidFill>
                  <a:srgbClr val="353131"/>
                </a:solidFill>
                <a:latin typeface="Trebuchet MS"/>
                <a:cs typeface="Trebuchet MS"/>
              </a:rPr>
              <a:t>Fiziksel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travmaya karşı koruyucu görevleri</a:t>
            </a:r>
            <a:r>
              <a:rPr sz="3600" b="0" spc="-1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70" dirty="0">
                <a:solidFill>
                  <a:srgbClr val="353131"/>
                </a:solidFill>
                <a:latin typeface="Trebuchet MS"/>
                <a:cs typeface="Trebuchet MS"/>
              </a:rPr>
              <a:t>vardır.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dirty="0">
                <a:solidFill>
                  <a:srgbClr val="A18E6A"/>
                </a:solidFill>
                <a:latin typeface="Times New Roman"/>
                <a:cs typeface="Times New Roman"/>
              </a:rPr>
              <a:t> </a:t>
            </a:r>
            <a:r>
              <a:rPr sz="3600" b="0" spc="-75" dirty="0">
                <a:solidFill>
                  <a:srgbClr val="353131"/>
                </a:solidFill>
                <a:latin typeface="Trebuchet MS"/>
                <a:cs typeface="Trebuchet MS"/>
              </a:rPr>
              <a:t>Termal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yalıtkan</a:t>
            </a:r>
            <a:r>
              <a:rPr sz="3600" b="0" spc="-5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40" dirty="0">
                <a:solidFill>
                  <a:srgbClr val="353131"/>
                </a:solidFill>
                <a:latin typeface="Trebuchet MS"/>
                <a:cs typeface="Trebuchet MS"/>
              </a:rPr>
              <a:t>maddelerdir.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spc="3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35" dirty="0">
                <a:solidFill>
                  <a:srgbClr val="353131"/>
                </a:solidFill>
                <a:latin typeface="Trebuchet MS"/>
                <a:cs typeface="Trebuchet MS"/>
              </a:rPr>
              <a:t>Metabolik</a:t>
            </a:r>
            <a:r>
              <a:rPr sz="3600" b="0" spc="-30" dirty="0">
                <a:solidFill>
                  <a:srgbClr val="353131"/>
                </a:solidFill>
                <a:latin typeface="Trebuchet MS"/>
                <a:cs typeface="Trebuchet MS"/>
              </a:rPr>
              <a:t> düzenleyicidirler.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spc="3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35" dirty="0">
                <a:solidFill>
                  <a:srgbClr val="353131"/>
                </a:solidFill>
                <a:latin typeface="Trebuchet MS"/>
                <a:cs typeface="Trebuchet MS"/>
              </a:rPr>
              <a:t>Sindirime </a:t>
            </a:r>
            <a:r>
              <a:rPr sz="3600" b="0" spc="-5" dirty="0">
                <a:solidFill>
                  <a:srgbClr val="353131"/>
                </a:solidFill>
                <a:latin typeface="Trebuchet MS"/>
                <a:cs typeface="Trebuchet MS"/>
              </a:rPr>
              <a:t>destek</a:t>
            </a:r>
            <a:r>
              <a:rPr sz="3600" b="0" spc="-114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65" dirty="0">
                <a:solidFill>
                  <a:srgbClr val="353131"/>
                </a:solidFill>
                <a:latin typeface="Trebuchet MS"/>
                <a:cs typeface="Trebuchet MS"/>
              </a:rPr>
              <a:t>olurlar.</a:t>
            </a:r>
            <a:endParaRPr sz="3600">
              <a:latin typeface="Trebuchet MS"/>
              <a:cs typeface="Trebuchet MS"/>
            </a:endParaRPr>
          </a:p>
          <a:p>
            <a:pPr marL="40640">
              <a:lnSpc>
                <a:spcPct val="100000"/>
              </a:lnSpc>
              <a:spcBef>
                <a:spcPts val="300"/>
              </a:spcBef>
            </a:pPr>
            <a:r>
              <a:rPr sz="3600" b="0" spc="3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30" dirty="0">
                <a:solidFill>
                  <a:srgbClr val="353131"/>
                </a:solidFill>
                <a:latin typeface="Trebuchet MS"/>
                <a:cs typeface="Trebuchet MS"/>
              </a:rPr>
              <a:t>Elektriksel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yalıtkan</a:t>
            </a:r>
            <a:r>
              <a:rPr sz="3600" b="0" spc="-1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40" dirty="0">
                <a:solidFill>
                  <a:srgbClr val="353131"/>
                </a:solidFill>
                <a:latin typeface="Trebuchet MS"/>
                <a:cs typeface="Trebuchet MS"/>
              </a:rPr>
              <a:t>maddelerdir.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8124190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94940" algn="l"/>
                <a:tab pos="4635500" algn="l"/>
              </a:tabLst>
            </a:pPr>
            <a:r>
              <a:rPr dirty="0"/>
              <a:t>Lipid</a:t>
            </a:r>
            <a:r>
              <a:rPr spc="-15" dirty="0"/>
              <a:t>l</a:t>
            </a:r>
            <a:r>
              <a:rPr dirty="0"/>
              <a:t>erin	</a:t>
            </a:r>
            <a:r>
              <a:rPr spc="-20" dirty="0"/>
              <a:t>P</a:t>
            </a:r>
            <a:r>
              <a:rPr dirty="0"/>
              <a:t>rimer	</a:t>
            </a:r>
            <a:r>
              <a:rPr spc="-215" dirty="0"/>
              <a:t>F</a:t>
            </a:r>
            <a:r>
              <a:rPr dirty="0"/>
              <a:t>onksiyonla</a:t>
            </a:r>
            <a:r>
              <a:rPr spc="5" dirty="0"/>
              <a:t>r</a:t>
            </a:r>
            <a:r>
              <a:rPr spc="-5" dirty="0"/>
              <a:t>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796" y="1784477"/>
            <a:ext cx="9894570" cy="3662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47315">
              <a:lnSpc>
                <a:spcPct val="100000"/>
              </a:lnSpc>
            </a:pPr>
            <a:r>
              <a:rPr sz="8000" b="1" dirty="0">
                <a:solidFill>
                  <a:srgbClr val="9B2C1F"/>
                </a:solidFill>
                <a:latin typeface="Trebuchet MS"/>
                <a:cs typeface="Trebuchet MS"/>
              </a:rPr>
              <a:t>Lipidlerin  </a:t>
            </a:r>
            <a:r>
              <a:rPr sz="8000" b="1" spc="-5" dirty="0">
                <a:solidFill>
                  <a:srgbClr val="9B2C1F"/>
                </a:solidFill>
                <a:latin typeface="Trebuchet MS"/>
                <a:cs typeface="Trebuchet MS"/>
              </a:rPr>
              <a:t>Sindirimi, </a:t>
            </a:r>
            <a:r>
              <a:rPr sz="8000" b="1" dirty="0">
                <a:solidFill>
                  <a:srgbClr val="9B2C1F"/>
                </a:solidFill>
                <a:latin typeface="Trebuchet MS"/>
                <a:cs typeface="Trebuchet MS"/>
              </a:rPr>
              <a:t>Emilimi</a:t>
            </a:r>
            <a:r>
              <a:rPr sz="8000" b="1" spc="-55" dirty="0">
                <a:solidFill>
                  <a:srgbClr val="9B2C1F"/>
                </a:solidFill>
                <a:latin typeface="Trebuchet MS"/>
                <a:cs typeface="Trebuchet MS"/>
              </a:rPr>
              <a:t> </a:t>
            </a:r>
            <a:r>
              <a:rPr sz="8000" b="1" spc="-10" dirty="0">
                <a:solidFill>
                  <a:srgbClr val="9B2C1F"/>
                </a:solidFill>
                <a:latin typeface="Trebuchet MS"/>
                <a:cs typeface="Trebuchet MS"/>
              </a:rPr>
              <a:t>ve</a:t>
            </a:r>
            <a:endParaRPr sz="8000">
              <a:latin typeface="Trebuchet MS"/>
              <a:cs typeface="Trebuchet MS"/>
            </a:endParaRPr>
          </a:p>
          <a:p>
            <a:pPr marL="2673350">
              <a:lnSpc>
                <a:spcPct val="100000"/>
              </a:lnSpc>
            </a:pPr>
            <a:r>
              <a:rPr sz="8000" b="1" spc="-100" dirty="0">
                <a:solidFill>
                  <a:srgbClr val="9B2C1F"/>
                </a:solidFill>
                <a:latin typeface="Trebuchet MS"/>
                <a:cs typeface="Trebuchet MS"/>
              </a:rPr>
              <a:t>Taşınması</a:t>
            </a:r>
            <a:endParaRPr sz="8000">
              <a:latin typeface="Trebuchet MS"/>
              <a:cs typeface="Trebuchet M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538460" cy="4476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79946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Lipolitik görüş: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Yağlar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emülsifiye edildikten sonra  trigliseridler üzerinden yağ asitleri ve gliserine  parçalanarak 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emilirler.Emilim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tamamen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kan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yolu ile 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olmaktadır.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15" dirty="0">
                <a:solidFill>
                  <a:srgbClr val="CC3300"/>
                </a:solidFill>
                <a:latin typeface="Trebuchet MS"/>
                <a:cs typeface="Trebuchet MS"/>
              </a:rPr>
              <a:t>Partitisyon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görüş: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Bir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kısım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yağlar mono ve digliserid  şeklinde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emilirler.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Bağırsaktan dokuya geçişi mezenterik  lenf </a:t>
            </a:r>
            <a:r>
              <a:rPr sz="3200" spc="-20" dirty="0">
                <a:solidFill>
                  <a:srgbClr val="353131"/>
                </a:solidFill>
                <a:latin typeface="Trebuchet MS"/>
                <a:cs typeface="Trebuchet MS"/>
              </a:rPr>
              <a:t>sağlamaktadır.Emilimde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kan ve lenf arasında  paylaşma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vardır.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417175" cy="4476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148145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Besinlerle alınan lipidlerin büyük bir kısmını  </a:t>
            </a:r>
            <a:r>
              <a:rPr sz="3200" b="1" spc="-5" dirty="0">
                <a:solidFill>
                  <a:srgbClr val="993300"/>
                </a:solidFill>
                <a:latin typeface="Trebuchet MS"/>
                <a:cs typeface="Trebuchet MS"/>
              </a:rPr>
              <a:t>trigliseritler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daha azını </a:t>
            </a:r>
            <a:r>
              <a:rPr sz="3200" b="1" spc="-25" dirty="0">
                <a:solidFill>
                  <a:srgbClr val="993300"/>
                </a:solidFill>
                <a:latin typeface="Trebuchet MS"/>
                <a:cs typeface="Trebuchet MS"/>
              </a:rPr>
              <a:t>fosfolipidler, </a:t>
            </a:r>
            <a:r>
              <a:rPr sz="3200" b="1" dirty="0">
                <a:solidFill>
                  <a:srgbClr val="993300"/>
                </a:solidFill>
                <a:latin typeface="Trebuchet MS"/>
                <a:cs typeface="Trebuchet MS"/>
              </a:rPr>
              <a:t>serbest  </a:t>
            </a:r>
            <a:r>
              <a:rPr sz="3200" b="1" spc="-5" dirty="0">
                <a:solidFill>
                  <a:srgbClr val="993300"/>
                </a:solidFill>
                <a:latin typeface="Trebuchet MS"/>
                <a:cs typeface="Trebuchet MS"/>
              </a:rPr>
              <a:t>kolesterol, ester kolesterol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b="1" dirty="0">
                <a:solidFill>
                  <a:srgbClr val="993300"/>
                </a:solidFill>
                <a:latin typeface="Trebuchet MS"/>
                <a:cs typeface="Trebuchet MS"/>
              </a:rPr>
              <a:t>yağda çözünen  </a:t>
            </a:r>
            <a:r>
              <a:rPr sz="3200" b="1" spc="10" dirty="0">
                <a:solidFill>
                  <a:srgbClr val="993300"/>
                </a:solidFill>
                <a:latin typeface="Trebuchet MS"/>
                <a:cs typeface="Trebuchet MS"/>
              </a:rPr>
              <a:t>vitaminler</a:t>
            </a:r>
            <a:r>
              <a:rPr sz="3200" b="1" spc="-90" dirty="0">
                <a:solidFill>
                  <a:srgbClr val="993300"/>
                </a:solidFill>
                <a:latin typeface="Trebuchet MS"/>
                <a:cs typeface="Trebuchet MS"/>
              </a:rPr>
              <a:t>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oluşturur.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Lipid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sindirimi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ince bağırsaklarda (başlıca </a:t>
            </a: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jejenum)</a:t>
            </a:r>
            <a:r>
              <a:rPr sz="3200" b="1" spc="-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 ester bağlarının hidrolitik olarak parçalanması şeklinde 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gerçekleşir.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 hidrolitik parçalanma </a:t>
            </a:r>
            <a:r>
              <a:rPr sz="3200" b="1" i="1" dirty="0">
                <a:solidFill>
                  <a:srgbClr val="006600"/>
                </a:solidFill>
                <a:latin typeface="Trebuchet MS"/>
                <a:cs typeface="Trebuchet MS"/>
              </a:rPr>
              <a:t>lipaz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enziminin 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katalitik etkisi ile</a:t>
            </a: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gerçekleşir.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48638"/>
            <a:ext cx="11890248" cy="6309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907" y="303529"/>
            <a:ext cx="128841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Kaynak: </a:t>
            </a:r>
            <a:r>
              <a:rPr sz="900" dirty="0">
                <a:solidFill>
                  <a:srgbClr val="F1F1F1"/>
                </a:solidFill>
                <a:latin typeface="Arial"/>
                <a:cs typeface="Arial"/>
              </a:rPr>
              <a:t>Engelgink,</a:t>
            </a:r>
            <a:r>
              <a:rPr sz="900" spc="-10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94450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3557"/>
            <a:ext cx="10436860" cy="441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ts val="252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b="1" spc="-20" dirty="0">
                <a:solidFill>
                  <a:srgbClr val="6F2F9F"/>
                </a:solidFill>
                <a:latin typeface="Trebuchet MS"/>
                <a:cs typeface="Trebuchet MS"/>
              </a:rPr>
              <a:t>Pankreas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tarafından salgılanan </a:t>
            </a:r>
            <a:r>
              <a:rPr sz="3000" b="1" i="1" dirty="0">
                <a:solidFill>
                  <a:srgbClr val="006600"/>
                </a:solidFill>
                <a:latin typeface="Trebuchet MS"/>
                <a:cs typeface="Trebuchet MS"/>
              </a:rPr>
              <a:t>lipaz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3000" b="1" spc="-5" dirty="0">
                <a:solidFill>
                  <a:srgbClr val="CC3300"/>
                </a:solidFill>
                <a:latin typeface="Trebuchet MS"/>
                <a:cs typeface="Trebuchet MS"/>
              </a:rPr>
              <a:t>Ca</a:t>
            </a:r>
            <a:r>
              <a:rPr sz="3000" b="1" spc="-7" baseline="25000" dirty="0">
                <a:solidFill>
                  <a:srgbClr val="CC3300"/>
                </a:solidFill>
                <a:latin typeface="Trebuchet MS"/>
                <a:cs typeface="Trebuchet MS"/>
              </a:rPr>
              <a:t>++</a:t>
            </a:r>
            <a:r>
              <a:rPr sz="3000" b="1" spc="450" baseline="25000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iyonları,</a:t>
            </a:r>
            <a:endParaRPr sz="3000">
              <a:latin typeface="Trebuchet MS"/>
              <a:cs typeface="Trebuchet MS"/>
            </a:endParaRPr>
          </a:p>
          <a:p>
            <a:pPr marL="268605" marR="1513205">
              <a:lnSpc>
                <a:spcPct val="80000"/>
              </a:lnSpc>
              <a:spcBef>
                <a:spcPts val="360"/>
              </a:spcBef>
            </a:pP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sabunlar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000" b="1" spc="-20" dirty="0">
                <a:solidFill>
                  <a:srgbClr val="CC3300"/>
                </a:solidFill>
                <a:latin typeface="Trebuchet MS"/>
                <a:cs typeface="Trebuchet MS"/>
              </a:rPr>
              <a:t>safra </a:t>
            </a: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tuzları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gibi maddeler tarafından  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aktifleştirilir.</a:t>
            </a:r>
            <a:endParaRPr sz="3000">
              <a:latin typeface="Trebuchet MS"/>
              <a:cs typeface="Trebuchet MS"/>
            </a:endParaRPr>
          </a:p>
          <a:p>
            <a:pPr marL="561340" lvl="1" indent="-247015">
              <a:lnSpc>
                <a:spcPts val="249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Lipaz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salınımı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kolesistokinin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başta olmak üzere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sekretin</a:t>
            </a:r>
            <a:r>
              <a:rPr sz="2600" spc="-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tarafından</a:t>
            </a:r>
            <a:endParaRPr sz="2600">
              <a:latin typeface="Trebuchet MS"/>
              <a:cs typeface="Trebuchet MS"/>
            </a:endParaRPr>
          </a:p>
          <a:p>
            <a:pPr marL="561340">
              <a:lnSpc>
                <a:spcPts val="2810"/>
              </a:lnSpc>
            </a:pPr>
            <a:r>
              <a:rPr sz="2600" spc="-40" dirty="0">
                <a:solidFill>
                  <a:srgbClr val="353131"/>
                </a:solidFill>
                <a:latin typeface="Trebuchet MS"/>
                <a:cs typeface="Trebuchet MS"/>
              </a:rPr>
              <a:t>uyarılır.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0">
              <a:latin typeface="Times New Roman"/>
              <a:cs typeface="Times New Roman"/>
            </a:endParaRPr>
          </a:p>
          <a:p>
            <a:pPr marL="268605" marR="20955" indent="-255904">
              <a:lnSpc>
                <a:spcPct val="8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Lipaz suda eridiğinden, lipidlere etkisini yağ/su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sınır 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yüzeylerinde </a:t>
            </a:r>
            <a:r>
              <a:rPr sz="3000" spc="-50" dirty="0">
                <a:solidFill>
                  <a:srgbClr val="353131"/>
                </a:solidFill>
                <a:latin typeface="Trebuchet MS"/>
                <a:cs typeface="Trebuchet MS"/>
              </a:rPr>
              <a:t>gösterir.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Bunun için de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yağların, bağırsak  peristaltik hareketleriyle ve safra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tuzlarının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etkisiyle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sınır 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yüzeyleri genişler ve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bir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mikroemülsiyon durumuna </a:t>
            </a:r>
            <a:r>
              <a:rPr sz="3000" spc="-50" dirty="0">
                <a:solidFill>
                  <a:srgbClr val="353131"/>
                </a:solidFill>
                <a:latin typeface="Trebuchet MS"/>
                <a:cs typeface="Trebuchet MS"/>
              </a:rPr>
              <a:t>gelirler.  </a:t>
            </a:r>
            <a:r>
              <a:rPr sz="3000" b="1" spc="-20" dirty="0">
                <a:solidFill>
                  <a:srgbClr val="CC3300"/>
                </a:solidFill>
                <a:latin typeface="Trebuchet MS"/>
                <a:cs typeface="Trebuchet MS"/>
              </a:rPr>
              <a:t>Safra </a:t>
            </a: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asitleri </a:t>
            </a:r>
            <a:r>
              <a:rPr sz="3000" b="1" spc="-20" dirty="0">
                <a:solidFill>
                  <a:srgbClr val="CC3300"/>
                </a:solidFill>
                <a:latin typeface="Trebuchet MS"/>
                <a:cs typeface="Trebuchet MS"/>
              </a:rPr>
              <a:t>burada </a:t>
            </a: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yüzey gerilimini </a:t>
            </a:r>
            <a:r>
              <a:rPr sz="3000" b="1" spc="-5" dirty="0">
                <a:solidFill>
                  <a:srgbClr val="CC3300"/>
                </a:solidFill>
                <a:latin typeface="Trebuchet MS"/>
                <a:cs typeface="Trebuchet MS"/>
              </a:rPr>
              <a:t>azaltıcı </a:t>
            </a:r>
            <a:r>
              <a:rPr sz="3000" b="1" dirty="0">
                <a:solidFill>
                  <a:srgbClr val="CC3300"/>
                </a:solidFill>
                <a:latin typeface="Trebuchet MS"/>
                <a:cs typeface="Trebuchet MS"/>
              </a:rPr>
              <a:t>bir etki  </a:t>
            </a:r>
            <a:r>
              <a:rPr sz="3000" b="1" spc="-45" dirty="0">
                <a:solidFill>
                  <a:srgbClr val="CC3300"/>
                </a:solidFill>
                <a:latin typeface="Trebuchet MS"/>
                <a:cs typeface="Trebuchet MS"/>
              </a:rPr>
              <a:t>gösterir.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215" y="836675"/>
            <a:ext cx="11628120" cy="5615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907" y="303529"/>
            <a:ext cx="128841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Kaynak: </a:t>
            </a:r>
            <a:r>
              <a:rPr sz="900" dirty="0">
                <a:solidFill>
                  <a:srgbClr val="F1F1F1"/>
                </a:solidFill>
                <a:latin typeface="Arial"/>
                <a:cs typeface="Arial"/>
              </a:rPr>
              <a:t>Engelgink,</a:t>
            </a:r>
            <a:r>
              <a:rPr sz="900" spc="-10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346055" cy="4476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Mikroemülsiyon durumuna gelen yağların hidrolizi  sonunda </a:t>
            </a:r>
            <a:r>
              <a:rPr sz="3200" b="1" spc="-30" dirty="0">
                <a:solidFill>
                  <a:srgbClr val="CC3300"/>
                </a:solidFill>
                <a:latin typeface="Trebuchet MS"/>
                <a:cs typeface="Trebuchet MS"/>
              </a:rPr>
              <a:t>trigliseritler,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monogliseritlere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serbest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yağ 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asitlerine </a:t>
            </a: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parçalanırlar.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Lipaz enzimi trigliseritlerin  beta-ester bağlarını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353131"/>
                </a:solidFill>
                <a:latin typeface="Trebuchet MS"/>
                <a:cs typeface="Trebuchet MS"/>
              </a:rPr>
              <a:t>etkilemez.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marR="196215" indent="-255904" algn="just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Bağırsak kanalındaki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kolesterol esterleri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3200" b="1" i="1" dirty="0">
                <a:solidFill>
                  <a:srgbClr val="006600"/>
                </a:solidFill>
                <a:latin typeface="Trebuchet MS"/>
                <a:cs typeface="Trebuchet MS"/>
              </a:rPr>
              <a:t>kolesterol  </a:t>
            </a:r>
            <a:r>
              <a:rPr sz="32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esteraz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enzimi aracılığı ile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kolesterol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serbest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yağ 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asitlerine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fosfolipidler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de </a:t>
            </a:r>
            <a:r>
              <a:rPr sz="3200" b="1" i="1" dirty="0">
                <a:solidFill>
                  <a:srgbClr val="006600"/>
                </a:solidFill>
                <a:latin typeface="Trebuchet MS"/>
                <a:cs typeface="Trebuchet MS"/>
              </a:rPr>
              <a:t>fosfolipazın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etkisi</a:t>
            </a:r>
            <a:r>
              <a:rPr sz="3200" spc="-114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altında 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lizofosfolipid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serbest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yağ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asitlerine</a:t>
            </a:r>
            <a:r>
              <a:rPr sz="3200" b="1" spc="-90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ayrılırlar.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93773"/>
            <a:ext cx="10494010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Diyetle alınan yağların sindiriminde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yer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alan</a:t>
            </a:r>
            <a:r>
              <a:rPr sz="3200" b="1" spc="-135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enzimler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1436" y="2342514"/>
          <a:ext cx="11233262" cy="259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Enzim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Kaynak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Substrat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Ürünleri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Süt</a:t>
                      </a:r>
                      <a:r>
                        <a:rPr sz="1800" b="1" spc="-10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Lipazı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Meme</a:t>
                      </a:r>
                      <a:r>
                        <a:rPr sz="18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bezi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Trigliserit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Digliserid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Lingual</a:t>
                      </a:r>
                      <a:r>
                        <a:rPr sz="1800" b="1" spc="-10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Lipaz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Tükrük</a:t>
                      </a:r>
                      <a:r>
                        <a:rPr sz="18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bezleri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Trigliserit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Digliserid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Gastrik</a:t>
                      </a:r>
                      <a:r>
                        <a:rPr sz="1800" b="1" spc="-9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Lipaz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Mide/Abomasum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Trigliserit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Digliserid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10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Pankreatik</a:t>
                      </a:r>
                      <a:r>
                        <a:rPr sz="1800" b="1" spc="-7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Lipaz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Pankreas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Trigliserit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Digliserit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2-monogliserit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+ 2 </a:t>
                      </a:r>
                      <a:r>
                        <a:rPr sz="1800" spc="-45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1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Kolesterol</a:t>
                      </a:r>
                      <a:r>
                        <a:rPr sz="1800" b="1" spc="-6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esteraz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Pankreas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Kolesterol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ester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Kolesterol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b="1" spc="-10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Fosfolipaz</a:t>
                      </a:r>
                      <a:r>
                        <a:rPr sz="1800" b="1" spc="-105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b="1" baseline="-20833" dirty="0">
                          <a:solidFill>
                            <a:srgbClr val="0066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 baseline="-20833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Pankreas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Fosfolipid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Lizofosfolipid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Yağ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asidi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620375" cy="475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İşte </a:t>
            </a:r>
            <a:r>
              <a:rPr sz="3200" spc="5" dirty="0">
                <a:solidFill>
                  <a:srgbClr val="353131"/>
                </a:solidFill>
                <a:latin typeface="Trebuchet MS"/>
                <a:cs typeface="Trebuchet MS"/>
              </a:rPr>
              <a:t>bu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hidroliz ürünleri başta monogliseritler ve yağ  asitleri olmak üzere tüm lipidlerin katıldığı miselleri 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oluştururlar.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Misellerin yapısında yerine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göre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gliserol, di-  ve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trigliseritler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de</a:t>
            </a:r>
            <a:r>
              <a:rPr sz="3200" spc="1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bulunabilir.</a:t>
            </a:r>
            <a:endParaRPr sz="3200">
              <a:latin typeface="Trebuchet MS"/>
              <a:cs typeface="Trebuchet MS"/>
            </a:endParaRPr>
          </a:p>
          <a:p>
            <a:pPr marL="268605" marR="1053465" indent="-255904">
              <a:lnSpc>
                <a:spcPts val="3460"/>
              </a:lnSpc>
              <a:spcBef>
                <a:spcPts val="350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Lipidler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miseller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biçiminde mukoza hücrelerilerine 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alınırlar.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Mukoza</a:t>
            </a:r>
            <a:r>
              <a:rPr sz="3200" b="1" spc="1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hücrelerinde;</a:t>
            </a:r>
            <a:endParaRPr sz="3200">
              <a:latin typeface="Trebuchet MS"/>
              <a:cs typeface="Trebuchet MS"/>
            </a:endParaRPr>
          </a:p>
          <a:p>
            <a:pPr marL="561340" lvl="1" indent="-247015">
              <a:lnSpc>
                <a:spcPts val="326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95" dirty="0">
                <a:solidFill>
                  <a:srgbClr val="CC3300"/>
                </a:solidFill>
                <a:latin typeface="Trebuchet MS"/>
                <a:cs typeface="Trebuchet MS"/>
              </a:rPr>
              <a:t>Yağ </a:t>
            </a: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asitleri monogliseritler ile birleşerek</a:t>
            </a:r>
            <a:r>
              <a:rPr sz="2800" spc="190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trigliseritleri,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ts val="3325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Serbest kolesterollerle birleşerek kolesterol</a:t>
            </a:r>
            <a:r>
              <a:rPr sz="2800" spc="75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esterlerini,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ts val="3325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Fosfogliseritlerle de tekrar fosfolipidleri</a:t>
            </a:r>
            <a:r>
              <a:rPr sz="2800" spc="55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CC3300"/>
                </a:solidFill>
                <a:latin typeface="Trebuchet MS"/>
                <a:cs typeface="Trebuchet MS"/>
              </a:rPr>
              <a:t>sentezlerler.</a:t>
            </a:r>
            <a:endParaRPr sz="2800">
              <a:latin typeface="Trebuchet MS"/>
              <a:cs typeface="Trebuchet MS"/>
            </a:endParaRPr>
          </a:p>
          <a:p>
            <a:pPr marL="561340" marR="629285" lvl="1" indent="-247015">
              <a:lnSpc>
                <a:spcPts val="3020"/>
              </a:lnSpc>
              <a:spcBef>
                <a:spcPts val="36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10" dirty="0">
                <a:solidFill>
                  <a:srgbClr val="CC3300"/>
                </a:solidFill>
                <a:latin typeface="Trebuchet MS"/>
                <a:cs typeface="Trebuchet MS"/>
              </a:rPr>
              <a:t>Kısa </a:t>
            </a:r>
            <a:r>
              <a:rPr sz="2800" spc="-5" dirty="0">
                <a:solidFill>
                  <a:srgbClr val="CC3300"/>
                </a:solidFill>
                <a:latin typeface="Trebuchet MS"/>
                <a:cs typeface="Trebuchet MS"/>
              </a:rPr>
              <a:t>ve orta boy zincirli yağ asitleri direk portal dolaşım ile  karaciğere</a:t>
            </a:r>
            <a:r>
              <a:rPr sz="2800" spc="-15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2800" spc="-40" dirty="0">
                <a:solidFill>
                  <a:srgbClr val="CC3300"/>
                </a:solidFill>
                <a:latin typeface="Trebuchet MS"/>
                <a:cs typeface="Trebuchet MS"/>
              </a:rPr>
              <a:t>gönderilir.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626725" cy="4476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Karbonhidrat ve proteinlerle birlikte organizmanın  organik maddelerini oluşturan lipidlerin hücre zarlarında  yer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almak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gibi bazı yapısal fonksiyonları varsa da,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asıl 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görevleri organizmanın </a:t>
            </a:r>
            <a:r>
              <a:rPr sz="3200" b="1" spc="-15" dirty="0">
                <a:solidFill>
                  <a:srgbClr val="C00000"/>
                </a:solidFill>
                <a:latin typeface="Trebuchet MS"/>
                <a:cs typeface="Trebuchet MS"/>
              </a:rPr>
              <a:t>karbonhidratlardan </a:t>
            </a:r>
            <a:r>
              <a:rPr sz="3200" b="1" spc="-20" dirty="0">
                <a:solidFill>
                  <a:srgbClr val="C00000"/>
                </a:solidFill>
                <a:latin typeface="Trebuchet MS"/>
                <a:cs typeface="Trebuchet MS"/>
              </a:rPr>
              <a:t>sonra </a:t>
            </a:r>
            <a:r>
              <a:rPr sz="3200" b="1" dirty="0">
                <a:solidFill>
                  <a:srgbClr val="C00000"/>
                </a:solidFill>
                <a:latin typeface="Trebuchet MS"/>
                <a:cs typeface="Trebuchet MS"/>
              </a:rPr>
              <a:t>en  önemli </a:t>
            </a:r>
            <a:r>
              <a:rPr sz="3200" b="1" spc="-5" dirty="0">
                <a:solidFill>
                  <a:srgbClr val="C00000"/>
                </a:solidFill>
                <a:latin typeface="Trebuchet MS"/>
                <a:cs typeface="Trebuchet MS"/>
              </a:rPr>
              <a:t>yakıt </a:t>
            </a:r>
            <a:r>
              <a:rPr sz="3200" b="1" spc="-15" dirty="0">
                <a:solidFill>
                  <a:srgbClr val="C00000"/>
                </a:solidFill>
                <a:latin typeface="Trebuchet MS"/>
                <a:cs typeface="Trebuchet MS"/>
              </a:rPr>
              <a:t>kaynağı</a:t>
            </a:r>
            <a:r>
              <a:rPr sz="3200" b="1" spc="-6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olmalarıdır.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marR="9779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Alınan besin maddeleri içerisinde lipidlerin</a:t>
            </a:r>
            <a:r>
              <a:rPr sz="3200" b="1" spc="-1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bulunması  sadece yağda </a:t>
            </a: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eriyen </a:t>
            </a:r>
            <a:r>
              <a:rPr sz="3200" b="1" spc="10" dirty="0">
                <a:solidFill>
                  <a:srgbClr val="353131"/>
                </a:solidFill>
                <a:latin typeface="Trebuchet MS"/>
                <a:cs typeface="Trebuchet MS"/>
              </a:rPr>
              <a:t>vitaminler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için ve belirli  </a:t>
            </a: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doymamış yağ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asitleri yönünden</a:t>
            </a:r>
            <a:r>
              <a:rPr sz="3200" b="1" spc="-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1" spc="-40" dirty="0">
                <a:solidFill>
                  <a:srgbClr val="353131"/>
                </a:solidFill>
                <a:latin typeface="Trebuchet MS"/>
                <a:cs typeface="Trebuchet MS"/>
              </a:rPr>
              <a:t>önemlidir.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651490" cy="453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Tüm bu sentez ürünlerinin ve serbest</a:t>
            </a:r>
            <a:r>
              <a:rPr sz="3200" spc="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kolesterolün</a:t>
            </a:r>
            <a:endParaRPr sz="3200" dirty="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proteinlerle birleşmesi sonucu </a:t>
            </a:r>
            <a:r>
              <a:rPr sz="3200" b="1" dirty="0">
                <a:solidFill>
                  <a:srgbClr val="660033"/>
                </a:solidFill>
                <a:latin typeface="Trebuchet MS"/>
                <a:cs typeface="Trebuchet MS"/>
              </a:rPr>
              <a:t>şilomikronlar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oluşur.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660033"/>
                </a:solidFill>
                <a:latin typeface="Trebuchet MS"/>
                <a:cs typeface="Trebuchet MS"/>
              </a:rPr>
              <a:t>Şilomikronlar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mukoza hücrelerini terk ederek önce</a:t>
            </a: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doku  aralarına oradan da lenf kanallarına ve son olarak da  ductus </a:t>
            </a:r>
            <a:r>
              <a:rPr sz="3200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thorasicus</a:t>
            </a:r>
            <a:r>
              <a:rPr lang="tr-TR"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 (Lenf </a:t>
            </a:r>
            <a:r>
              <a:rPr lang="tr-TR" sz="3200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dolasımının</a:t>
            </a:r>
            <a:r>
              <a:rPr lang="tr-TR"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 kana </a:t>
            </a:r>
            <a:r>
              <a:rPr lang="tr-TR" sz="3200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karıstığı</a:t>
            </a:r>
            <a:r>
              <a:rPr lang="tr-TR"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 bölge)</a:t>
            </a:r>
            <a:r>
              <a:rPr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’a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geçerler.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 şekilde dolaşıma dahil  olan lipidler oradan da adipoz doku, kalp kası, karaciğer  ve akciğer gibi dokulara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taşınırlar.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699115" cy="491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Lenf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yolu ile taşınan şilomikronların kan dolaşımına dahil  olmaları ile birlikte plazma süt manzarasını </a:t>
            </a:r>
            <a:r>
              <a:rPr sz="3200" spc="-85" dirty="0">
                <a:solidFill>
                  <a:srgbClr val="353131"/>
                </a:solidFill>
                <a:latin typeface="Trebuchet MS"/>
                <a:cs typeface="Trebuchet MS"/>
              </a:rPr>
              <a:t>alır.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 olaya  emilim hiperlipemisi 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denir.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Besin alımından yaklaşık </a:t>
            </a:r>
            <a:r>
              <a:rPr sz="3200" spc="5" dirty="0">
                <a:solidFill>
                  <a:srgbClr val="353131"/>
                </a:solidFill>
                <a:latin typeface="Trebuchet MS"/>
                <a:cs typeface="Trebuchet MS"/>
              </a:rPr>
              <a:t>5-6 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saat sonra emilim hiperlipemisi en üst düzeye </a:t>
            </a:r>
            <a:r>
              <a:rPr sz="3200" spc="-65" dirty="0">
                <a:solidFill>
                  <a:srgbClr val="353131"/>
                </a:solidFill>
                <a:latin typeface="Trebuchet MS"/>
                <a:cs typeface="Trebuchet MS"/>
              </a:rPr>
              <a:t>ulaşır. 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Yavaş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yavaş azalarak yaklaşık 10-12 saat sonra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plazma 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berraklaşır ve eski haline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döner.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18E6A"/>
              </a:buClr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268605" marR="131445" indent="-255904">
              <a:lnSpc>
                <a:spcPct val="9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Plazmanın berraklaşması şilomikronların hücre içine  girmesi ile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gerçekleşir.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Şilomikronların hücrelere girmesi  olayına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plazma </a:t>
            </a:r>
            <a:r>
              <a:rPr sz="3200" b="1" spc="-5" dirty="0">
                <a:solidFill>
                  <a:srgbClr val="CC3300"/>
                </a:solidFill>
                <a:latin typeface="Trebuchet MS"/>
                <a:cs typeface="Trebuchet MS"/>
              </a:rPr>
              <a:t>berraklaştırıcı </a:t>
            </a:r>
            <a:r>
              <a:rPr sz="3200" b="1" dirty="0">
                <a:solidFill>
                  <a:srgbClr val="CC3300"/>
                </a:solidFill>
                <a:latin typeface="Trebuchet MS"/>
                <a:cs typeface="Trebuchet MS"/>
              </a:rPr>
              <a:t>faktör (plazma clearing  factor)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yardımcı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353131"/>
                </a:solidFill>
                <a:latin typeface="Trebuchet MS"/>
                <a:cs typeface="Trebuchet MS"/>
              </a:rPr>
              <a:t>olur.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457440"/>
            <a:ext cx="12044170" cy="36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393726" y="1519301"/>
            <a:ext cx="3274695" cy="497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parçalanarak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yine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068" y="1519301"/>
            <a:ext cx="637667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Şilomikronlar girdikleri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dokularda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yapı taşlarına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ayrılırlar.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068" y="3058921"/>
            <a:ext cx="10558145" cy="301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1449070" indent="-255904" algn="just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Böylece açığa çıkan yağ asitleri ve diğer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lipidler, 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parçalandıkları dokulara göre değişik biçimlerde  </a:t>
            </a: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kullanılırlar.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Örneğin adipoz dokuda tekrar trigliseritler oluşturarak  depo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edilirler,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kalp kasında oksitlenerek enerji</a:t>
            </a:r>
            <a:r>
              <a:rPr sz="3200" spc="5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üretirler.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20316"/>
            <a:ext cx="10469245" cy="4811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Karaciğere taşınan </a:t>
            </a: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kolesterol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burada</a:t>
            </a:r>
            <a:r>
              <a:rPr sz="3000" spc="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40" dirty="0">
                <a:solidFill>
                  <a:srgbClr val="353131"/>
                </a:solidFill>
                <a:latin typeface="Trebuchet MS"/>
                <a:cs typeface="Trebuchet MS"/>
              </a:rPr>
              <a:t>kullanılır.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</a:pPr>
            <a:endParaRPr sz="36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b="1" spc="-5" dirty="0">
                <a:solidFill>
                  <a:srgbClr val="C00000"/>
                </a:solidFill>
                <a:latin typeface="Trebuchet MS"/>
                <a:cs typeface="Trebuchet MS"/>
              </a:rPr>
              <a:t>Kolesterol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karaciğerde endojen olarak</a:t>
            </a:r>
            <a:r>
              <a:rPr sz="3000" spc="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sentezlenen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kolesterol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ile</a:t>
            </a:r>
            <a:r>
              <a:rPr sz="3000" spc="-8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karışır.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Organizmadaki total kolesterol miktarı karaciğer</a:t>
            </a:r>
            <a:r>
              <a:rPr sz="3000" spc="4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tarafından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sıkı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bir denetim altında</a:t>
            </a:r>
            <a:r>
              <a:rPr sz="3000" spc="-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0" dirty="0">
                <a:solidFill>
                  <a:srgbClr val="353131"/>
                </a:solidFill>
                <a:latin typeface="Trebuchet MS"/>
                <a:cs typeface="Trebuchet MS"/>
              </a:rPr>
              <a:t>tutulur.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15" dirty="0">
                <a:solidFill>
                  <a:srgbClr val="353131"/>
                </a:solidFill>
                <a:latin typeface="Trebuchet MS"/>
                <a:cs typeface="Trebuchet MS"/>
              </a:rPr>
              <a:t>Kolesterol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emilimi artarsa sentez olayı yavaşlar ve safra</a:t>
            </a:r>
            <a:r>
              <a:rPr sz="3000" spc="10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ile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kolesterol atılışı 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hızlandırılır,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azalırsa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sentez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olayı</a:t>
            </a:r>
            <a:r>
              <a:rPr sz="3000" spc="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çoğalır.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Sindirim ve</a:t>
            </a:r>
            <a:r>
              <a:rPr spc="-40" dirty="0"/>
              <a:t> </a:t>
            </a:r>
            <a:r>
              <a:rPr spc="-5" dirty="0"/>
              <a:t>Emilim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9963150" cy="455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Lipidler suda çözünen maddeler olmadıkları için, kan  yolu ile taşınabilmeleri ancak suda çözünür duruma  gelmeleri ile mümkün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85" dirty="0">
                <a:solidFill>
                  <a:srgbClr val="353131"/>
                </a:solidFill>
                <a:latin typeface="Trebuchet MS"/>
                <a:cs typeface="Trebuchet MS"/>
              </a:rPr>
              <a:t>olur.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Bunun için de lipidler özel proteinlere</a:t>
            </a:r>
            <a:r>
              <a:rPr sz="3200" spc="-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bağlanarak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lipoproteinleri oluşturur ve çözünür duruma</a:t>
            </a:r>
            <a:r>
              <a:rPr sz="3200" spc="3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gelirler.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Serbest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yağ asitleri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albümine bağlanarak</a:t>
            </a:r>
            <a:r>
              <a:rPr sz="3200" spc="-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taşınırlar.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Albümin azlığı taşımayı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aksatabilir.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Lipidlerin</a:t>
            </a:r>
            <a:r>
              <a:rPr spc="-160" dirty="0"/>
              <a:t> </a:t>
            </a:r>
            <a:r>
              <a:rPr spc="-55" dirty="0"/>
              <a:t>Taşınması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0255"/>
            <a:ext cx="10171430" cy="432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2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4000" spc="25" dirty="0">
                <a:solidFill>
                  <a:srgbClr val="353131"/>
                </a:solidFill>
                <a:latin typeface="Trebuchet MS"/>
                <a:cs typeface="Trebuchet MS"/>
              </a:rPr>
              <a:t>Kanda </a:t>
            </a: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bulunan yağlı maddeler 3</a:t>
            </a:r>
            <a:r>
              <a:rPr sz="4000" spc="-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Şekildedir;</a:t>
            </a:r>
            <a:endParaRPr sz="4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4700">
              <a:latin typeface="Times New Roman"/>
              <a:cs typeface="Times New Roman"/>
            </a:endParaRPr>
          </a:p>
          <a:p>
            <a:pPr marL="829310" indent="-514984">
              <a:lnSpc>
                <a:spcPct val="100000"/>
              </a:lnSpc>
              <a:buClr>
                <a:srgbClr val="9B2C1F"/>
              </a:buClr>
              <a:buAutoNum type="arabicPeriod"/>
              <a:tabLst>
                <a:tab pos="829944" algn="l"/>
              </a:tabLst>
            </a:pP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Şilomikron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denen parçacıklar</a:t>
            </a:r>
            <a:r>
              <a:rPr sz="3600" b="1" spc="-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halinde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B2C1F"/>
              </a:buClr>
              <a:buFont typeface="Trebuchet MS"/>
              <a:buAutoNum type="arabicPeriod"/>
            </a:pPr>
            <a:endParaRPr sz="4650">
              <a:latin typeface="Times New Roman"/>
              <a:cs typeface="Times New Roman"/>
            </a:endParaRPr>
          </a:p>
          <a:p>
            <a:pPr marL="829310" indent="-514984">
              <a:lnSpc>
                <a:spcPct val="100000"/>
              </a:lnSpc>
              <a:buClr>
                <a:srgbClr val="9B2C1F"/>
              </a:buClr>
              <a:buAutoNum type="arabicPeriod"/>
              <a:tabLst>
                <a:tab pos="829944" algn="l"/>
              </a:tabLst>
            </a:pP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Görülmeyen </a:t>
            </a: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yağlı parçalar</a:t>
            </a:r>
            <a:r>
              <a:rPr sz="3600" b="1" spc="-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halinde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9B2C1F"/>
              </a:buClr>
              <a:buFont typeface="Trebuchet MS"/>
              <a:buAutoNum type="arabicPeriod"/>
            </a:pPr>
            <a:endParaRPr sz="4650">
              <a:latin typeface="Times New Roman"/>
              <a:cs typeface="Times New Roman"/>
            </a:endParaRPr>
          </a:p>
          <a:p>
            <a:pPr marL="829310" indent="-514984">
              <a:lnSpc>
                <a:spcPct val="100000"/>
              </a:lnSpc>
              <a:buClr>
                <a:srgbClr val="9B2C1F"/>
              </a:buClr>
              <a:buAutoNum type="arabicPeriod"/>
              <a:tabLst>
                <a:tab pos="829944" algn="l"/>
              </a:tabLst>
            </a:pP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Albümine bağlı esterleşmiş</a:t>
            </a:r>
            <a:r>
              <a:rPr sz="3600" b="1" spc="5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halde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Lipidlerin</a:t>
            </a:r>
            <a:r>
              <a:rPr spc="-160" dirty="0"/>
              <a:t> </a:t>
            </a:r>
            <a:r>
              <a:rPr spc="-55" dirty="0"/>
              <a:t>Taşınması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1455" y="765048"/>
            <a:ext cx="10058400" cy="5818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907" y="325501"/>
            <a:ext cx="128841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Kaynak: </a:t>
            </a:r>
            <a:r>
              <a:rPr sz="900" dirty="0">
                <a:solidFill>
                  <a:srgbClr val="F1F1F1"/>
                </a:solidFill>
                <a:latin typeface="Arial"/>
                <a:cs typeface="Arial"/>
              </a:rPr>
              <a:t>Engelgink,</a:t>
            </a:r>
            <a:r>
              <a:rPr sz="900" spc="-10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9067" y="2427985"/>
            <a:ext cx="6285230" cy="2442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3795" marR="5080" indent="-1141730">
              <a:lnSpc>
                <a:spcPct val="100000"/>
              </a:lnSpc>
              <a:tabLst>
                <a:tab pos="2087880" algn="l"/>
                <a:tab pos="3514090" algn="l"/>
              </a:tabLst>
            </a:pPr>
            <a:r>
              <a:rPr sz="8000" b="1" dirty="0">
                <a:solidFill>
                  <a:srgbClr val="9B2C1F"/>
                </a:solidFill>
                <a:latin typeface="Trebuchet MS"/>
                <a:cs typeface="Trebuchet MS"/>
              </a:rPr>
              <a:t>Kan	ve	Vücut  Lipidleri</a:t>
            </a:r>
            <a:endParaRPr sz="8000">
              <a:latin typeface="Trebuchet MS"/>
              <a:cs typeface="Trebuchet M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24051"/>
            <a:ext cx="10484485" cy="4475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</a:pPr>
            <a:r>
              <a:rPr sz="360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dirty="0">
                <a:solidFill>
                  <a:srgbClr val="A18E6A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Kan lipidleri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başlıca </a:t>
            </a:r>
            <a:r>
              <a:rPr sz="3600" b="1" spc="-30" dirty="0">
                <a:solidFill>
                  <a:srgbClr val="993300"/>
                </a:solidFill>
                <a:latin typeface="Trebuchet MS"/>
                <a:cs typeface="Trebuchet MS"/>
              </a:rPr>
              <a:t>trigliseritler,</a:t>
            </a:r>
            <a:r>
              <a:rPr sz="3600" b="1" spc="-465" dirty="0">
                <a:solidFill>
                  <a:srgbClr val="993300"/>
                </a:solidFill>
                <a:latin typeface="Trebuchet MS"/>
                <a:cs typeface="Trebuchet MS"/>
              </a:rPr>
              <a:t> </a:t>
            </a:r>
            <a:r>
              <a:rPr sz="3600" b="1" spc="-30" dirty="0">
                <a:solidFill>
                  <a:srgbClr val="993300"/>
                </a:solidFill>
                <a:latin typeface="Trebuchet MS"/>
                <a:cs typeface="Trebuchet MS"/>
              </a:rPr>
              <a:t>lipoproteinler,  </a:t>
            </a:r>
            <a:r>
              <a:rPr sz="3600" b="1" spc="-35" dirty="0">
                <a:solidFill>
                  <a:srgbClr val="993300"/>
                </a:solidFill>
                <a:latin typeface="Trebuchet MS"/>
                <a:cs typeface="Trebuchet MS"/>
              </a:rPr>
              <a:t>fosfolipidler,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kolesterol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serbest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yağ  asitlerinden</a:t>
            </a:r>
            <a:r>
              <a:rPr sz="3600" b="1" spc="-114" dirty="0">
                <a:solidFill>
                  <a:srgbClr val="993300"/>
                </a:solidFill>
                <a:latin typeface="Trebuchet MS"/>
                <a:cs typeface="Trebuchet MS"/>
              </a:rPr>
              <a:t> </a:t>
            </a:r>
            <a:r>
              <a:rPr sz="3600" spc="-70" dirty="0">
                <a:solidFill>
                  <a:srgbClr val="353131"/>
                </a:solidFill>
                <a:latin typeface="Trebuchet MS"/>
                <a:cs typeface="Trebuchet MS"/>
              </a:rPr>
              <a:t>oluşur.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50">
              <a:latin typeface="Times New Roman"/>
              <a:cs typeface="Times New Roman"/>
            </a:endParaRPr>
          </a:p>
          <a:p>
            <a:pPr marL="268605" marR="27305" indent="-256540">
              <a:lnSpc>
                <a:spcPct val="100000"/>
              </a:lnSpc>
            </a:pPr>
            <a:r>
              <a:rPr sz="3600" spc="5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50" dirty="0">
                <a:solidFill>
                  <a:srgbClr val="353131"/>
                </a:solidFill>
                <a:latin typeface="Trebuchet MS"/>
                <a:cs typeface="Trebuchet MS"/>
              </a:rPr>
              <a:t>Normal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bir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kan plazması açlıkta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ortalama olarak  </a:t>
            </a:r>
            <a:r>
              <a:rPr sz="3600" spc="-10" dirty="0">
                <a:solidFill>
                  <a:srgbClr val="353131"/>
                </a:solidFill>
                <a:latin typeface="Trebuchet MS"/>
                <a:cs typeface="Trebuchet MS"/>
              </a:rPr>
              <a:t>500-600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mg/dl kadar total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lipid </a:t>
            </a:r>
            <a:r>
              <a:rPr sz="3600" spc="-75" dirty="0">
                <a:solidFill>
                  <a:srgbClr val="353131"/>
                </a:solidFill>
                <a:latin typeface="Trebuchet MS"/>
                <a:cs typeface="Trebuchet MS"/>
              </a:rPr>
              <a:t>kapsar. </a:t>
            </a:r>
            <a:r>
              <a:rPr sz="3600" spc="-9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lipid  sınırları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350-800 mg/dl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arasında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değişiklik  </a:t>
            </a:r>
            <a:r>
              <a:rPr sz="3600" spc="-40" dirty="0">
                <a:solidFill>
                  <a:srgbClr val="353131"/>
                </a:solidFill>
                <a:latin typeface="Trebuchet MS"/>
                <a:cs typeface="Trebuchet MS"/>
              </a:rPr>
              <a:t>gösterebilir.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Kan</a:t>
            </a:r>
            <a:r>
              <a:rPr spc="-55" dirty="0"/>
              <a:t> 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21510"/>
            <a:ext cx="10362565" cy="3844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9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4400" spc="-95" dirty="0">
                <a:solidFill>
                  <a:srgbClr val="353131"/>
                </a:solidFill>
                <a:latin typeface="Trebuchet MS"/>
                <a:cs typeface="Trebuchet MS"/>
              </a:rPr>
              <a:t>Total</a:t>
            </a:r>
            <a:r>
              <a:rPr sz="4400" spc="-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4400" dirty="0">
                <a:solidFill>
                  <a:srgbClr val="353131"/>
                </a:solidFill>
                <a:latin typeface="Trebuchet MS"/>
                <a:cs typeface="Trebuchet MS"/>
              </a:rPr>
              <a:t>lipidin;</a:t>
            </a:r>
            <a:endParaRPr sz="4400">
              <a:latin typeface="Trebuchet MS"/>
              <a:cs typeface="Trebuchet MS"/>
            </a:endParaRPr>
          </a:p>
          <a:p>
            <a:pPr marL="561340" indent="-247015">
              <a:lnSpc>
                <a:spcPct val="100000"/>
              </a:lnSpc>
              <a:spcBef>
                <a:spcPts val="31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1/4’ünü</a:t>
            </a:r>
            <a:r>
              <a:rPr sz="40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4000" spc="-45" dirty="0">
                <a:solidFill>
                  <a:srgbClr val="353131"/>
                </a:solidFill>
                <a:latin typeface="Trebuchet MS"/>
                <a:cs typeface="Trebuchet MS"/>
              </a:rPr>
              <a:t>trigliseritler,</a:t>
            </a:r>
            <a:endParaRPr sz="4000">
              <a:latin typeface="Trebuchet MS"/>
              <a:cs typeface="Trebuchet MS"/>
            </a:endParaRPr>
          </a:p>
          <a:p>
            <a:pPr marL="561340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  <a:tab pos="2687320" algn="l"/>
              </a:tabLst>
            </a:pP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1/3’ünü	</a:t>
            </a:r>
            <a:r>
              <a:rPr sz="4000" spc="-1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kolesterol </a:t>
            </a:r>
            <a:r>
              <a:rPr sz="4000" spc="-10" dirty="0">
                <a:solidFill>
                  <a:srgbClr val="353131"/>
                </a:solidFill>
                <a:latin typeface="Trebuchet MS"/>
                <a:cs typeface="Trebuchet MS"/>
              </a:rPr>
              <a:t>meydana </a:t>
            </a:r>
            <a:r>
              <a:rPr sz="4000" spc="-70" dirty="0">
                <a:solidFill>
                  <a:srgbClr val="353131"/>
                </a:solidFill>
                <a:latin typeface="Trebuchet MS"/>
                <a:cs typeface="Trebuchet MS"/>
              </a:rPr>
              <a:t>getirir.</a:t>
            </a:r>
            <a:endParaRPr sz="4000">
              <a:latin typeface="Trebuchet MS"/>
              <a:cs typeface="Trebuchet MS"/>
            </a:endParaRPr>
          </a:p>
          <a:p>
            <a:pPr marL="561340" marR="5080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4000" spc="-5" dirty="0">
                <a:solidFill>
                  <a:srgbClr val="353131"/>
                </a:solidFill>
                <a:latin typeface="Trebuchet MS"/>
                <a:cs typeface="Trebuchet MS"/>
              </a:rPr>
              <a:t>Bu kolesterolün de 2/3’ü yağ asitleri ile  esterleşmiş halde, 1/3’ü serbest kolesterol  biçiminde</a:t>
            </a:r>
            <a:r>
              <a:rPr sz="4000" spc="-70" dirty="0">
                <a:solidFill>
                  <a:srgbClr val="353131"/>
                </a:solidFill>
                <a:latin typeface="Trebuchet MS"/>
                <a:cs typeface="Trebuchet MS"/>
              </a:rPr>
              <a:t> bulunur.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Kan</a:t>
            </a:r>
            <a:r>
              <a:rPr spc="-55" dirty="0"/>
              <a:t> 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47419"/>
            <a:ext cx="10608945" cy="4897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634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Lipidler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organizmanın enerji deposunu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oluştururlar. 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Ağırlıkları </a:t>
            </a:r>
            <a:r>
              <a:rPr sz="3200" b="1" spc="-15" dirty="0">
                <a:solidFill>
                  <a:srgbClr val="353131"/>
                </a:solidFill>
                <a:latin typeface="Trebuchet MS"/>
                <a:cs typeface="Trebuchet MS"/>
              </a:rPr>
              <a:t>dikkate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alınırsa, </a:t>
            </a: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aynı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ağırlıktaki  </a:t>
            </a:r>
            <a:r>
              <a:rPr sz="3200" b="1" spc="-15" dirty="0">
                <a:solidFill>
                  <a:srgbClr val="353131"/>
                </a:solidFill>
                <a:latin typeface="Trebuchet MS"/>
                <a:cs typeface="Trebuchet MS"/>
              </a:rPr>
              <a:t>karbonhidrat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ve proteinlere </a:t>
            </a:r>
            <a:r>
              <a:rPr sz="3200" b="1" spc="-15" dirty="0">
                <a:solidFill>
                  <a:srgbClr val="353131"/>
                </a:solidFill>
                <a:latin typeface="Trebuchet MS"/>
                <a:cs typeface="Trebuchet MS"/>
              </a:rPr>
              <a:t>oranla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yaklaşık iki</a:t>
            </a:r>
            <a:r>
              <a:rPr sz="3200" b="1" spc="-1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misli  </a:t>
            </a:r>
            <a:r>
              <a:rPr sz="3200" b="1" spc="-15" dirty="0">
                <a:solidFill>
                  <a:srgbClr val="353131"/>
                </a:solidFill>
                <a:latin typeface="Trebuchet MS"/>
                <a:cs typeface="Trebuchet MS"/>
              </a:rPr>
              <a:t>kalori</a:t>
            </a:r>
            <a:r>
              <a:rPr sz="3200" b="1" spc="-114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1" spc="-45" dirty="0">
                <a:solidFill>
                  <a:srgbClr val="353131"/>
                </a:solidFill>
                <a:latin typeface="Trebuchet MS"/>
                <a:cs typeface="Trebuchet MS"/>
              </a:rPr>
              <a:t>verirler.</a:t>
            </a:r>
            <a:endParaRPr sz="3200" dirty="0">
              <a:latin typeface="Trebuchet MS"/>
              <a:cs typeface="Trebuchet MS"/>
            </a:endParaRPr>
          </a:p>
          <a:p>
            <a:pPr marL="561340" lvl="1" indent="-247015">
              <a:lnSpc>
                <a:spcPts val="3329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TG 9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kcal/g iken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bir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karbonhidrat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veya protein 4</a:t>
            </a:r>
            <a:r>
              <a:rPr sz="2800" spc="9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kcal/g.</a:t>
            </a:r>
            <a:endParaRPr sz="2800" dirty="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9B2C1F"/>
              </a:buClr>
              <a:buFont typeface="Arial"/>
              <a:buChar char="•"/>
            </a:pPr>
            <a:endParaRPr sz="3500" dirty="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Vücudun karbonhidrat depolama yeteneğinin çok sınırlı  olmasına karşılık,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yağlar sınırsız denecek </a:t>
            </a:r>
            <a:r>
              <a:rPr sz="3200" b="1" spc="-20" dirty="0">
                <a:solidFill>
                  <a:srgbClr val="353131"/>
                </a:solidFill>
                <a:latin typeface="Trebuchet MS"/>
                <a:cs typeface="Trebuchet MS"/>
              </a:rPr>
              <a:t>kadar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çok  miktarda depo </a:t>
            </a: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edilebilirler.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Ancak buna rağmen</a:t>
            </a:r>
            <a:r>
              <a:rPr sz="3200" spc="-1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vücudun  tercih ettiği kalori kaynağı lipidler değil,  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karbonhidratlardır.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573385" cy="3897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Yemeklerden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sonra kan süt manzarasını </a:t>
            </a:r>
            <a:r>
              <a:rPr sz="3200" spc="-85" dirty="0">
                <a:solidFill>
                  <a:srgbClr val="353131"/>
                </a:solidFill>
                <a:latin typeface="Trebuchet MS"/>
                <a:cs typeface="Trebuchet MS"/>
              </a:rPr>
              <a:t>alır.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</a:t>
            </a:r>
            <a:r>
              <a:rPr sz="3200" spc="14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görünüm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şilomikronlardan ileri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gelir.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993300"/>
                </a:solidFill>
                <a:latin typeface="Trebuchet MS"/>
                <a:cs typeface="Trebuchet MS"/>
              </a:rPr>
              <a:t>Şilomikronun</a:t>
            </a:r>
            <a:endParaRPr sz="32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%83’ü</a:t>
            </a:r>
            <a:r>
              <a:rPr sz="2800" spc="-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trigliserit,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40" dirty="0">
                <a:solidFill>
                  <a:srgbClr val="353131"/>
                </a:solidFill>
                <a:latin typeface="Trebuchet MS"/>
                <a:cs typeface="Trebuchet MS"/>
              </a:rPr>
              <a:t>%2’si</a:t>
            </a:r>
            <a:r>
              <a:rPr sz="2800" spc="-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protein,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40" dirty="0">
                <a:solidFill>
                  <a:srgbClr val="353131"/>
                </a:solidFill>
                <a:latin typeface="Trebuchet MS"/>
                <a:cs typeface="Trebuchet MS"/>
              </a:rPr>
              <a:t>%7’si</a:t>
            </a:r>
            <a:r>
              <a:rPr sz="2800" spc="-9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fosfogliserit,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%8’i kolesterol (%2 serbest, %6 ester</a:t>
            </a:r>
            <a:r>
              <a:rPr sz="2800" spc="-1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353131"/>
                </a:solidFill>
                <a:latin typeface="Trebuchet MS"/>
                <a:cs typeface="Trebuchet MS"/>
              </a:rPr>
              <a:t>kolesterol)’dür.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Kan</a:t>
            </a:r>
            <a:r>
              <a:rPr spc="-55" dirty="0"/>
              <a:t> 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376171"/>
            <a:ext cx="10510520" cy="519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Lipidlerin kandaki miktarının artmasına </a:t>
            </a: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lipemi</a:t>
            </a:r>
            <a:r>
              <a:rPr sz="3000" b="1" spc="3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3000" spc="-75" dirty="0">
                <a:solidFill>
                  <a:srgbClr val="353131"/>
                </a:solidFill>
                <a:latin typeface="Trebuchet MS"/>
                <a:cs typeface="Trebuchet MS"/>
              </a:rPr>
              <a:t>denir.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Lipidler kanda </a:t>
            </a:r>
            <a:r>
              <a:rPr sz="3000" b="1" dirty="0">
                <a:solidFill>
                  <a:srgbClr val="993300"/>
                </a:solidFill>
                <a:latin typeface="Trebuchet MS"/>
                <a:cs typeface="Trebuchet MS"/>
              </a:rPr>
              <a:t>lipoproteinler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biçiminde</a:t>
            </a:r>
            <a:r>
              <a:rPr sz="3000" spc="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taşınır.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650">
              <a:latin typeface="Times New Roman"/>
              <a:cs typeface="Times New Roman"/>
            </a:endParaRPr>
          </a:p>
          <a:p>
            <a:pPr marL="268605" marR="2095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Trigliserit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kolesterol fraksiyonunun protein  fraksiyonundan daha fazla olanına </a:t>
            </a: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düşük dansiteli  </a:t>
            </a:r>
            <a:r>
              <a:rPr sz="3000" b="1" spc="-5" dirty="0">
                <a:solidFill>
                  <a:srgbClr val="C00000"/>
                </a:solidFill>
                <a:latin typeface="Trebuchet MS"/>
                <a:cs typeface="Trebuchet MS"/>
              </a:rPr>
              <a:t>lipoprotein </a:t>
            </a: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(LDL)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adı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verilir.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Damar sertliği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ile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ilgisi olan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bu  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lipoproteindir.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A18E6A"/>
              </a:buClr>
              <a:buFont typeface="Wingdings"/>
              <a:buChar char=""/>
            </a:pPr>
            <a:endParaRPr sz="365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25" dirty="0">
                <a:solidFill>
                  <a:srgbClr val="353131"/>
                </a:solidFill>
                <a:latin typeface="Trebuchet MS"/>
                <a:cs typeface="Trebuchet MS"/>
              </a:rPr>
              <a:t>Protein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fraksiyonunun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daha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fazla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olduğu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lipoproteinlere  </a:t>
            </a:r>
            <a:r>
              <a:rPr sz="3000" b="1" dirty="0">
                <a:solidFill>
                  <a:srgbClr val="C00000"/>
                </a:solidFill>
                <a:latin typeface="Trebuchet MS"/>
                <a:cs typeface="Trebuchet MS"/>
              </a:rPr>
              <a:t>yüksek dansiteli lipoprotein (HDL)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adı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verilir.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Kanda daima  fazla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olması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arzu edilen proteinler bu</a:t>
            </a:r>
            <a:r>
              <a:rPr sz="3000" spc="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25" dirty="0">
                <a:solidFill>
                  <a:srgbClr val="353131"/>
                </a:solidFill>
                <a:latin typeface="Trebuchet MS"/>
                <a:cs typeface="Trebuchet MS"/>
              </a:rPr>
              <a:t>lipoproteinlerdir.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Kan</a:t>
            </a:r>
            <a:r>
              <a:rPr spc="-55" dirty="0"/>
              <a:t> 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588122"/>
            <a:ext cx="1204417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6355" y="1551685"/>
            <a:ext cx="10113645" cy="4551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3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30" dirty="0">
                <a:solidFill>
                  <a:srgbClr val="353131"/>
                </a:solidFill>
                <a:latin typeface="Trebuchet MS"/>
                <a:cs typeface="Trebuchet MS"/>
              </a:rPr>
              <a:t>Hayvanların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vücut ağırlığının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%10’u</a:t>
            </a:r>
            <a:r>
              <a:rPr sz="3600" spc="-13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spc="-55" dirty="0">
                <a:solidFill>
                  <a:srgbClr val="353131"/>
                </a:solidFill>
                <a:latin typeface="Trebuchet MS"/>
                <a:cs typeface="Trebuchet MS"/>
              </a:rPr>
              <a:t>lipiddir.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spc="4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40" dirty="0">
                <a:solidFill>
                  <a:srgbClr val="353131"/>
                </a:solidFill>
                <a:latin typeface="Trebuchet MS"/>
                <a:cs typeface="Trebuchet MS"/>
              </a:rPr>
              <a:t>Lipidler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bağ doku,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doku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ve</a:t>
            </a:r>
            <a:r>
              <a:rPr sz="3600" spc="-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hücrelerin</a:t>
            </a:r>
            <a:endParaRPr sz="36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sitoplazmasında yer</a:t>
            </a:r>
            <a:r>
              <a:rPr sz="3600" spc="-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spc="-95" dirty="0">
                <a:solidFill>
                  <a:srgbClr val="353131"/>
                </a:solidFill>
                <a:latin typeface="Trebuchet MS"/>
                <a:cs typeface="Trebuchet MS"/>
              </a:rPr>
              <a:t>alır.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5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</a:pPr>
            <a:r>
              <a:rPr sz="360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dirty="0">
                <a:solidFill>
                  <a:srgbClr val="A18E6A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Ruminantların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depo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yağları,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yüksek </a:t>
            </a:r>
            <a:r>
              <a:rPr sz="3600" b="1" spc="-20" dirty="0">
                <a:solidFill>
                  <a:srgbClr val="993300"/>
                </a:solidFill>
                <a:latin typeface="Trebuchet MS"/>
                <a:cs typeface="Trebuchet MS"/>
              </a:rPr>
              <a:t>oranda 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stearik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asit,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doymamış yağ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asitleri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ve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dallı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yağ  </a:t>
            </a:r>
            <a:r>
              <a:rPr sz="3600" b="1" spc="-5" dirty="0">
                <a:solidFill>
                  <a:srgbClr val="993300"/>
                </a:solidFill>
                <a:latin typeface="Trebuchet MS"/>
                <a:cs typeface="Trebuchet MS"/>
              </a:rPr>
              <a:t>asitleri </a:t>
            </a:r>
            <a:r>
              <a:rPr sz="3600" b="1" dirty="0">
                <a:solidFill>
                  <a:srgbClr val="993300"/>
                </a:solidFill>
                <a:latin typeface="Trebuchet MS"/>
                <a:cs typeface="Trebuchet MS"/>
              </a:rPr>
              <a:t>taşımaları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ile diğerlerinden</a:t>
            </a:r>
            <a:r>
              <a:rPr sz="3600" spc="-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spc="-45" dirty="0">
                <a:solidFill>
                  <a:srgbClr val="353131"/>
                </a:solidFill>
                <a:latin typeface="Trebuchet MS"/>
                <a:cs typeface="Trebuchet MS"/>
              </a:rPr>
              <a:t>ayrılırlar.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3894454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7355" algn="l"/>
              </a:tabLst>
            </a:pPr>
            <a:r>
              <a:rPr dirty="0"/>
              <a:t>Vücut	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9718040" cy="47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Sfingomyelin </a:t>
            </a:r>
            <a:r>
              <a:rPr sz="3200" dirty="0">
                <a:solidFill>
                  <a:srgbClr val="353131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35313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Akciğer ve beyin</a:t>
            </a:r>
            <a:r>
              <a:rPr sz="3200" spc="-9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dokusu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Plazmalojenler </a:t>
            </a:r>
            <a:r>
              <a:rPr sz="3200" dirty="0">
                <a:solidFill>
                  <a:srgbClr val="353131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35313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Kas ve beyin</a:t>
            </a:r>
            <a:r>
              <a:rPr sz="3200" spc="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dokusu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Glikolipidler </a:t>
            </a:r>
            <a:r>
              <a:rPr sz="3200" dirty="0">
                <a:solidFill>
                  <a:srgbClr val="353131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35313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Sinir</a:t>
            </a:r>
            <a:r>
              <a:rPr sz="3200" spc="8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dokusunda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Serebrositler </a:t>
            </a:r>
            <a:r>
              <a:rPr sz="3200" dirty="0">
                <a:solidFill>
                  <a:srgbClr val="353131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35313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Sinir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dokuda yer alan</a:t>
            </a:r>
            <a:r>
              <a:rPr sz="3200" spc="1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ganliositlerde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" dirty="0">
                <a:solidFill>
                  <a:srgbClr val="353131"/>
                </a:solidFill>
                <a:latin typeface="Trebuchet MS"/>
                <a:cs typeface="Trebuchet MS"/>
              </a:rPr>
              <a:t>Kolesterol </a:t>
            </a:r>
            <a:r>
              <a:rPr sz="3200" dirty="0">
                <a:solidFill>
                  <a:srgbClr val="353131"/>
                </a:solidFill>
                <a:latin typeface="Wingdings"/>
                <a:cs typeface="Wingdings"/>
              </a:rPr>
              <a:t></a:t>
            </a:r>
            <a:r>
              <a:rPr sz="3200" dirty="0">
                <a:solidFill>
                  <a:srgbClr val="35313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Beyin, karaciğer ve</a:t>
            </a:r>
            <a:r>
              <a:rPr sz="3200" spc="1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plazmada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3894454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7355" algn="l"/>
              </a:tabLst>
            </a:pPr>
            <a:r>
              <a:rPr dirty="0"/>
              <a:t>Vücut	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9635490" cy="470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25" dirty="0">
                <a:solidFill>
                  <a:srgbClr val="353131"/>
                </a:solidFill>
                <a:latin typeface="Trebuchet MS"/>
                <a:cs typeface="Trebuchet MS"/>
              </a:rPr>
              <a:t>Trigliseritler: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Adipoz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doku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karaciğerde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Doymamış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yağ asitleri: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En çok</a:t>
            </a: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karaciğerde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15" dirty="0">
                <a:solidFill>
                  <a:srgbClr val="353131"/>
                </a:solidFill>
                <a:latin typeface="Trebuchet MS"/>
                <a:cs typeface="Trebuchet MS"/>
              </a:rPr>
              <a:t>Fosfolipidler: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Adipoz doku dışındaki tüm</a:t>
            </a:r>
            <a:r>
              <a:rPr sz="3200" spc="-1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dokularda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Lesitin, kefalin: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Hemen hemen tüm</a:t>
            </a:r>
            <a:r>
              <a:rPr sz="3200" spc="-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dokularda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İnozitollü fosfolipidler: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karaciğer,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kalp ve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beyinde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3894454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7355" algn="l"/>
              </a:tabLst>
            </a:pPr>
            <a:r>
              <a:rPr dirty="0"/>
              <a:t>Vücut	</a:t>
            </a:r>
            <a:r>
              <a:rPr spc="-5" dirty="0"/>
              <a:t>Lipidleri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19832" y="4758054"/>
            <a:ext cx="689229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5" dirty="0">
                <a:solidFill>
                  <a:srgbClr val="696363"/>
                </a:solidFill>
                <a:latin typeface="Trebuchet MS"/>
                <a:cs typeface="Trebuchet MS"/>
              </a:rPr>
              <a:t>Lipid Metabolizmasının</a:t>
            </a:r>
            <a:r>
              <a:rPr sz="4000" b="1" spc="-45" dirty="0">
                <a:solidFill>
                  <a:srgbClr val="696363"/>
                </a:solidFill>
                <a:latin typeface="Trebuchet MS"/>
                <a:cs typeface="Trebuchet MS"/>
              </a:rPr>
              <a:t> </a:t>
            </a:r>
            <a:r>
              <a:rPr sz="4000" b="1" spc="-5" dirty="0">
                <a:solidFill>
                  <a:srgbClr val="696363"/>
                </a:solidFill>
                <a:latin typeface="Trebuchet MS"/>
                <a:cs typeface="Trebuchet MS"/>
              </a:rPr>
              <a:t>Özeti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7286" rIns="0" bIns="0" rtlCol="0">
            <a:spAutoFit/>
          </a:bodyPr>
          <a:lstStyle/>
          <a:p>
            <a:pPr marL="1757680" marR="5080" indent="-1109980">
              <a:lnSpc>
                <a:spcPct val="100000"/>
              </a:lnSpc>
            </a:pPr>
            <a:r>
              <a:rPr dirty="0"/>
              <a:t>Lipidlerin</a:t>
            </a:r>
            <a:r>
              <a:rPr spc="-95" dirty="0"/>
              <a:t> </a:t>
            </a:r>
            <a:r>
              <a:rPr spc="-20" dirty="0"/>
              <a:t>Karaciğerde  </a:t>
            </a:r>
            <a:r>
              <a:rPr dirty="0"/>
              <a:t>İzledikleri</a:t>
            </a:r>
            <a:r>
              <a:rPr spc="-210" dirty="0"/>
              <a:t> </a:t>
            </a:r>
            <a:r>
              <a:rPr spc="-95" dirty="0"/>
              <a:t>Yolları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ct val="100000"/>
              </a:lnSpc>
              <a:tabLst>
                <a:tab pos="5279390" algn="l"/>
              </a:tabLst>
            </a:pPr>
            <a:r>
              <a:rPr sz="3600" b="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dirty="0">
                <a:solidFill>
                  <a:srgbClr val="A18E6A"/>
                </a:solidFill>
                <a:latin typeface="Times New Roman"/>
                <a:cs typeface="Times New Roman"/>
              </a:rPr>
              <a:t> </a:t>
            </a:r>
            <a:r>
              <a:rPr sz="3600" b="0" spc="-114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asitleri,</a:t>
            </a:r>
            <a:r>
              <a:rPr sz="3600" b="0" spc="-409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353131"/>
                </a:solidFill>
              </a:rPr>
              <a:t>Asetil</a:t>
            </a:r>
            <a:r>
              <a:rPr sz="3600" spc="5" dirty="0">
                <a:solidFill>
                  <a:srgbClr val="353131"/>
                </a:solidFill>
              </a:rPr>
              <a:t> </a:t>
            </a:r>
            <a:r>
              <a:rPr sz="3600" spc="-5" dirty="0">
                <a:solidFill>
                  <a:srgbClr val="353131"/>
                </a:solidFill>
              </a:rPr>
              <a:t>KoA	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600" spc="-114" dirty="0">
                <a:solidFill>
                  <a:srgbClr val="353131"/>
                </a:solidFill>
              </a:rPr>
              <a:t>ATP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vermek için</a:t>
            </a:r>
            <a:r>
              <a:rPr sz="3600" b="0" spc="1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5" dirty="0">
                <a:solidFill>
                  <a:srgbClr val="353131"/>
                </a:solidFill>
                <a:latin typeface="Trebuchet MS"/>
                <a:cs typeface="Trebuchet MS"/>
              </a:rPr>
              <a:t>okside</a:t>
            </a:r>
            <a:endParaRPr sz="3600">
              <a:latin typeface="Trebuchet MS"/>
              <a:cs typeface="Trebuchet MS"/>
            </a:endParaRPr>
          </a:p>
          <a:p>
            <a:pPr marL="296545">
              <a:lnSpc>
                <a:spcPct val="100000"/>
              </a:lnSpc>
            </a:pPr>
            <a:r>
              <a:rPr sz="3600" b="0" spc="-5" dirty="0">
                <a:solidFill>
                  <a:srgbClr val="353131"/>
                </a:solidFill>
                <a:latin typeface="Trebuchet MS"/>
                <a:cs typeface="Trebuchet MS"/>
              </a:rPr>
              <a:t>ya da aktive</a:t>
            </a:r>
            <a:r>
              <a:rPr sz="3600" b="0" spc="-7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50" dirty="0">
                <a:solidFill>
                  <a:srgbClr val="353131"/>
                </a:solidFill>
                <a:latin typeface="Trebuchet MS"/>
                <a:cs typeface="Trebuchet MS"/>
              </a:rPr>
              <a:t>edilirler.</a:t>
            </a:r>
            <a:endParaRPr sz="3600">
              <a:latin typeface="Trebuchet MS"/>
              <a:cs typeface="Trebuchet MS"/>
            </a:endParaRPr>
          </a:p>
          <a:p>
            <a:pPr marL="27940">
              <a:lnSpc>
                <a:spcPct val="100000"/>
              </a:lnSpc>
              <a:spcBef>
                <a:spcPts val="35"/>
              </a:spcBef>
            </a:pPr>
            <a:endParaRPr sz="425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</a:pPr>
            <a:r>
              <a:rPr sz="3600" b="0" spc="5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50" dirty="0">
                <a:solidFill>
                  <a:srgbClr val="353131"/>
                </a:solidFill>
                <a:latin typeface="Trebuchet MS"/>
                <a:cs typeface="Trebuchet MS"/>
              </a:rPr>
              <a:t>Asetil </a:t>
            </a:r>
            <a:r>
              <a:rPr sz="3600" b="0" spc="-130" dirty="0">
                <a:solidFill>
                  <a:srgbClr val="353131"/>
                </a:solidFill>
                <a:latin typeface="Trebuchet MS"/>
                <a:cs typeface="Trebuchet MS"/>
              </a:rPr>
              <a:t>KoA’ lar,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sitrik </a:t>
            </a:r>
            <a:r>
              <a:rPr sz="3600" b="0" spc="-5" dirty="0">
                <a:solidFill>
                  <a:srgbClr val="353131"/>
                </a:solidFill>
                <a:latin typeface="Trebuchet MS"/>
                <a:cs typeface="Trebuchet MS"/>
              </a:rPr>
              <a:t>asit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siklusunda</a:t>
            </a:r>
            <a:r>
              <a:rPr sz="3600" b="0" spc="-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oksidatif</a:t>
            </a:r>
            <a:endParaRPr sz="3600">
              <a:latin typeface="Trebuchet MS"/>
              <a:cs typeface="Trebuchet MS"/>
            </a:endParaRPr>
          </a:p>
          <a:p>
            <a:pPr marL="296545">
              <a:lnSpc>
                <a:spcPct val="100000"/>
              </a:lnSpc>
            </a:pP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fosforilasyon ile </a:t>
            </a:r>
            <a:r>
              <a:rPr sz="3600" b="0" spc="-5" dirty="0">
                <a:solidFill>
                  <a:srgbClr val="353131"/>
                </a:solidFill>
                <a:latin typeface="Trebuchet MS"/>
                <a:cs typeface="Trebuchet MS"/>
              </a:rPr>
              <a:t>okside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edilerek </a:t>
            </a:r>
            <a:r>
              <a:rPr sz="3600" b="0" spc="-114" dirty="0">
                <a:solidFill>
                  <a:srgbClr val="353131"/>
                </a:solidFill>
                <a:latin typeface="Trebuchet MS"/>
                <a:cs typeface="Trebuchet MS"/>
              </a:rPr>
              <a:t>ATP</a:t>
            </a:r>
            <a:r>
              <a:rPr sz="3600" b="0" spc="-30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spc="-40" dirty="0">
                <a:solidFill>
                  <a:srgbClr val="353131"/>
                </a:solidFill>
                <a:latin typeface="Trebuchet MS"/>
                <a:cs typeface="Trebuchet MS"/>
              </a:rPr>
              <a:t>oluştururlar.</a:t>
            </a:r>
            <a:endParaRPr sz="3600">
              <a:latin typeface="Trebuchet MS"/>
              <a:cs typeface="Trebuchet MS"/>
            </a:endParaRPr>
          </a:p>
          <a:p>
            <a:pPr marL="27940">
              <a:lnSpc>
                <a:spcPct val="100000"/>
              </a:lnSpc>
              <a:spcBef>
                <a:spcPts val="35"/>
              </a:spcBef>
            </a:pPr>
            <a:endParaRPr sz="425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</a:pPr>
            <a:r>
              <a:rPr sz="3600" b="0" spc="2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b="0" spc="25" dirty="0">
                <a:solidFill>
                  <a:srgbClr val="353131"/>
                </a:solidFill>
                <a:latin typeface="Trebuchet MS"/>
                <a:cs typeface="Trebuchet MS"/>
              </a:rPr>
              <a:t>Karaciğerdeki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yağ asitleri büyük oksidatif</a:t>
            </a:r>
            <a:r>
              <a:rPr sz="3600" b="0" spc="-1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yağ</a:t>
            </a:r>
            <a:endParaRPr sz="3600">
              <a:latin typeface="Trebuchet MS"/>
              <a:cs typeface="Trebuchet MS"/>
            </a:endParaRPr>
          </a:p>
          <a:p>
            <a:pPr marL="296545">
              <a:lnSpc>
                <a:spcPct val="100000"/>
              </a:lnSpc>
            </a:pPr>
            <a:r>
              <a:rPr sz="3600" b="0" dirty="0">
                <a:solidFill>
                  <a:srgbClr val="353131"/>
                </a:solidFill>
                <a:latin typeface="Trebuchet MS"/>
                <a:cs typeface="Trebuchet MS"/>
              </a:rPr>
              <a:t>yakıtlardır</a:t>
            </a:r>
            <a:r>
              <a:rPr sz="3200" b="0" dirty="0">
                <a:solidFill>
                  <a:srgbClr val="353131"/>
                </a:solidFill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dirty="0"/>
              <a:t>ATP </a:t>
            </a:r>
            <a:r>
              <a:rPr dirty="0"/>
              <a:t>üretimi ile </a:t>
            </a:r>
            <a:r>
              <a:rPr spc="5" dirty="0"/>
              <a:t>CO</a:t>
            </a:r>
            <a:r>
              <a:rPr sz="4350" spc="7" baseline="-21072" dirty="0"/>
              <a:t>2</a:t>
            </a:r>
            <a:r>
              <a:rPr sz="4400" spc="5" dirty="0"/>
              <a:t>’ </a:t>
            </a:r>
            <a:r>
              <a:rPr sz="4400" dirty="0"/>
              <a:t>e</a:t>
            </a:r>
            <a:r>
              <a:rPr sz="4400" spc="-210" dirty="0"/>
              <a:t> </a:t>
            </a:r>
            <a:r>
              <a:rPr sz="4400" dirty="0"/>
              <a:t>oksidasyon</a:t>
            </a:r>
            <a:endParaRPr sz="44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85646"/>
            <a:ext cx="10676890" cy="4661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05"/>
              </a:lnSpc>
            </a:pPr>
            <a:r>
              <a:rPr sz="3600" spc="3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30" dirty="0">
                <a:solidFill>
                  <a:srgbClr val="353131"/>
                </a:solidFill>
                <a:latin typeface="Trebuchet MS"/>
                <a:cs typeface="Trebuchet MS"/>
              </a:rPr>
              <a:t>Karaciğerde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Asetil KoA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’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lardan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keton</a:t>
            </a:r>
            <a:r>
              <a:rPr sz="3600" spc="-2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cisimleri</a:t>
            </a:r>
            <a:endParaRPr sz="3600">
              <a:latin typeface="Trebuchet MS"/>
              <a:cs typeface="Trebuchet MS"/>
            </a:endParaRPr>
          </a:p>
          <a:p>
            <a:pPr marL="268605">
              <a:lnSpc>
                <a:spcPts val="4105"/>
              </a:lnSpc>
            </a:pPr>
            <a:r>
              <a:rPr sz="3600" spc="-40" dirty="0">
                <a:solidFill>
                  <a:srgbClr val="353131"/>
                </a:solidFill>
                <a:latin typeface="Trebuchet MS"/>
                <a:cs typeface="Trebuchet MS"/>
              </a:rPr>
              <a:t>oluşmaktadır.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750">
              <a:latin typeface="Times New Roman"/>
              <a:cs typeface="Times New Roman"/>
            </a:endParaRPr>
          </a:p>
          <a:p>
            <a:pPr marL="268605" marR="1263015" indent="-256540">
              <a:lnSpc>
                <a:spcPct val="91100"/>
              </a:lnSpc>
              <a:spcBef>
                <a:spcPts val="5"/>
              </a:spcBef>
            </a:pPr>
            <a:r>
              <a:rPr sz="3600" spc="4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45" dirty="0">
                <a:solidFill>
                  <a:srgbClr val="353131"/>
                </a:solidFill>
                <a:latin typeface="Trebuchet MS"/>
                <a:cs typeface="Trebuchet MS"/>
              </a:rPr>
              <a:t>Oluşan </a:t>
            </a: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asetoasetat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600" b="1" dirty="0">
                <a:solidFill>
                  <a:srgbClr val="353131"/>
                </a:solidFill>
                <a:latin typeface="Calibri"/>
                <a:cs typeface="Calibri"/>
              </a:rPr>
              <a:t>β-</a:t>
            </a:r>
            <a:r>
              <a:rPr sz="3600" b="1" dirty="0">
                <a:solidFill>
                  <a:srgbClr val="353131"/>
                </a:solidFill>
                <a:latin typeface="Trebuchet MS"/>
                <a:cs typeface="Trebuchet MS"/>
              </a:rPr>
              <a:t>hidroksibütirik</a:t>
            </a:r>
            <a:r>
              <a:rPr sz="3600" b="1" spc="-1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b="1" spc="-5" dirty="0">
                <a:solidFill>
                  <a:srgbClr val="353131"/>
                </a:solidFill>
                <a:latin typeface="Trebuchet MS"/>
                <a:cs typeface="Trebuchet MS"/>
              </a:rPr>
              <a:t>asit  </a:t>
            </a: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periferal dokularda enerji temini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için  </a:t>
            </a:r>
            <a:r>
              <a:rPr sz="3600" spc="-30" dirty="0">
                <a:solidFill>
                  <a:srgbClr val="353131"/>
                </a:solidFill>
                <a:latin typeface="Trebuchet MS"/>
                <a:cs typeface="Trebuchet MS"/>
              </a:rPr>
              <a:t>kullanılmaktadır.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ts val="4105"/>
              </a:lnSpc>
              <a:spcBef>
                <a:spcPts val="5"/>
              </a:spcBef>
            </a:pPr>
            <a:r>
              <a:rPr sz="3600" spc="12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spc="120" dirty="0">
                <a:solidFill>
                  <a:srgbClr val="353131"/>
                </a:solidFill>
                <a:latin typeface="Trebuchet MS"/>
                <a:cs typeface="Trebuchet MS"/>
              </a:rPr>
              <a:t>Bu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maddeleri karaciğerin kendisi enerji temini</a:t>
            </a:r>
            <a:r>
              <a:rPr sz="3600" spc="-28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600" dirty="0">
                <a:solidFill>
                  <a:srgbClr val="353131"/>
                </a:solidFill>
                <a:latin typeface="Trebuchet MS"/>
                <a:cs typeface="Trebuchet MS"/>
              </a:rPr>
              <a:t>için</a:t>
            </a:r>
            <a:endParaRPr sz="3600">
              <a:latin typeface="Trebuchet MS"/>
              <a:cs typeface="Trebuchet MS"/>
            </a:endParaRPr>
          </a:p>
          <a:p>
            <a:pPr marL="268605">
              <a:lnSpc>
                <a:spcPts val="4105"/>
              </a:lnSpc>
            </a:pPr>
            <a:r>
              <a:rPr sz="3600" spc="-5" dirty="0">
                <a:solidFill>
                  <a:srgbClr val="353131"/>
                </a:solidFill>
                <a:latin typeface="Trebuchet MS"/>
                <a:cs typeface="Trebuchet MS"/>
              </a:rPr>
              <a:t>kullanmaz.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8281670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96180" algn="l"/>
              </a:tabLst>
            </a:pPr>
            <a:r>
              <a:rPr dirty="0"/>
              <a:t>Ke</a:t>
            </a:r>
            <a:r>
              <a:rPr spc="5" dirty="0"/>
              <a:t>t</a:t>
            </a:r>
            <a:r>
              <a:rPr dirty="0"/>
              <a:t>on</a:t>
            </a:r>
            <a:r>
              <a:rPr spc="-25" dirty="0"/>
              <a:t> </a:t>
            </a:r>
            <a:r>
              <a:rPr dirty="0"/>
              <a:t>Cisimler</a:t>
            </a:r>
            <a:r>
              <a:rPr spc="-15" dirty="0"/>
              <a:t>i</a:t>
            </a:r>
            <a:r>
              <a:rPr dirty="0"/>
              <a:t>nin	Şekillenmesi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97838"/>
            <a:ext cx="10678160" cy="4839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ts val="342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9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asitlerinden oluşan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bazı </a:t>
            </a:r>
            <a:r>
              <a:rPr sz="3000" b="1" spc="-5" dirty="0">
                <a:solidFill>
                  <a:srgbClr val="C00000"/>
                </a:solidFill>
                <a:latin typeface="Trebuchet MS"/>
                <a:cs typeface="Trebuchet MS"/>
              </a:rPr>
              <a:t>Asetil KoA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’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lar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b="1" dirty="0">
                <a:solidFill>
                  <a:srgbClr val="353131"/>
                </a:solidFill>
                <a:latin typeface="Trebuchet MS"/>
                <a:cs typeface="Trebuchet MS"/>
              </a:rPr>
              <a:t>kolesterol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ts val="3420"/>
              </a:lnSpc>
            </a:pPr>
            <a:r>
              <a:rPr sz="3000" b="1" spc="-5" dirty="0">
                <a:solidFill>
                  <a:srgbClr val="353131"/>
                </a:solidFill>
                <a:latin typeface="Trebuchet MS"/>
                <a:cs typeface="Trebuchet MS"/>
              </a:rPr>
              <a:t>sentezi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için</a:t>
            </a:r>
            <a:r>
              <a:rPr sz="3000" spc="-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25" dirty="0">
                <a:solidFill>
                  <a:srgbClr val="353131"/>
                </a:solidFill>
                <a:latin typeface="Trebuchet MS"/>
                <a:cs typeface="Trebuchet MS"/>
              </a:rPr>
              <a:t>kullanılmaktadır.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268605" indent="-255904">
              <a:lnSpc>
                <a:spcPts val="342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Lipidlerin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emilmesi ve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sindirimi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için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esas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olan</a:t>
            </a:r>
            <a:r>
              <a:rPr sz="3000" spc="-7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b="1" spc="-20" dirty="0">
                <a:solidFill>
                  <a:srgbClr val="742117"/>
                </a:solidFill>
                <a:latin typeface="Trebuchet MS"/>
                <a:cs typeface="Trebuchet MS"/>
              </a:rPr>
              <a:t>safra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ts val="3415"/>
              </a:lnSpc>
            </a:pPr>
            <a:r>
              <a:rPr sz="3000" b="1" dirty="0">
                <a:solidFill>
                  <a:srgbClr val="742117"/>
                </a:solidFill>
                <a:latin typeface="Trebuchet MS"/>
                <a:cs typeface="Trebuchet MS"/>
              </a:rPr>
              <a:t>asitlerinin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kaynağı</a:t>
            </a:r>
            <a:r>
              <a:rPr sz="3000" spc="-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b="1" spc="-30" dirty="0">
                <a:solidFill>
                  <a:srgbClr val="742117"/>
                </a:solidFill>
                <a:latin typeface="Trebuchet MS"/>
                <a:cs typeface="Trebuchet MS"/>
              </a:rPr>
              <a:t>kolesterol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dür.</a:t>
            </a:r>
            <a:endParaRPr sz="3000">
              <a:latin typeface="Trebuchet MS"/>
              <a:cs typeface="Trebuchet MS"/>
            </a:endParaRPr>
          </a:p>
          <a:p>
            <a:pPr marL="561340" lvl="1" indent="-247015">
              <a:lnSpc>
                <a:spcPts val="311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Çoğu türde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kolik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asit ve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kenodeoksikolik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asit primer safra</a:t>
            </a:r>
            <a:r>
              <a:rPr sz="2600" spc="-30" dirty="0">
                <a:solidFill>
                  <a:srgbClr val="353131"/>
                </a:solidFill>
                <a:latin typeface="Trebuchet MS"/>
                <a:cs typeface="Trebuchet MS"/>
              </a:rPr>
              <a:t> asitleridir.</a:t>
            </a:r>
            <a:endParaRPr sz="2600">
              <a:latin typeface="Trebuchet MS"/>
              <a:cs typeface="Trebuchet MS"/>
            </a:endParaRPr>
          </a:p>
          <a:p>
            <a:pPr marL="561340" lvl="1" indent="-247015">
              <a:lnSpc>
                <a:spcPts val="296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Sentezden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sonra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amino asitler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(taurin)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ile konjuge edilir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ve</a:t>
            </a:r>
            <a:r>
              <a:rPr sz="2600" spc="-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safraya</a:t>
            </a:r>
            <a:endParaRPr sz="2600">
              <a:latin typeface="Trebuchet MS"/>
              <a:cs typeface="Trebuchet MS"/>
            </a:endParaRPr>
          </a:p>
          <a:p>
            <a:pPr marL="561340">
              <a:lnSpc>
                <a:spcPts val="2960"/>
              </a:lnSpc>
            </a:pPr>
            <a:r>
              <a:rPr sz="2600" spc="-45" dirty="0">
                <a:solidFill>
                  <a:srgbClr val="353131"/>
                </a:solidFill>
                <a:latin typeface="Trebuchet MS"/>
                <a:cs typeface="Trebuchet MS"/>
              </a:rPr>
              <a:t>salınır.</a:t>
            </a:r>
            <a:endParaRPr sz="2600">
              <a:latin typeface="Trebuchet MS"/>
              <a:cs typeface="Trebuchet MS"/>
            </a:endParaRPr>
          </a:p>
          <a:p>
            <a:pPr marL="561340" lvl="1" indent="-247015">
              <a:lnSpc>
                <a:spcPts val="296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Safra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asitleri safra kesesinde muhafaza </a:t>
            </a:r>
            <a:r>
              <a:rPr sz="2600" spc="-50" dirty="0">
                <a:solidFill>
                  <a:srgbClr val="353131"/>
                </a:solidFill>
                <a:latin typeface="Trebuchet MS"/>
                <a:cs typeface="Trebuchet MS"/>
              </a:rPr>
              <a:t>edilir.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Gıda tüketimi</a:t>
            </a:r>
            <a:r>
              <a:rPr sz="2600" spc="-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sonrası</a:t>
            </a:r>
            <a:endParaRPr sz="2600">
              <a:latin typeface="Trebuchet MS"/>
              <a:cs typeface="Trebuchet MS"/>
            </a:endParaRPr>
          </a:p>
          <a:p>
            <a:pPr marL="561340">
              <a:lnSpc>
                <a:spcPts val="2960"/>
              </a:lnSpc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ince barsağa</a:t>
            </a:r>
            <a:r>
              <a:rPr sz="2600" spc="-10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spc="-45" dirty="0">
                <a:solidFill>
                  <a:srgbClr val="353131"/>
                </a:solidFill>
                <a:latin typeface="Trebuchet MS"/>
                <a:cs typeface="Trebuchet MS"/>
              </a:rPr>
              <a:t>dökülür.</a:t>
            </a:r>
            <a:endParaRPr sz="2600">
              <a:latin typeface="Trebuchet MS"/>
              <a:cs typeface="Trebuchet MS"/>
            </a:endParaRPr>
          </a:p>
          <a:p>
            <a:pPr marL="561340" marR="969010" lvl="1" indent="-247015">
              <a:lnSpc>
                <a:spcPts val="2810"/>
              </a:lnSpc>
              <a:spcBef>
                <a:spcPts val="34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spc="-30" dirty="0">
                <a:solidFill>
                  <a:srgbClr val="353131"/>
                </a:solidFill>
                <a:latin typeface="Trebuchet MS"/>
                <a:cs typeface="Trebuchet MS"/>
              </a:rPr>
              <a:t>Yağların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ve yağda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eriyen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vitaminlerin sindirimi ve emilimi</a:t>
            </a:r>
            <a:r>
              <a:rPr sz="2600" spc="-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için  </a:t>
            </a:r>
            <a:r>
              <a:rPr sz="2600" spc="-35" dirty="0">
                <a:solidFill>
                  <a:srgbClr val="353131"/>
                </a:solidFill>
                <a:latin typeface="Trebuchet MS"/>
                <a:cs typeface="Trebuchet MS"/>
              </a:rPr>
              <a:t>gereklidir.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Safra </a:t>
            </a:r>
            <a:r>
              <a:rPr spc="-5" dirty="0"/>
              <a:t>Asitleri ve</a:t>
            </a:r>
            <a:r>
              <a:rPr spc="-270" dirty="0"/>
              <a:t> </a:t>
            </a:r>
            <a:r>
              <a:rPr spc="-5" dirty="0"/>
              <a:t>Kolesterol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marR="5080" indent="-256540">
              <a:lnSpc>
                <a:spcPct val="100000"/>
              </a:lnSpc>
            </a:pPr>
            <a:r>
              <a:rPr sz="4000" b="0" spc="-3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4000" spc="-35" dirty="0">
                <a:solidFill>
                  <a:srgbClr val="660033"/>
                </a:solidFill>
              </a:rPr>
              <a:t>Yağ </a:t>
            </a:r>
            <a:r>
              <a:rPr sz="4000" spc="-10" dirty="0">
                <a:solidFill>
                  <a:srgbClr val="660033"/>
                </a:solidFill>
              </a:rPr>
              <a:t>asitleri</a:t>
            </a:r>
            <a:r>
              <a:rPr sz="4000" b="0" spc="-10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4000" spc="-5" dirty="0">
                <a:solidFill>
                  <a:srgbClr val="993300"/>
                </a:solidFill>
              </a:rPr>
              <a:t>triaçilgliseroller </a:t>
            </a:r>
            <a:r>
              <a:rPr sz="4000" b="0" spc="-5" dirty="0">
                <a:solidFill>
                  <a:srgbClr val="353131"/>
                </a:solidFill>
                <a:latin typeface="Trebuchet MS"/>
                <a:cs typeface="Trebuchet MS"/>
              </a:rPr>
              <a:t>olarak depo  </a:t>
            </a:r>
            <a:r>
              <a:rPr sz="4000" b="0" spc="-85" dirty="0">
                <a:solidFill>
                  <a:srgbClr val="353131"/>
                </a:solidFill>
                <a:latin typeface="Trebuchet MS"/>
                <a:cs typeface="Trebuchet MS"/>
              </a:rPr>
              <a:t>edilir.</a:t>
            </a:r>
            <a:endParaRPr sz="4000">
              <a:latin typeface="Trebuchet MS"/>
              <a:cs typeface="Trebuchet MS"/>
            </a:endParaRPr>
          </a:p>
          <a:p>
            <a:pPr marL="296545" marR="231775" indent="-256540">
              <a:lnSpc>
                <a:spcPct val="100000"/>
              </a:lnSpc>
              <a:spcBef>
                <a:spcPts val="300"/>
              </a:spcBef>
            </a:pPr>
            <a:r>
              <a:rPr sz="4000" b="0" spc="-5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4000" b="0" spc="-5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4000" b="0" spc="-5" dirty="0">
                <a:solidFill>
                  <a:srgbClr val="353131"/>
                </a:solidFill>
                <a:latin typeface="Trebuchet MS"/>
                <a:cs typeface="Trebuchet MS"/>
              </a:rPr>
              <a:t>dokuları ya da adipoz dokulara lipid  taşıyan </a:t>
            </a:r>
            <a:r>
              <a:rPr sz="4000" spc="-5" dirty="0">
                <a:solidFill>
                  <a:srgbClr val="993300"/>
                </a:solidFill>
              </a:rPr>
              <a:t>plazma </a:t>
            </a:r>
            <a:r>
              <a:rPr sz="4000" spc="-10" dirty="0">
                <a:solidFill>
                  <a:srgbClr val="993300"/>
                </a:solidFill>
              </a:rPr>
              <a:t>lipoproteinlerinin </a:t>
            </a:r>
            <a:r>
              <a:rPr sz="4000" b="0" spc="-5" dirty="0">
                <a:solidFill>
                  <a:srgbClr val="353131"/>
                </a:solidFill>
                <a:latin typeface="Trebuchet MS"/>
                <a:cs typeface="Trebuchet MS"/>
              </a:rPr>
              <a:t>lipid  kısımlarının sentezi için ilk madde olarak  </a:t>
            </a:r>
            <a:r>
              <a:rPr sz="4000" b="0" spc="-45" dirty="0">
                <a:solidFill>
                  <a:srgbClr val="353131"/>
                </a:solidFill>
                <a:latin typeface="Trebuchet MS"/>
                <a:cs typeface="Trebuchet MS"/>
              </a:rPr>
              <a:t>kullanılırlar.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Plazma Proteinlerinin</a:t>
            </a:r>
            <a:r>
              <a:rPr spc="-114" dirty="0"/>
              <a:t> </a:t>
            </a:r>
            <a:r>
              <a:rPr dirty="0"/>
              <a:t>Sentezi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375155"/>
            <a:ext cx="10572750" cy="491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Lipidler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organizmaya en çok </a:t>
            </a:r>
            <a:r>
              <a:rPr sz="3200" b="1" spc="-15" dirty="0">
                <a:solidFill>
                  <a:srgbClr val="663300"/>
                </a:solidFill>
                <a:latin typeface="Trebuchet MS"/>
                <a:cs typeface="Trebuchet MS"/>
              </a:rPr>
              <a:t>nötral </a:t>
            </a:r>
            <a:r>
              <a:rPr sz="3200" b="1" spc="-5" dirty="0">
                <a:solidFill>
                  <a:srgbClr val="663300"/>
                </a:solidFill>
                <a:latin typeface="Trebuchet MS"/>
                <a:cs typeface="Trebuchet MS"/>
              </a:rPr>
              <a:t>yağlar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özellikle  </a:t>
            </a:r>
            <a:r>
              <a:rPr sz="3200" b="1" spc="-5" dirty="0">
                <a:solidFill>
                  <a:srgbClr val="663300"/>
                </a:solidFill>
                <a:latin typeface="Trebuchet MS"/>
                <a:cs typeface="Trebuchet MS"/>
              </a:rPr>
              <a:t>trigliseritler (TG)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biçiminde dahil </a:t>
            </a: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olurlar. 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Ayrıca  </a:t>
            </a:r>
            <a:r>
              <a:rPr sz="3200" b="1" spc="-5" dirty="0">
                <a:solidFill>
                  <a:srgbClr val="663300"/>
                </a:solidFill>
                <a:latin typeface="Trebuchet MS"/>
                <a:cs typeface="Trebuchet MS"/>
              </a:rPr>
              <a:t>kolesterol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b="1" dirty="0">
                <a:solidFill>
                  <a:srgbClr val="663300"/>
                </a:solidFill>
                <a:latin typeface="Trebuchet MS"/>
                <a:cs typeface="Trebuchet MS"/>
              </a:rPr>
              <a:t>diğer lipidler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de az miktarda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organizmaya 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alınırlar.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18E6A"/>
              </a:buClr>
              <a:buFont typeface="Wingdings"/>
              <a:buChar char=""/>
            </a:pPr>
            <a:endParaRPr sz="3500" dirty="0">
              <a:latin typeface="Times New Roman"/>
              <a:cs typeface="Times New Roman"/>
            </a:endParaRPr>
          </a:p>
          <a:p>
            <a:pPr marL="268605" marR="313055" indent="-255904">
              <a:lnSpc>
                <a:spcPct val="9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Lipidler,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karbonhidrat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proteinlere kıyasla daha çok  karbon, buna karşılık daha az oksijen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taşırlar.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Bundan  dolayı da, karbonhidrat ve proteinlere göre daha az  oksitlenmiş halde bulunmalarına karşılık daha çok  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oksitlenebilirler,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yani başka bir deyişle daha çok enerji 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verebilirler.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67" y="6191250"/>
            <a:ext cx="21050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975" y="6242050"/>
            <a:ext cx="21050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marR="5080" indent="-256540">
              <a:lnSpc>
                <a:spcPct val="100000"/>
              </a:lnSpc>
            </a:pPr>
            <a:r>
              <a:rPr sz="4000" b="0" spc="15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4000" spc="15" dirty="0">
                <a:solidFill>
                  <a:srgbClr val="993300"/>
                </a:solidFill>
              </a:rPr>
              <a:t>Serbest </a:t>
            </a:r>
            <a:r>
              <a:rPr sz="4000" spc="-5" dirty="0">
                <a:solidFill>
                  <a:srgbClr val="993300"/>
                </a:solidFill>
              </a:rPr>
              <a:t>yağ asitleri</a:t>
            </a:r>
            <a:r>
              <a:rPr sz="4000" b="0" spc="-5" dirty="0">
                <a:solidFill>
                  <a:srgbClr val="353131"/>
                </a:solidFill>
                <a:latin typeface="Trebuchet MS"/>
                <a:cs typeface="Trebuchet MS"/>
              </a:rPr>
              <a:t>, serum albuminine bağlı  olarak iskelet ve kalp kaslarına taşınır ve  yakıt kaynağı olarak</a:t>
            </a:r>
            <a:r>
              <a:rPr sz="4000" b="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4000" b="0" spc="-45" dirty="0">
                <a:solidFill>
                  <a:srgbClr val="353131"/>
                </a:solidFill>
                <a:latin typeface="Trebuchet MS"/>
                <a:cs typeface="Trebuchet MS"/>
              </a:rPr>
              <a:t>kullanılırlar.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9298940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13450" algn="l"/>
              </a:tabLst>
            </a:pPr>
            <a:r>
              <a:rPr dirty="0"/>
              <a:t>Serbest</a:t>
            </a:r>
            <a:r>
              <a:rPr spc="-95" dirty="0"/>
              <a:t> </a:t>
            </a: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Şekillenmesi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4444" y="620266"/>
            <a:ext cx="10917936" cy="6141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907" y="320928"/>
            <a:ext cx="128841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Kaynak: </a:t>
            </a:r>
            <a:r>
              <a:rPr sz="900" dirty="0">
                <a:solidFill>
                  <a:srgbClr val="F1F1F1"/>
                </a:solidFill>
                <a:latin typeface="Arial"/>
                <a:cs typeface="Arial"/>
              </a:rPr>
              <a:t>Engelgink,</a:t>
            </a:r>
            <a:r>
              <a:rPr sz="900" spc="-10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24600"/>
            <a:ext cx="1461516" cy="49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0" y="6362703"/>
            <a:ext cx="1713738" cy="49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7286" rIns="0" bIns="0" rtlCol="0">
            <a:spAutoFit/>
          </a:bodyPr>
          <a:lstStyle/>
          <a:p>
            <a:pPr marL="2725420" marR="5080" indent="-388620">
              <a:lnSpc>
                <a:spcPct val="100000"/>
              </a:lnSpc>
            </a:pPr>
            <a:r>
              <a:rPr spc="-185" dirty="0"/>
              <a:t>Yağ</a:t>
            </a:r>
            <a:r>
              <a:rPr spc="-484" dirty="0"/>
              <a:t> </a:t>
            </a:r>
            <a:r>
              <a:rPr dirty="0"/>
              <a:t>Asitlerinin  </a:t>
            </a:r>
            <a:r>
              <a:rPr spc="-5" dirty="0"/>
              <a:t>Oksidasyonu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479532" cy="3547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Şilomikronlarla karaciğere gelen </a:t>
            </a: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trigliseritler,</a:t>
            </a:r>
            <a:r>
              <a:rPr sz="3200" spc="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burada</a:t>
            </a:r>
            <a:endParaRPr sz="3200" dirty="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gliserol ve yağ asitlerine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30" dirty="0">
                <a:solidFill>
                  <a:srgbClr val="353131"/>
                </a:solidFill>
                <a:latin typeface="Trebuchet MS"/>
                <a:cs typeface="Trebuchet MS"/>
              </a:rPr>
              <a:t>parçalanırlar.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268605" marR="5080" indent="-255904" algn="just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353131"/>
                </a:solidFill>
                <a:latin typeface="Trebuchet MS"/>
                <a:cs typeface="Trebuchet MS"/>
              </a:rPr>
              <a:t>Gliserol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, </a:t>
            </a:r>
            <a:r>
              <a:rPr lang="tr-TR" sz="3200" spc="-5" dirty="0" smtClean="0">
                <a:solidFill>
                  <a:srgbClr val="353131"/>
                </a:solidFill>
                <a:latin typeface="Trebuchet MS"/>
                <a:cs typeface="Trebuchet MS"/>
              </a:rPr>
              <a:t>karaciğerde </a:t>
            </a:r>
            <a:r>
              <a:rPr lang="tr-TR" sz="3200" spc="-5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glikolizis</a:t>
            </a:r>
            <a:r>
              <a:rPr lang="tr-TR" sz="3200" spc="-5" dirty="0" smtClean="0">
                <a:solidFill>
                  <a:srgbClr val="353131"/>
                </a:solidFill>
                <a:latin typeface="Trebuchet MS"/>
                <a:cs typeface="Trebuchet MS"/>
              </a:rPr>
              <a:t> ile </a:t>
            </a:r>
            <a:r>
              <a:rPr lang="tr-TR" sz="3200" spc="-5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privuta</a:t>
            </a:r>
            <a:r>
              <a:rPr lang="tr-TR" sz="3200" spc="-5" dirty="0" smtClean="0">
                <a:solidFill>
                  <a:srgbClr val="353131"/>
                </a:solidFill>
                <a:latin typeface="Trebuchet MS"/>
                <a:cs typeface="Trebuchet MS"/>
              </a:rPr>
              <a:t> dönüştürülerek enerji üretilir, </a:t>
            </a:r>
            <a:r>
              <a:rPr lang="tr-TR" sz="3200" spc="-5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glikoneonegenz</a:t>
            </a:r>
            <a:r>
              <a:rPr lang="tr-TR" sz="3200" spc="-5" dirty="0" smtClean="0">
                <a:solidFill>
                  <a:srgbClr val="353131"/>
                </a:solidFill>
                <a:latin typeface="Trebuchet MS"/>
                <a:cs typeface="Trebuchet MS"/>
              </a:rPr>
              <a:t> ile </a:t>
            </a:r>
            <a:r>
              <a:rPr lang="tr-TR" sz="3200" spc="-5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glukoza</a:t>
            </a:r>
            <a:r>
              <a:rPr lang="tr-TR" sz="3200" spc="-5" dirty="0" smtClean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lang="tr-TR" sz="3200" spc="-5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donüştürülür</a:t>
            </a:r>
            <a:r>
              <a:rPr sz="3200" spc="-25" dirty="0" smtClean="0">
                <a:solidFill>
                  <a:srgbClr val="353131"/>
                </a:solidFill>
                <a:latin typeface="Trebuchet MS"/>
                <a:cs typeface="Trebuchet MS"/>
              </a:rPr>
              <a:t>. </a:t>
            </a:r>
            <a:r>
              <a:rPr sz="3200" b="1" spc="-8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200" b="1" dirty="0">
                <a:solidFill>
                  <a:srgbClr val="353131"/>
                </a:solidFill>
                <a:latin typeface="Trebuchet MS"/>
                <a:cs typeface="Trebuchet MS"/>
              </a:rPr>
              <a:t>asitleri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ise </a:t>
            </a:r>
            <a:r>
              <a:rPr sz="3200" b="1" dirty="0">
                <a:solidFill>
                  <a:srgbClr val="C00000"/>
                </a:solidFill>
                <a:latin typeface="Trebuchet MS"/>
                <a:cs typeface="Trebuchet MS"/>
              </a:rPr>
              <a:t>β-oksidasyon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adı  verilen bir yoldan oksidasyona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uğrarlar.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005695" cy="3859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Asitlerinin sentezi ve oksidasyonunda ortak</a:t>
            </a:r>
            <a:r>
              <a:rPr sz="3200" spc="-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bir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molekül yer</a:t>
            </a:r>
            <a:r>
              <a:rPr sz="3200" spc="-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90" dirty="0">
                <a:solidFill>
                  <a:srgbClr val="353131"/>
                </a:solidFill>
                <a:latin typeface="Trebuchet MS"/>
                <a:cs typeface="Trebuchet MS"/>
              </a:rPr>
              <a:t>alır.</a:t>
            </a:r>
            <a:endParaRPr sz="32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9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asitleri </a:t>
            </a:r>
            <a:r>
              <a:rPr sz="2800" b="1" spc="-5" dirty="0">
                <a:solidFill>
                  <a:srgbClr val="C00000"/>
                </a:solidFill>
                <a:latin typeface="Trebuchet MS"/>
                <a:cs typeface="Trebuchet MS"/>
              </a:rPr>
              <a:t>Asetil-KoA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’ dan</a:t>
            </a:r>
            <a:r>
              <a:rPr sz="2800" spc="-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353131"/>
                </a:solidFill>
                <a:latin typeface="Trebuchet MS"/>
                <a:cs typeface="Trebuchet MS"/>
              </a:rPr>
              <a:t>sentezlenir.</a:t>
            </a:r>
            <a:endParaRPr sz="28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9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asitleri </a:t>
            </a:r>
            <a:r>
              <a:rPr sz="2800" b="1" spc="-5" dirty="0">
                <a:solidFill>
                  <a:srgbClr val="C00000"/>
                </a:solidFill>
                <a:latin typeface="Trebuchet MS"/>
                <a:cs typeface="Trebuchet MS"/>
              </a:rPr>
              <a:t>Asetil-KoA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’ ya okside</a:t>
            </a:r>
            <a:r>
              <a:rPr sz="2800" spc="-1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80" dirty="0">
                <a:solidFill>
                  <a:srgbClr val="353131"/>
                </a:solidFill>
                <a:latin typeface="Trebuchet MS"/>
                <a:cs typeface="Trebuchet MS"/>
              </a:rPr>
              <a:t>olur.</a:t>
            </a:r>
            <a:endParaRPr sz="2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9B2C1F"/>
              </a:buClr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0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asitlerinin </a:t>
            </a:r>
            <a:r>
              <a:rPr sz="3200" b="1" spc="-5" dirty="0">
                <a:solidFill>
                  <a:srgbClr val="660033"/>
                </a:solidFill>
                <a:latin typeface="Trebuchet MS"/>
                <a:cs typeface="Trebuchet MS"/>
              </a:rPr>
              <a:t>oksidasyonu </a:t>
            </a:r>
            <a:r>
              <a:rPr sz="3200" b="1" u="heavy" dirty="0">
                <a:solidFill>
                  <a:srgbClr val="660033"/>
                </a:solidFill>
                <a:latin typeface="Trebuchet MS"/>
                <a:cs typeface="Trebuchet MS"/>
              </a:rPr>
              <a:t>başlıca</a:t>
            </a:r>
            <a:r>
              <a:rPr sz="3200" b="1" u="heavy" spc="110" dirty="0">
                <a:solidFill>
                  <a:srgbClr val="660033"/>
                </a:solidFill>
                <a:latin typeface="Trebuchet MS"/>
                <a:cs typeface="Trebuchet MS"/>
              </a:rPr>
              <a:t> </a:t>
            </a:r>
            <a:r>
              <a:rPr sz="3200" b="1" spc="-5" dirty="0">
                <a:solidFill>
                  <a:srgbClr val="660033"/>
                </a:solidFill>
                <a:latin typeface="Trebuchet MS"/>
                <a:cs typeface="Trebuchet MS"/>
              </a:rPr>
              <a:t>mitokondriayada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ct val="100000"/>
              </a:lnSpc>
            </a:pP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gerçekleşir.</a:t>
            </a:r>
            <a:endParaRPr sz="3200">
              <a:latin typeface="Trebuchet MS"/>
              <a:cs typeface="Trebuchet MS"/>
            </a:endParaRPr>
          </a:p>
          <a:p>
            <a:pPr marL="561340" lvl="1" indent="-247015">
              <a:lnSpc>
                <a:spcPct val="100000"/>
              </a:lnSpc>
              <a:spcBef>
                <a:spcPts val="30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spc="-10" dirty="0">
                <a:solidFill>
                  <a:srgbClr val="353131"/>
                </a:solidFill>
                <a:latin typeface="Trebuchet MS"/>
                <a:cs typeface="Trebuchet MS"/>
              </a:rPr>
              <a:t>Sentezi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ise sitoplazmada cereyan</a:t>
            </a:r>
            <a:r>
              <a:rPr sz="2800" spc="114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80" dirty="0">
                <a:solidFill>
                  <a:srgbClr val="353131"/>
                </a:solidFill>
                <a:latin typeface="Trebuchet MS"/>
                <a:cs typeface="Trebuchet MS"/>
              </a:rPr>
              <a:t>eder.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97838"/>
            <a:ext cx="10447655" cy="4735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ts val="342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9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asitleri, </a:t>
            </a:r>
            <a:r>
              <a:rPr sz="3000" b="1" spc="-25" dirty="0">
                <a:solidFill>
                  <a:srgbClr val="353131"/>
                </a:solidFill>
                <a:latin typeface="Trebuchet MS"/>
                <a:cs typeface="Trebuchet MS"/>
              </a:rPr>
              <a:t>kas, </a:t>
            </a:r>
            <a:r>
              <a:rPr sz="3000" b="1" spc="-5" dirty="0">
                <a:solidFill>
                  <a:srgbClr val="353131"/>
                </a:solidFill>
                <a:latin typeface="Trebuchet MS"/>
                <a:cs typeface="Trebuchet MS"/>
              </a:rPr>
              <a:t>böbrek </a:t>
            </a:r>
            <a:r>
              <a:rPr sz="3000" b="1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000" b="1" spc="-25" dirty="0">
                <a:solidFill>
                  <a:srgbClr val="353131"/>
                </a:solidFill>
                <a:latin typeface="Trebuchet MS"/>
                <a:cs typeface="Trebuchet MS"/>
              </a:rPr>
              <a:t>karaciğer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dokusu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için</a:t>
            </a:r>
            <a:r>
              <a:rPr sz="3000" spc="1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önemli</a:t>
            </a:r>
            <a:endParaRPr sz="3000">
              <a:latin typeface="Trebuchet MS"/>
              <a:cs typeface="Trebuchet MS"/>
            </a:endParaRPr>
          </a:p>
          <a:p>
            <a:pPr marL="268605">
              <a:lnSpc>
                <a:spcPts val="3420"/>
              </a:lnSpc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enerji</a:t>
            </a:r>
            <a:r>
              <a:rPr sz="3000" spc="-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kaynaklarıdır.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b="1" dirty="0">
                <a:solidFill>
                  <a:srgbClr val="1C1811"/>
                </a:solidFill>
                <a:latin typeface="Trebuchet MS"/>
                <a:cs typeface="Trebuchet MS"/>
              </a:rPr>
              <a:t>Serdest </a:t>
            </a:r>
            <a:r>
              <a:rPr sz="3000" b="1" spc="-5" dirty="0">
                <a:solidFill>
                  <a:srgbClr val="1C1811"/>
                </a:solidFill>
                <a:latin typeface="Trebuchet MS"/>
                <a:cs typeface="Trebuchet MS"/>
              </a:rPr>
              <a:t>yağ </a:t>
            </a:r>
            <a:r>
              <a:rPr sz="3000" b="1" dirty="0">
                <a:solidFill>
                  <a:srgbClr val="1C1811"/>
                </a:solidFill>
                <a:latin typeface="Trebuchet MS"/>
                <a:cs typeface="Trebuchet MS"/>
              </a:rPr>
              <a:t>asidi </a:t>
            </a:r>
            <a:r>
              <a:rPr sz="3000" b="1" spc="-30" dirty="0">
                <a:solidFill>
                  <a:srgbClr val="1C1811"/>
                </a:solidFill>
                <a:latin typeface="Trebuchet MS"/>
                <a:cs typeface="Trebuchet MS"/>
              </a:rPr>
              <a:t>(SYA-free </a:t>
            </a:r>
            <a:r>
              <a:rPr sz="3000" b="1" spc="-5" dirty="0">
                <a:solidFill>
                  <a:srgbClr val="1C1811"/>
                </a:solidFill>
                <a:latin typeface="Trebuchet MS"/>
                <a:cs typeface="Trebuchet MS"/>
              </a:rPr>
              <a:t>fatty </a:t>
            </a:r>
            <a:r>
              <a:rPr sz="3000" b="1" spc="-20" dirty="0">
                <a:solidFill>
                  <a:srgbClr val="1C1811"/>
                </a:solidFill>
                <a:latin typeface="Trebuchet MS"/>
                <a:cs typeface="Trebuchet MS"/>
              </a:rPr>
              <a:t>acid/FFA),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genellikle  esterleşmemiş uzun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zincirli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yağ asitlerini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(UZYA)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ifade </a:t>
            </a:r>
            <a:r>
              <a:rPr sz="3000" spc="-85" dirty="0">
                <a:solidFill>
                  <a:srgbClr val="353131"/>
                </a:solidFill>
                <a:latin typeface="Trebuchet MS"/>
                <a:cs typeface="Trebuchet MS"/>
              </a:rPr>
              <a:t>eder. 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Bu ifade esterleşmemiş yağ asidi veya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non-ester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yağ asidi  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(</a:t>
            </a:r>
            <a:r>
              <a:rPr sz="3000" b="1" spc="-35" dirty="0">
                <a:solidFill>
                  <a:srgbClr val="C00000"/>
                </a:solidFill>
                <a:latin typeface="Trebuchet MS"/>
                <a:cs typeface="Trebuchet MS"/>
              </a:rPr>
              <a:t>NEFA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)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olarak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da</a:t>
            </a:r>
            <a:r>
              <a:rPr sz="3000" spc="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40" dirty="0">
                <a:solidFill>
                  <a:srgbClr val="353131"/>
                </a:solidFill>
                <a:latin typeface="Trebuchet MS"/>
                <a:cs typeface="Trebuchet MS"/>
              </a:rPr>
              <a:t>kullanılır.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A18E6A"/>
              </a:buClr>
              <a:buFont typeface="Wingdings"/>
              <a:buChar char=""/>
            </a:pPr>
            <a:endParaRPr sz="3300">
              <a:latin typeface="Times New Roman"/>
              <a:cs typeface="Times New Roman"/>
            </a:endParaRPr>
          </a:p>
          <a:p>
            <a:pPr marL="268605" marR="471805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  <a:tab pos="8650605" algn="l"/>
              </a:tabLst>
            </a:pPr>
            <a:r>
              <a:rPr sz="3000" spc="-135" dirty="0">
                <a:solidFill>
                  <a:srgbClr val="353131"/>
                </a:solidFill>
                <a:latin typeface="Trebuchet MS"/>
                <a:cs typeface="Trebuchet MS"/>
              </a:rPr>
              <a:t>UZYA’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lar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serumda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albümine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bağlı</a:t>
            </a:r>
            <a:r>
              <a:rPr sz="3000" spc="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olarak</a:t>
            </a:r>
            <a:r>
              <a:rPr sz="3000" spc="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55" dirty="0">
                <a:solidFill>
                  <a:srgbClr val="353131"/>
                </a:solidFill>
                <a:latin typeface="Trebuchet MS"/>
                <a:cs typeface="Trebuchet MS"/>
              </a:rPr>
              <a:t>taşınır.	</a:t>
            </a:r>
            <a:r>
              <a:rPr sz="3000" spc="-80" dirty="0">
                <a:solidFill>
                  <a:srgbClr val="353131"/>
                </a:solidFill>
                <a:latin typeface="Trebuchet MS"/>
                <a:cs typeface="Trebuchet MS"/>
              </a:rPr>
              <a:t>KZYA</a:t>
            </a:r>
            <a:r>
              <a:rPr sz="3000" spc="-2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1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135" dirty="0">
                <a:solidFill>
                  <a:srgbClr val="353131"/>
                </a:solidFill>
                <a:latin typeface="Trebuchet MS"/>
                <a:cs typeface="Trebuchet MS"/>
              </a:rPr>
              <a:t>OZYA’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leri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ise daha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çözünür oldukları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için serbest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olarak  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taşınabilirler.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32510" y="1471548"/>
            <a:ext cx="10701020" cy="527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Glikoza benzer şekilde yağ asitleride </a:t>
            </a:r>
            <a:r>
              <a:rPr sz="3000" b="1" dirty="0">
                <a:solidFill>
                  <a:srgbClr val="353131"/>
                </a:solidFill>
                <a:latin typeface="Trebuchet MS"/>
                <a:cs typeface="Trebuchet MS"/>
              </a:rPr>
              <a:t>2 </a:t>
            </a:r>
            <a:r>
              <a:rPr sz="3000" b="1" spc="-5" dirty="0">
                <a:solidFill>
                  <a:srgbClr val="353131"/>
                </a:solidFill>
                <a:latin typeface="Trebuchet MS"/>
                <a:cs typeface="Trebuchet MS"/>
              </a:rPr>
              <a:t>mol </a:t>
            </a:r>
            <a:r>
              <a:rPr sz="3000" b="1" spc="-100" dirty="0">
                <a:solidFill>
                  <a:srgbClr val="353131"/>
                </a:solidFill>
                <a:latin typeface="Trebuchet MS"/>
                <a:cs typeface="Trebuchet MS"/>
              </a:rPr>
              <a:t>ATP </a:t>
            </a:r>
            <a:r>
              <a:rPr sz="3000" b="1" dirty="0">
                <a:solidFill>
                  <a:srgbClr val="353131"/>
                </a:solidFill>
                <a:latin typeface="Trebuchet MS"/>
                <a:cs typeface="Trebuchet MS"/>
              </a:rPr>
              <a:t>kullanılmak 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suretiyle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daha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ileri metabolize edilmeden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önce 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aktifleştirilir.  </a:t>
            </a:r>
            <a:r>
              <a:rPr sz="3000" b="1" spc="-80" dirty="0">
                <a:solidFill>
                  <a:srgbClr val="001F5F"/>
                </a:solidFill>
                <a:latin typeface="Trebuchet MS"/>
                <a:cs typeface="Trebuchet MS"/>
              </a:rPr>
              <a:t>Yağ </a:t>
            </a:r>
            <a:r>
              <a:rPr sz="3000" b="1" spc="-5" dirty="0">
                <a:solidFill>
                  <a:srgbClr val="001F5F"/>
                </a:solidFill>
                <a:latin typeface="Trebuchet MS"/>
                <a:cs typeface="Trebuchet MS"/>
              </a:rPr>
              <a:t>açil-KoA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elde edilir </a:t>
            </a:r>
            <a:r>
              <a:rPr sz="3000" spc="-10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reaksiyonlar bu aktif ara madde  üzerinden</a:t>
            </a:r>
            <a:r>
              <a:rPr sz="3000" spc="-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000" spc="-70" dirty="0">
                <a:solidFill>
                  <a:srgbClr val="353131"/>
                </a:solidFill>
                <a:latin typeface="Trebuchet MS"/>
                <a:cs typeface="Trebuchet MS"/>
              </a:rPr>
              <a:t>yürür.</a:t>
            </a:r>
            <a:endParaRPr sz="3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18E6A"/>
              </a:buClr>
              <a:buFont typeface="Wingdings"/>
              <a:buChar char=""/>
            </a:pPr>
            <a:endParaRPr sz="3350" dirty="0">
              <a:latin typeface="Times New Roman"/>
              <a:cs typeface="Times New Roman"/>
            </a:endParaRPr>
          </a:p>
          <a:p>
            <a:pPr marL="268605" marR="327660" indent="-255904">
              <a:lnSpc>
                <a:spcPts val="324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000" spc="-9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asidi katabolizmasında </a:t>
            </a:r>
            <a:r>
              <a:rPr sz="3000" spc="-100" dirty="0">
                <a:solidFill>
                  <a:srgbClr val="353131"/>
                </a:solidFill>
                <a:latin typeface="Trebuchet MS"/>
                <a:cs typeface="Trebuchet MS"/>
              </a:rPr>
              <a:t>ATP </a:t>
            </a:r>
            <a:r>
              <a:rPr sz="3000" dirty="0">
                <a:solidFill>
                  <a:srgbClr val="353131"/>
                </a:solidFill>
                <a:latin typeface="Trebuchet MS"/>
                <a:cs typeface="Trebuchet MS"/>
              </a:rPr>
              <a:t>harcanan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tek basamaktır ve  </a:t>
            </a:r>
            <a:r>
              <a:rPr sz="3000" spc="-30" dirty="0">
                <a:solidFill>
                  <a:srgbClr val="353131"/>
                </a:solidFill>
                <a:latin typeface="Trebuchet MS"/>
                <a:cs typeface="Trebuchet MS"/>
              </a:rPr>
              <a:t>irreversibldır. </a:t>
            </a:r>
            <a:r>
              <a:rPr sz="3000" spc="-5" dirty="0">
                <a:solidFill>
                  <a:srgbClr val="353131"/>
                </a:solidFill>
                <a:latin typeface="Trebuchet MS"/>
                <a:cs typeface="Trebuchet MS"/>
              </a:rPr>
              <a:t>Bu aktivasyonu sağlayan enzim </a:t>
            </a:r>
            <a:r>
              <a:rPr sz="30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açil-KoA  </a:t>
            </a:r>
            <a:r>
              <a:rPr sz="3000" b="1" i="1" spc="-35" dirty="0">
                <a:solidFill>
                  <a:srgbClr val="006600"/>
                </a:solidFill>
                <a:latin typeface="Trebuchet MS"/>
                <a:cs typeface="Trebuchet MS"/>
              </a:rPr>
              <a:t>sentetaz</a:t>
            </a:r>
            <a:r>
              <a:rPr sz="3000" spc="-35" dirty="0">
                <a:solidFill>
                  <a:srgbClr val="353131"/>
                </a:solidFill>
                <a:latin typeface="Trebuchet MS"/>
                <a:cs typeface="Trebuchet MS"/>
              </a:rPr>
              <a:t>dır.</a:t>
            </a:r>
            <a:endParaRPr sz="3000" dirty="0">
              <a:latin typeface="Trebuchet MS"/>
              <a:cs typeface="Trebuchet MS"/>
            </a:endParaRPr>
          </a:p>
          <a:p>
            <a:pPr marL="560705" marR="541020" lvl="1" indent="-246379">
              <a:lnSpc>
                <a:spcPts val="2810"/>
              </a:lnSpc>
              <a:spcBef>
                <a:spcPts val="29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Enzim, endoplazmik retikulum, mitokondri içi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dış</a:t>
            </a:r>
            <a:r>
              <a:rPr sz="2600" spc="-6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membranda  </a:t>
            </a:r>
            <a:r>
              <a:rPr sz="2600" spc="-45" dirty="0">
                <a:solidFill>
                  <a:srgbClr val="353131"/>
                </a:solidFill>
                <a:latin typeface="Trebuchet MS"/>
                <a:cs typeface="Trebuchet MS"/>
              </a:rPr>
              <a:t>bulunur.</a:t>
            </a:r>
            <a:endParaRPr sz="2600" dirty="0">
              <a:latin typeface="Trebuchet MS"/>
              <a:cs typeface="Trebuchet MS"/>
            </a:endParaRPr>
          </a:p>
          <a:p>
            <a:pPr marL="560705" lvl="1" indent="-246379">
              <a:lnSpc>
                <a:spcPts val="291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Farklı tipleri vardır ve </a:t>
            </a:r>
            <a:r>
              <a:rPr sz="2600" spc="5" dirty="0">
                <a:solidFill>
                  <a:srgbClr val="353131"/>
                </a:solidFill>
                <a:latin typeface="Trebuchet MS"/>
                <a:cs typeface="Trebuchet MS"/>
              </a:rPr>
              <a:t>her </a:t>
            </a:r>
            <a:r>
              <a:rPr sz="2600" spc="-5" dirty="0">
                <a:solidFill>
                  <a:srgbClr val="353131"/>
                </a:solidFill>
                <a:latin typeface="Trebuchet MS"/>
                <a:cs typeface="Trebuchet MS"/>
              </a:rPr>
              <a:t>biri farklı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zincir uzunluğuna sahip</a:t>
            </a:r>
            <a:r>
              <a:rPr sz="2600" spc="-8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yağ</a:t>
            </a:r>
            <a:endParaRPr sz="2600" dirty="0">
              <a:latin typeface="Trebuchet MS"/>
              <a:cs typeface="Trebuchet MS"/>
            </a:endParaRPr>
          </a:p>
          <a:p>
            <a:pPr marL="560705">
              <a:lnSpc>
                <a:spcPts val="2960"/>
              </a:lnSpc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asitlerine</a:t>
            </a:r>
            <a:r>
              <a:rPr sz="2600" spc="-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spc="-45" dirty="0">
                <a:solidFill>
                  <a:srgbClr val="353131"/>
                </a:solidFill>
                <a:latin typeface="Trebuchet MS"/>
                <a:cs typeface="Trebuchet MS"/>
              </a:rPr>
              <a:t>özeldir.</a:t>
            </a:r>
            <a:endParaRPr sz="2600" dirty="0">
              <a:latin typeface="Trebuchet MS"/>
              <a:cs typeface="Trebuchet MS"/>
            </a:endParaRPr>
          </a:p>
          <a:p>
            <a:pPr marL="560705" lvl="1" indent="-246379">
              <a:lnSpc>
                <a:spcPts val="3115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600" dirty="0">
                <a:solidFill>
                  <a:srgbClr val="353131"/>
                </a:solidFill>
                <a:latin typeface="Trebuchet MS"/>
                <a:cs typeface="Trebuchet MS"/>
              </a:rPr>
              <a:t>Tümü panotenik asit</a:t>
            </a:r>
            <a:r>
              <a:rPr sz="2600" spc="-9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600" spc="-30" dirty="0">
                <a:solidFill>
                  <a:srgbClr val="353131"/>
                </a:solidFill>
                <a:latin typeface="Trebuchet MS"/>
                <a:cs typeface="Trebuchet MS"/>
              </a:rPr>
              <a:t>bağımlıdır.</a:t>
            </a:r>
            <a:endParaRPr sz="2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32916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6394450"/>
            <a:ext cx="1537716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460355" cy="3600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CC0099"/>
                </a:solidFill>
                <a:latin typeface="Trebuchet MS"/>
                <a:cs typeface="Trebuchet MS"/>
              </a:rPr>
              <a:t>Karnitin</a:t>
            </a:r>
            <a:endParaRPr sz="3200">
              <a:latin typeface="Trebuchet MS"/>
              <a:cs typeface="Trebuchet MS"/>
            </a:endParaRPr>
          </a:p>
          <a:p>
            <a:pPr marL="561340" marR="5080" lvl="1" indent="-247015">
              <a:lnSpc>
                <a:spcPct val="100000"/>
              </a:lnSpc>
              <a:spcBef>
                <a:spcPts val="30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Karaciğer ve böbrekde metiyonin ile lizinden </a:t>
            </a:r>
            <a:r>
              <a:rPr sz="2800" spc="-35" dirty="0">
                <a:solidFill>
                  <a:srgbClr val="353131"/>
                </a:solidFill>
                <a:latin typeface="Trebuchet MS"/>
                <a:cs typeface="Trebuchet MS"/>
              </a:rPr>
              <a:t>sentezlenir.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Tüm  dokularda yaygındır özellikle kas doku mitokondrial  membranlarında.</a:t>
            </a:r>
            <a:endParaRPr sz="2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9B2C1F"/>
              </a:buClr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561340" marR="159385" lvl="1" indent="-247015">
              <a:lnSpc>
                <a:spcPct val="10000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spc="-70" dirty="0">
                <a:solidFill>
                  <a:srgbClr val="353131"/>
                </a:solidFill>
                <a:latin typeface="Trebuchet MS"/>
                <a:cs typeface="Trebuchet MS"/>
              </a:rPr>
              <a:t>OZYA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aktivasyonu ve mitokondria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içinde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oksidasyonu karnitin 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bağımsız </a:t>
            </a:r>
            <a:r>
              <a:rPr sz="2800" spc="-40" dirty="0">
                <a:solidFill>
                  <a:srgbClr val="353131"/>
                </a:solidFill>
                <a:latin typeface="Trebuchet MS"/>
                <a:cs typeface="Trebuchet MS"/>
              </a:rPr>
              <a:t>olmaktadır.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Fakat </a:t>
            </a:r>
            <a:r>
              <a:rPr sz="2800" b="1" spc="-35" dirty="0">
                <a:solidFill>
                  <a:srgbClr val="353131"/>
                </a:solidFill>
                <a:latin typeface="Trebuchet MS"/>
                <a:cs typeface="Trebuchet MS"/>
              </a:rPr>
              <a:t>UZYA-KoA</a:t>
            </a:r>
            <a:r>
              <a:rPr sz="2800" spc="-35" dirty="0">
                <a:solidFill>
                  <a:srgbClr val="353131"/>
                </a:solidFill>
                <a:latin typeface="Trebuchet MS"/>
                <a:cs typeface="Trebuchet MS"/>
              </a:rPr>
              <a:t>’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lar karnitin olmadan 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inner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mitokondrial membranı penetre olup, okside</a:t>
            </a:r>
            <a:r>
              <a:rPr sz="2800" spc="7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olamaz.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32916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6332004"/>
            <a:ext cx="16002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495915" cy="402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CC0099"/>
                </a:solidFill>
                <a:latin typeface="Trebuchet MS"/>
                <a:cs typeface="Trebuchet MS"/>
              </a:rPr>
              <a:t>Karnitin</a:t>
            </a:r>
            <a:endParaRPr sz="3200">
              <a:latin typeface="Trebuchet MS"/>
              <a:cs typeface="Trebuchet MS"/>
            </a:endParaRPr>
          </a:p>
          <a:p>
            <a:pPr marL="561340" marR="638810" lvl="1" indent="-247015">
              <a:lnSpc>
                <a:spcPct val="100000"/>
              </a:lnSpc>
              <a:spcBef>
                <a:spcPts val="30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CPT-I </a:t>
            </a:r>
            <a:r>
              <a:rPr sz="2800" b="1" i="1" spc="-10" dirty="0">
                <a:solidFill>
                  <a:srgbClr val="006600"/>
                </a:solidFill>
                <a:latin typeface="Trebuchet MS"/>
                <a:cs typeface="Trebuchet MS"/>
              </a:rPr>
              <a:t>(Karnitin </a:t>
            </a: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palmiotiltransferaz-I)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, dış mitokondrial  membranda yer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alan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2800" spc="-75" dirty="0">
                <a:solidFill>
                  <a:srgbClr val="353131"/>
                </a:solidFill>
                <a:latin typeface="Trebuchet MS"/>
                <a:cs typeface="Trebuchet MS"/>
              </a:rPr>
              <a:t>UZYA’ları </a:t>
            </a:r>
            <a:r>
              <a:rPr sz="2800" b="1" spc="-10" dirty="0">
                <a:solidFill>
                  <a:srgbClr val="C00000"/>
                </a:solidFill>
                <a:latin typeface="Trebuchet MS"/>
                <a:cs typeface="Trebuchet MS"/>
              </a:rPr>
              <a:t>açilkarnitin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e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çeviren bir  </a:t>
            </a:r>
            <a:r>
              <a:rPr sz="2800" spc="-50" dirty="0">
                <a:solidFill>
                  <a:srgbClr val="353131"/>
                </a:solidFill>
                <a:latin typeface="Trebuchet MS"/>
                <a:cs typeface="Trebuchet MS"/>
              </a:rPr>
              <a:t>enzimdir.</a:t>
            </a:r>
            <a:endParaRPr sz="2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9B2C1F"/>
              </a:buClr>
              <a:buFont typeface="Arial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561340" marR="5080" lvl="1" indent="-247015">
              <a:lnSpc>
                <a:spcPct val="10000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spc="-10" dirty="0">
                <a:solidFill>
                  <a:srgbClr val="353131"/>
                </a:solidFill>
                <a:latin typeface="Trebuchet MS"/>
                <a:cs typeface="Trebuchet MS"/>
              </a:rPr>
              <a:t>Açilkarnitin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daha sonra β-oksidasyon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sisteminde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yer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alan  </a:t>
            </a: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karnitin-açilkarnitin translokaz </a:t>
            </a:r>
            <a:r>
              <a:rPr sz="2800" b="1" i="1" spc="-55" dirty="0">
                <a:solidFill>
                  <a:srgbClr val="006600"/>
                </a:solidFill>
                <a:latin typeface="Trebuchet MS"/>
                <a:cs typeface="Trebuchet MS"/>
              </a:rPr>
              <a:t>(CAT)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enziminin (inner 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mitokondrial membranda yer alır) etkisi ile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inner mitokondrial 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membrandan</a:t>
            </a:r>
            <a:r>
              <a:rPr sz="2800" spc="-65" dirty="0">
                <a:solidFill>
                  <a:srgbClr val="353131"/>
                </a:solidFill>
                <a:latin typeface="Trebuchet MS"/>
                <a:cs typeface="Trebuchet MS"/>
              </a:rPr>
              <a:t> geçer.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93773"/>
            <a:ext cx="10581640" cy="4530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ts val="3825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b="1" spc="-5" dirty="0">
                <a:solidFill>
                  <a:srgbClr val="CC0099"/>
                </a:solidFill>
                <a:latin typeface="Trebuchet MS"/>
                <a:cs typeface="Trebuchet MS"/>
              </a:rPr>
              <a:t>Karnitin</a:t>
            </a:r>
            <a:endParaRPr sz="3200">
              <a:latin typeface="Trebuchet MS"/>
              <a:cs typeface="Trebuchet MS"/>
            </a:endParaRPr>
          </a:p>
          <a:p>
            <a:pPr marL="561340" marR="170815" lvl="1" indent="-247015">
              <a:lnSpc>
                <a:spcPts val="3020"/>
              </a:lnSpc>
              <a:spcBef>
                <a:spcPts val="37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spc="-10" dirty="0">
                <a:solidFill>
                  <a:srgbClr val="C00000"/>
                </a:solidFill>
                <a:latin typeface="Trebuchet MS"/>
                <a:cs typeface="Trebuchet MS"/>
              </a:rPr>
              <a:t>Açilkarnitin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inner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membranı geçince 1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mol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karnitinde dışarı  transport </a:t>
            </a:r>
            <a:r>
              <a:rPr sz="2800" spc="-60" dirty="0">
                <a:solidFill>
                  <a:srgbClr val="353131"/>
                </a:solidFill>
                <a:latin typeface="Trebuchet MS"/>
                <a:cs typeface="Trebuchet MS"/>
              </a:rPr>
              <a:t>edilir. </a:t>
            </a:r>
            <a:r>
              <a:rPr sz="2800" spc="-70" dirty="0">
                <a:solidFill>
                  <a:srgbClr val="353131"/>
                </a:solidFill>
                <a:latin typeface="Trebuchet MS"/>
                <a:cs typeface="Trebuchet MS"/>
              </a:rPr>
              <a:t>Yani </a:t>
            </a:r>
            <a:r>
              <a:rPr sz="2800" spc="-100" dirty="0">
                <a:solidFill>
                  <a:srgbClr val="353131"/>
                </a:solidFill>
                <a:latin typeface="Trebuchet MS"/>
                <a:cs typeface="Trebuchet MS"/>
              </a:rPr>
              <a:t>CAT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mitokondrial iç membranda yer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alan 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karnitin değişim transporturu olarak görev</a:t>
            </a:r>
            <a:r>
              <a:rPr sz="2800" spc="5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53131"/>
                </a:solidFill>
                <a:latin typeface="Trebuchet MS"/>
                <a:cs typeface="Trebuchet MS"/>
              </a:rPr>
              <a:t>yapar.</a:t>
            </a:r>
            <a:endParaRPr sz="2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B2C1F"/>
              </a:buClr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561340" lvl="1" indent="-247015">
              <a:lnSpc>
                <a:spcPts val="3190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b="1" spc="-10" dirty="0">
                <a:solidFill>
                  <a:srgbClr val="C00000"/>
                </a:solidFill>
                <a:latin typeface="Trebuchet MS"/>
                <a:cs typeface="Trebuchet MS"/>
              </a:rPr>
              <a:t>Açilkarnitin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daha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sonra </a:t>
            </a: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karnitin palmitoiltransferaz-II</a:t>
            </a:r>
            <a:r>
              <a:rPr sz="2800" b="1" i="1" spc="114" dirty="0">
                <a:solidFill>
                  <a:srgbClr val="006600"/>
                </a:solidFill>
                <a:latin typeface="Trebuchet MS"/>
                <a:cs typeface="Trebuchet MS"/>
              </a:rPr>
              <a:t> </a:t>
            </a: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(CPT-</a:t>
            </a:r>
            <a:endParaRPr sz="2800">
              <a:latin typeface="Trebuchet MS"/>
              <a:cs typeface="Trebuchet MS"/>
            </a:endParaRPr>
          </a:p>
          <a:p>
            <a:pPr marL="561340">
              <a:lnSpc>
                <a:spcPts val="3025"/>
              </a:lnSpc>
            </a:pP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II)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enziminin katalizörlüğünde </a:t>
            </a:r>
            <a:r>
              <a:rPr sz="2800" spc="-30" dirty="0">
                <a:solidFill>
                  <a:srgbClr val="353131"/>
                </a:solidFill>
                <a:latin typeface="Trebuchet MS"/>
                <a:cs typeface="Trebuchet MS"/>
              </a:rPr>
              <a:t>KoA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grubu ile reaksiyona</a:t>
            </a:r>
            <a:r>
              <a:rPr sz="2800" spc="-1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53131"/>
                </a:solidFill>
                <a:latin typeface="Trebuchet MS"/>
                <a:cs typeface="Trebuchet MS"/>
              </a:rPr>
              <a:t>girer.</a:t>
            </a:r>
            <a:endParaRPr sz="2800">
              <a:latin typeface="Trebuchet MS"/>
              <a:cs typeface="Trebuchet MS"/>
            </a:endParaRPr>
          </a:p>
          <a:p>
            <a:pPr marL="561340">
              <a:lnSpc>
                <a:spcPts val="3195"/>
              </a:lnSpc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Sonuçta </a:t>
            </a:r>
            <a:r>
              <a:rPr sz="2800" spc="-9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2800" spc="-15" dirty="0">
                <a:solidFill>
                  <a:srgbClr val="353131"/>
                </a:solidFill>
                <a:latin typeface="Trebuchet MS"/>
                <a:cs typeface="Trebuchet MS"/>
              </a:rPr>
              <a:t>Açil-KoA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reforme olur ve karnitin serbest</a:t>
            </a:r>
            <a:r>
              <a:rPr sz="2800" spc="-18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353131"/>
                </a:solidFill>
                <a:latin typeface="Trebuchet MS"/>
                <a:cs typeface="Trebuchet MS"/>
              </a:rPr>
              <a:t>kalır.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Times New Roman"/>
              <a:cs typeface="Times New Roman"/>
            </a:endParaRPr>
          </a:p>
          <a:p>
            <a:pPr marL="561340" lvl="1" indent="-247015">
              <a:lnSpc>
                <a:spcPts val="3195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Mitokondrial membranlarda </a:t>
            </a:r>
            <a:r>
              <a:rPr sz="2800" spc="-10" dirty="0">
                <a:solidFill>
                  <a:srgbClr val="353131"/>
                </a:solidFill>
                <a:latin typeface="Trebuchet MS"/>
                <a:cs typeface="Trebuchet MS"/>
              </a:rPr>
              <a:t>asetil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gruplarının</a:t>
            </a:r>
            <a:r>
              <a:rPr sz="2800" spc="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taşınmasını</a:t>
            </a:r>
            <a:endParaRPr sz="2800">
              <a:latin typeface="Trebuchet MS"/>
              <a:cs typeface="Trebuchet MS"/>
            </a:endParaRPr>
          </a:p>
          <a:p>
            <a:pPr marL="561340">
              <a:lnSpc>
                <a:spcPts val="3195"/>
              </a:lnSpc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kolaylaştıran bir diğer enzimde </a:t>
            </a:r>
            <a:r>
              <a:rPr sz="2800" b="1" i="1" spc="-5" dirty="0">
                <a:solidFill>
                  <a:srgbClr val="006600"/>
                </a:solidFill>
                <a:latin typeface="Trebuchet MS"/>
                <a:cs typeface="Trebuchet MS"/>
              </a:rPr>
              <a:t>karnitin asetiltransferaz’</a:t>
            </a:r>
            <a:r>
              <a:rPr sz="2800" b="1" i="1" spc="50" dirty="0">
                <a:solidFill>
                  <a:srgbClr val="006600"/>
                </a:solidFill>
                <a:latin typeface="Trebuchet MS"/>
                <a:cs typeface="Trebuchet MS"/>
              </a:rPr>
              <a:t> </a:t>
            </a:r>
            <a:r>
              <a:rPr sz="2800" spc="-95" dirty="0">
                <a:solidFill>
                  <a:srgbClr val="353131"/>
                </a:solidFill>
                <a:latin typeface="Trebuchet MS"/>
                <a:cs typeface="Trebuchet MS"/>
              </a:rPr>
              <a:t>dır.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586994"/>
            <a:ext cx="716216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01440" algn="l"/>
              </a:tabLst>
            </a:pPr>
            <a:r>
              <a:rPr spc="-325" dirty="0"/>
              <a:t>Y</a:t>
            </a:r>
            <a:r>
              <a:rPr dirty="0"/>
              <a:t>ağ</a:t>
            </a:r>
            <a:r>
              <a:rPr spc="-245" dirty="0"/>
              <a:t> </a:t>
            </a:r>
            <a:r>
              <a:rPr dirty="0"/>
              <a:t>Asitlerinin	Oksidasyonu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97815" algn="l"/>
              </a:tabLst>
            </a:pPr>
            <a:r>
              <a:rPr sz="3200" spc="-5" dirty="0">
                <a:solidFill>
                  <a:srgbClr val="663300"/>
                </a:solidFill>
              </a:rPr>
              <a:t>TG </a:t>
            </a:r>
            <a:r>
              <a:rPr sz="3200" b="0" dirty="0">
                <a:solidFill>
                  <a:srgbClr val="353131"/>
                </a:solidFill>
                <a:latin typeface="Trebuchet MS"/>
                <a:cs typeface="Trebuchet MS"/>
              </a:rPr>
              <a:t>akümülasyonu memeli </a:t>
            </a:r>
            <a:r>
              <a:rPr sz="3200" dirty="0">
                <a:solidFill>
                  <a:srgbClr val="CC3300"/>
                </a:solidFill>
              </a:rPr>
              <a:t>adipoz</a:t>
            </a:r>
            <a:r>
              <a:rPr sz="3200" spc="-25" dirty="0">
                <a:solidFill>
                  <a:srgbClr val="CC3300"/>
                </a:solidFill>
              </a:rPr>
              <a:t> </a:t>
            </a:r>
            <a:r>
              <a:rPr sz="3200" dirty="0">
                <a:solidFill>
                  <a:srgbClr val="CC3300"/>
                </a:solidFill>
              </a:rPr>
              <a:t>hüclerin</a:t>
            </a:r>
            <a:endParaRPr sz="3200">
              <a:latin typeface="Trebuchet MS"/>
              <a:cs typeface="Trebuchet MS"/>
            </a:endParaRPr>
          </a:p>
          <a:p>
            <a:pPr marL="296545">
              <a:lnSpc>
                <a:spcPct val="100000"/>
              </a:lnSpc>
            </a:pPr>
            <a:r>
              <a:rPr sz="3200" dirty="0">
                <a:solidFill>
                  <a:srgbClr val="CC3300"/>
                </a:solidFill>
              </a:rPr>
              <a:t>sitoplazmalarında</a:t>
            </a:r>
            <a:r>
              <a:rPr sz="3200" spc="-114" dirty="0">
                <a:solidFill>
                  <a:srgbClr val="CC3300"/>
                </a:solidFill>
              </a:rPr>
              <a:t> </a:t>
            </a:r>
            <a:r>
              <a:rPr sz="3200" b="0" spc="-35" dirty="0">
                <a:solidFill>
                  <a:srgbClr val="353131"/>
                </a:solidFill>
                <a:latin typeface="Trebuchet MS"/>
                <a:cs typeface="Trebuchet MS"/>
              </a:rPr>
              <a:t>gerçekleşir.</a:t>
            </a:r>
            <a:endParaRPr sz="3200">
              <a:latin typeface="Trebuchet MS"/>
              <a:cs typeface="Trebuchet MS"/>
            </a:endParaRPr>
          </a:p>
          <a:p>
            <a:pPr marL="27940"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296545" marR="836294" indent="-255904">
              <a:lnSpc>
                <a:spcPct val="10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97815" algn="l"/>
              </a:tabLst>
            </a:pPr>
            <a:r>
              <a:rPr sz="3200" b="0" dirty="0">
                <a:solidFill>
                  <a:srgbClr val="353131"/>
                </a:solidFill>
                <a:latin typeface="Trebuchet MS"/>
                <a:cs typeface="Trebuchet MS"/>
              </a:rPr>
              <a:t>TG damlacıkları biraraya gelerek büyük bir globül  oluştururlar ve hücre hacminin çoğunu işgal</a:t>
            </a:r>
            <a:r>
              <a:rPr sz="3200" b="0" spc="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0" spc="-55" dirty="0">
                <a:solidFill>
                  <a:srgbClr val="353131"/>
                </a:solidFill>
                <a:latin typeface="Trebuchet MS"/>
                <a:cs typeface="Trebuchet MS"/>
              </a:rPr>
              <a:t>ederler.</a:t>
            </a:r>
            <a:endParaRPr sz="3200">
              <a:latin typeface="Trebuchet MS"/>
              <a:cs typeface="Trebuchet MS"/>
            </a:endParaRPr>
          </a:p>
          <a:p>
            <a:pPr marL="27940">
              <a:lnSpc>
                <a:spcPct val="100000"/>
              </a:lnSpc>
              <a:spcBef>
                <a:spcPts val="15"/>
              </a:spcBef>
              <a:buClr>
                <a:srgbClr val="A18E6A"/>
              </a:buClr>
              <a:buFont typeface="Wingdings"/>
              <a:buChar char=""/>
            </a:pPr>
            <a:endParaRPr sz="3850">
              <a:latin typeface="Times New Roman"/>
              <a:cs typeface="Times New Roman"/>
            </a:endParaRPr>
          </a:p>
          <a:p>
            <a:pPr marL="296545" marR="5080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97815" algn="l"/>
              </a:tabLst>
            </a:pPr>
            <a:r>
              <a:rPr sz="3200" dirty="0">
                <a:solidFill>
                  <a:srgbClr val="CC3300"/>
                </a:solidFill>
              </a:rPr>
              <a:t>Adipoz hücreler </a:t>
            </a:r>
            <a:r>
              <a:rPr sz="3200" b="0" dirty="0">
                <a:solidFill>
                  <a:srgbClr val="353131"/>
                </a:solidFill>
                <a:latin typeface="Trebuchet MS"/>
                <a:cs typeface="Trebuchet MS"/>
              </a:rPr>
              <a:t>TG’leri depolayan, sentezleyen,  montajlayan ve gerektiğinde yakıt moleküllerine  (serbest yağ </a:t>
            </a:r>
            <a:r>
              <a:rPr sz="3200" b="0" spc="-30" dirty="0">
                <a:solidFill>
                  <a:srgbClr val="353131"/>
                </a:solidFill>
                <a:latin typeface="Trebuchet MS"/>
                <a:cs typeface="Trebuchet MS"/>
              </a:rPr>
              <a:t>asitleri-SYA) </a:t>
            </a:r>
            <a:r>
              <a:rPr sz="3200" b="0" dirty="0">
                <a:solidFill>
                  <a:srgbClr val="353131"/>
                </a:solidFill>
                <a:latin typeface="Trebuchet MS"/>
                <a:cs typeface="Trebuchet MS"/>
              </a:rPr>
              <a:t>mobilize eden özel</a:t>
            </a:r>
            <a:r>
              <a:rPr sz="3200" b="0" spc="9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b="0" spc="-35" dirty="0">
                <a:solidFill>
                  <a:srgbClr val="353131"/>
                </a:solidFill>
                <a:latin typeface="Trebuchet MS"/>
                <a:cs typeface="Trebuchet MS"/>
              </a:rPr>
              <a:t>hücrelerdir.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0509"/>
            <a:ext cx="10243820" cy="3624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A18E6A"/>
                </a:solidFill>
                <a:latin typeface="Wingdings"/>
                <a:cs typeface="Wingdings"/>
              </a:rPr>
              <a:t></a:t>
            </a:r>
            <a:r>
              <a:rPr sz="3600" dirty="0">
                <a:solidFill>
                  <a:srgbClr val="A18E6A"/>
                </a:solidFill>
                <a:latin typeface="Times New Roman"/>
                <a:cs typeface="Times New Roman"/>
              </a:rPr>
              <a:t> </a:t>
            </a:r>
            <a:r>
              <a:rPr sz="3600" b="1" spc="-90" dirty="0">
                <a:solidFill>
                  <a:srgbClr val="CC3300"/>
                </a:solidFill>
                <a:latin typeface="Trebuchet MS"/>
                <a:cs typeface="Trebuchet MS"/>
              </a:rPr>
              <a:t>Yağ</a:t>
            </a:r>
            <a:r>
              <a:rPr sz="3600" b="1" spc="-595" dirty="0">
                <a:solidFill>
                  <a:srgbClr val="CC3300"/>
                </a:solidFill>
                <a:latin typeface="Trebuchet MS"/>
                <a:cs typeface="Trebuchet MS"/>
              </a:rPr>
              <a:t> </a:t>
            </a:r>
            <a:r>
              <a:rPr sz="3600" b="1" spc="-5" dirty="0">
                <a:solidFill>
                  <a:srgbClr val="CC3300"/>
                </a:solidFill>
                <a:latin typeface="Trebuchet MS"/>
                <a:cs typeface="Trebuchet MS"/>
              </a:rPr>
              <a:t>asitleri;</a:t>
            </a:r>
            <a:endParaRPr sz="3600" dirty="0">
              <a:latin typeface="Trebuchet MS"/>
              <a:cs typeface="Trebuchet MS"/>
            </a:endParaRPr>
          </a:p>
          <a:p>
            <a:pPr marL="561340" marR="790575" indent="-247015">
              <a:lnSpc>
                <a:spcPct val="100000"/>
              </a:lnSpc>
              <a:spcBef>
                <a:spcPts val="315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3200" spc="-20" dirty="0">
                <a:solidFill>
                  <a:srgbClr val="353131"/>
                </a:solidFill>
                <a:latin typeface="Trebuchet MS"/>
                <a:cs typeface="Trebuchet MS"/>
              </a:rPr>
              <a:t>Protein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karbonhidratlara (KH)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göre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daha </a:t>
            </a:r>
            <a:r>
              <a:rPr sz="3200" dirty="0" err="1">
                <a:solidFill>
                  <a:srgbClr val="353131"/>
                </a:solidFill>
                <a:latin typeface="Trebuchet MS"/>
                <a:cs typeface="Trebuchet MS"/>
              </a:rPr>
              <a:t>fazla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ve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redüksiyon potansiyelleri daha 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yüksektir.</a:t>
            </a:r>
            <a:endParaRPr sz="3200" dirty="0">
              <a:latin typeface="Trebuchet MS"/>
              <a:cs typeface="Trebuchet MS"/>
            </a:endParaRPr>
          </a:p>
          <a:p>
            <a:pPr marL="561340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3200" dirty="0" err="1" smtClean="0">
                <a:solidFill>
                  <a:srgbClr val="353131"/>
                </a:solidFill>
                <a:latin typeface="Trebuchet MS"/>
                <a:cs typeface="Trebuchet MS"/>
              </a:rPr>
              <a:t>Yüksek</a:t>
            </a:r>
            <a:r>
              <a:rPr sz="3200" dirty="0" smtClean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hidrasyon</a:t>
            </a:r>
            <a:r>
              <a:rPr sz="3200" spc="-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potansiyeline</a:t>
            </a:r>
            <a:endParaRPr sz="3200" dirty="0">
              <a:latin typeface="Trebuchet MS"/>
              <a:cs typeface="Trebuchet MS"/>
            </a:endParaRPr>
          </a:p>
          <a:p>
            <a:pPr marL="561340">
              <a:lnSpc>
                <a:spcPct val="100000"/>
              </a:lnSpc>
            </a:pP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sahiptirler.</a:t>
            </a:r>
            <a:endParaRPr sz="3200" dirty="0">
              <a:latin typeface="Trebuchet MS"/>
              <a:cs typeface="Trebuchet MS"/>
            </a:endParaRPr>
          </a:p>
          <a:p>
            <a:pPr marL="561340" indent="-247015">
              <a:lnSpc>
                <a:spcPct val="100000"/>
              </a:lnSpc>
              <a:spcBef>
                <a:spcPts val="300"/>
              </a:spcBef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Daha fazla metabolik su üretimini </a:t>
            </a:r>
            <a:r>
              <a:rPr sz="3200" spc="-45" dirty="0">
                <a:solidFill>
                  <a:srgbClr val="353131"/>
                </a:solidFill>
                <a:latin typeface="Trebuchet MS"/>
                <a:cs typeface="Trebuchet MS"/>
              </a:rPr>
              <a:t>sağlarlar.</a:t>
            </a:r>
            <a:r>
              <a:rPr sz="3200" spc="6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Özellikle</a:t>
            </a:r>
            <a:endParaRPr sz="3200" dirty="0">
              <a:latin typeface="Trebuchet MS"/>
              <a:cs typeface="Trebuchet MS"/>
            </a:endParaRPr>
          </a:p>
          <a:p>
            <a:pPr marL="561340">
              <a:lnSpc>
                <a:spcPct val="10000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kış uykusuna yatan hayvanlarda</a:t>
            </a:r>
            <a:r>
              <a:rPr sz="3200" spc="-2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önemli.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90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542541"/>
            <a:ext cx="10640060" cy="4552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67310" indent="-255904">
              <a:lnSpc>
                <a:spcPct val="9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8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Yağı, </a:t>
            </a:r>
            <a:r>
              <a:rPr sz="3200" spc="-8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Suyu ve </a:t>
            </a:r>
            <a:r>
              <a:rPr sz="3200" spc="-50" dirty="0">
                <a:solidFill>
                  <a:srgbClr val="353131"/>
                </a:solidFill>
                <a:latin typeface="Trebuchet MS"/>
                <a:cs typeface="Trebuchet MS"/>
              </a:rPr>
              <a:t>Yağsız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 Kütlesi arasındaki ilişki normal ve yetişkin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canlılarda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dar  sınırlar içinde</a:t>
            </a:r>
            <a:r>
              <a:rPr sz="3200" spc="-4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55" dirty="0">
                <a:solidFill>
                  <a:srgbClr val="353131"/>
                </a:solidFill>
                <a:latin typeface="Trebuchet MS"/>
                <a:cs typeface="Trebuchet MS"/>
              </a:rPr>
              <a:t>tutulur.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A18E6A"/>
              </a:buClr>
              <a:buFont typeface="Wingdings"/>
              <a:buChar char=""/>
            </a:pPr>
            <a:endParaRPr sz="315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5" dirty="0">
                <a:solidFill>
                  <a:srgbClr val="353131"/>
                </a:solidFill>
                <a:latin typeface="Trebuchet MS"/>
                <a:cs typeface="Trebuchet MS"/>
              </a:rPr>
              <a:t>Yaş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ve cinsiyete bağlı olarak total vücut suyu</a:t>
            </a:r>
            <a:r>
              <a:rPr sz="3200" spc="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değişebilir.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18E6A"/>
              </a:buClr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268605" marR="5080" indent="-255904">
              <a:lnSpc>
                <a:spcPct val="90000"/>
              </a:lnSpc>
              <a:spcBef>
                <a:spcPts val="5"/>
              </a:spcBef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yağ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oranın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hayvanlarda genelde % 18 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cüvarındadır.  </a:t>
            </a:r>
            <a:r>
              <a:rPr sz="3200" spc="-10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doku daha az su içerdiğine göre (birim gramda),  obez hayvanlarda yağsız hayvanlara göre vücut suyu  daha</a:t>
            </a:r>
            <a:r>
              <a:rPr sz="3200" spc="-10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70" dirty="0">
                <a:solidFill>
                  <a:srgbClr val="353131"/>
                </a:solidFill>
                <a:latin typeface="Trebuchet MS"/>
                <a:cs typeface="Trebuchet MS"/>
              </a:rPr>
              <a:t>azdır.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341119"/>
            <a:ext cx="10970260" cy="0"/>
          </a:xfrm>
          <a:custGeom>
            <a:avLst/>
            <a:gdLst/>
            <a:ahLst/>
            <a:cxnLst/>
            <a:rect l="l" t="t" r="r" b="b"/>
            <a:pathLst>
              <a:path w="10970260">
                <a:moveTo>
                  <a:pt x="0" y="0"/>
                </a:moveTo>
                <a:lnTo>
                  <a:pt x="1096987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98068" y="1493773"/>
            <a:ext cx="10685145" cy="4605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indent="-255904">
              <a:lnSpc>
                <a:spcPts val="365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8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suyu pubertadan sonra dişilerde</a:t>
            </a:r>
            <a:r>
              <a:rPr sz="3200" spc="11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erkeklere</a:t>
            </a:r>
            <a:endParaRPr sz="3200">
              <a:latin typeface="Trebuchet MS"/>
              <a:cs typeface="Trebuchet MS"/>
            </a:endParaRPr>
          </a:p>
          <a:p>
            <a:pPr marL="268605">
              <a:lnSpc>
                <a:spcPts val="3650"/>
              </a:lnSpc>
            </a:pP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göre daha azdır (birim vücut</a:t>
            </a:r>
            <a:r>
              <a:rPr sz="3200" spc="-3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ağırlığında).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50">
              <a:latin typeface="Times New Roman"/>
              <a:cs typeface="Times New Roman"/>
            </a:endParaRPr>
          </a:p>
          <a:p>
            <a:pPr marL="268605" marR="5080" indent="-255904">
              <a:lnSpc>
                <a:spcPts val="346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80" dirty="0">
                <a:solidFill>
                  <a:srgbClr val="353131"/>
                </a:solidFill>
                <a:latin typeface="Trebuchet MS"/>
                <a:cs typeface="Trebuchet MS"/>
              </a:rPr>
              <a:t>Total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vücut suyu </a:t>
            </a:r>
            <a:r>
              <a:rPr sz="3200" spc="-5" dirty="0">
                <a:solidFill>
                  <a:srgbClr val="353131"/>
                </a:solidFill>
                <a:latin typeface="Trebuchet MS"/>
                <a:cs typeface="Trebuchet MS"/>
              </a:rPr>
              <a:t>ile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yağ doku miktarı arasında ters orantı 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vardır.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A18E6A"/>
              </a:buClr>
              <a:buFont typeface="Wingdings"/>
              <a:buChar char=""/>
            </a:pPr>
            <a:endParaRPr sz="3150">
              <a:latin typeface="Times New Roman"/>
              <a:cs typeface="Times New Roman"/>
            </a:endParaRPr>
          </a:p>
          <a:p>
            <a:pPr marL="268605" indent="-255904">
              <a:lnSpc>
                <a:spcPts val="3825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5" dirty="0">
                <a:solidFill>
                  <a:srgbClr val="353131"/>
                </a:solidFill>
                <a:latin typeface="Trebuchet MS"/>
                <a:cs typeface="Trebuchet MS"/>
              </a:rPr>
              <a:t>Yağ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oranı yüksek ise, total vücut suyu</a:t>
            </a:r>
            <a:r>
              <a:rPr sz="3200" spc="45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60" dirty="0">
                <a:solidFill>
                  <a:srgbClr val="353131"/>
                </a:solidFill>
                <a:latin typeface="Trebuchet MS"/>
                <a:cs typeface="Trebuchet MS"/>
              </a:rPr>
              <a:t>azalır.</a:t>
            </a:r>
            <a:endParaRPr sz="3200">
              <a:latin typeface="Trebuchet MS"/>
              <a:cs typeface="Trebuchet MS"/>
            </a:endParaRPr>
          </a:p>
          <a:p>
            <a:pPr marL="561340" lvl="1" indent="-247015">
              <a:lnSpc>
                <a:spcPts val="3345"/>
              </a:lnSpc>
              <a:buClr>
                <a:srgbClr val="9B2C1F"/>
              </a:buClr>
              <a:buFont typeface="Arial"/>
              <a:buChar char="•"/>
              <a:tabLst>
                <a:tab pos="561340" algn="l"/>
              </a:tabLst>
            </a:pP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İntrasellüler ve ekstrasellüler</a:t>
            </a:r>
            <a:r>
              <a:rPr sz="2800" spc="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353131"/>
                </a:solidFill>
                <a:latin typeface="Trebuchet MS"/>
                <a:cs typeface="Trebuchet MS"/>
              </a:rPr>
              <a:t>dahil.</a:t>
            </a:r>
            <a:endParaRPr sz="2800">
              <a:latin typeface="Trebuchet MS"/>
              <a:cs typeface="Trebuchet MS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9B2C1F"/>
              </a:buClr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68605" indent="-255904">
              <a:lnSpc>
                <a:spcPct val="100000"/>
              </a:lnSpc>
              <a:buClr>
                <a:srgbClr val="A18E6A"/>
              </a:buClr>
              <a:buFont typeface="Wingdings"/>
              <a:buChar char=""/>
              <a:tabLst>
                <a:tab pos="269240" algn="l"/>
              </a:tabLst>
            </a:pPr>
            <a:r>
              <a:rPr sz="3200" spc="-100" dirty="0">
                <a:solidFill>
                  <a:srgbClr val="353131"/>
                </a:solidFill>
                <a:latin typeface="Trebuchet MS"/>
                <a:cs typeface="Trebuchet MS"/>
              </a:rPr>
              <a:t>Ters </a:t>
            </a:r>
            <a:r>
              <a:rPr sz="3200" dirty="0">
                <a:solidFill>
                  <a:srgbClr val="353131"/>
                </a:solidFill>
                <a:latin typeface="Trebuchet MS"/>
                <a:cs typeface="Trebuchet MS"/>
              </a:rPr>
              <a:t>olarakda; yağ oranı düşerse total vücut suyu</a:t>
            </a:r>
            <a:r>
              <a:rPr sz="3200" spc="120" dirty="0">
                <a:solidFill>
                  <a:srgbClr val="353131"/>
                </a:solidFill>
                <a:latin typeface="Trebuchet MS"/>
                <a:cs typeface="Trebuchet MS"/>
              </a:rPr>
              <a:t> </a:t>
            </a:r>
            <a:r>
              <a:rPr sz="3200" spc="-75" dirty="0">
                <a:solidFill>
                  <a:srgbClr val="353131"/>
                </a:solidFill>
                <a:latin typeface="Trebuchet MS"/>
                <a:cs typeface="Trebuchet MS"/>
              </a:rPr>
              <a:t>artar.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Lipid</a:t>
            </a:r>
            <a:r>
              <a:rPr spc="-85" dirty="0"/>
              <a:t> </a:t>
            </a:r>
            <a:r>
              <a:rPr dirty="0"/>
              <a:t>Metabolizması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356348"/>
            <a:ext cx="1204417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7012"/>
            <a:ext cx="12182856" cy="63809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566907" y="303529"/>
            <a:ext cx="1288415" cy="149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Kaynak: </a:t>
            </a:r>
            <a:r>
              <a:rPr sz="900" dirty="0">
                <a:solidFill>
                  <a:srgbClr val="F1F1F1"/>
                </a:solidFill>
                <a:latin typeface="Arial"/>
                <a:cs typeface="Arial"/>
              </a:rPr>
              <a:t>Engelgink,</a:t>
            </a:r>
            <a:r>
              <a:rPr sz="900" spc="-10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F1F1F1"/>
                </a:solidFill>
                <a:latin typeface="Arial"/>
                <a:cs typeface="Arial"/>
              </a:rPr>
              <a:t>2014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" y="6477000"/>
            <a:ext cx="1537716" cy="34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6907" y="6457951"/>
            <a:ext cx="1537716" cy="34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99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1989</Words>
  <Application>Microsoft Office PowerPoint</Application>
  <PresentationFormat>Geniş ekran</PresentationFormat>
  <Paragraphs>297</Paragraphs>
  <Slides>49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5" baseType="lpstr">
      <vt:lpstr>Arial</vt:lpstr>
      <vt:lpstr>Calibri</vt:lpstr>
      <vt:lpstr>Times New Roman</vt:lpstr>
      <vt:lpstr>Trebuchet MS</vt:lpstr>
      <vt:lpstr>Wingdings</vt:lpstr>
      <vt:lpstr>Office Theme</vt:lpstr>
      <vt:lpstr>Lipid  Metabolizması</vt:lpstr>
      <vt:lpstr>Lipid Metabolizması</vt:lpstr>
      <vt:lpstr>Lipid Metabolizması</vt:lpstr>
      <vt:lpstr>Lipid Metabolizması</vt:lpstr>
      <vt:lpstr>Lipid Metabolizması</vt:lpstr>
      <vt:lpstr>Lipid Metabolizması</vt:lpstr>
      <vt:lpstr>Lipid Metabolizması</vt:lpstr>
      <vt:lpstr>Lipid Metabolizması</vt:lpstr>
      <vt:lpstr>PowerPoint Sunusu</vt:lpstr>
      <vt:lpstr>Lipidlerin Primer Fonksiyonları</vt:lpstr>
      <vt:lpstr>PowerPoint Sunusu</vt:lpstr>
      <vt:lpstr>Sindirim ve Emilim</vt:lpstr>
      <vt:lpstr>Sindirim ve Emilim</vt:lpstr>
      <vt:lpstr>PowerPoint Sunusu</vt:lpstr>
      <vt:lpstr>Sindirim ve Emilim</vt:lpstr>
      <vt:lpstr>PowerPoint Sunusu</vt:lpstr>
      <vt:lpstr>Sindirim ve Emilim</vt:lpstr>
      <vt:lpstr>Sindirim ve Emilim</vt:lpstr>
      <vt:lpstr>Sindirim ve Emilim</vt:lpstr>
      <vt:lpstr>Sindirim ve Emilim</vt:lpstr>
      <vt:lpstr>Sindirim ve Emilim</vt:lpstr>
      <vt:lpstr>Sindirim ve Emilim</vt:lpstr>
      <vt:lpstr>Sindirim ve Emilim</vt:lpstr>
      <vt:lpstr>Lipidlerin Taşınması</vt:lpstr>
      <vt:lpstr>Lipidlerin Taşınması</vt:lpstr>
      <vt:lpstr>PowerPoint Sunusu</vt:lpstr>
      <vt:lpstr>PowerPoint Sunusu</vt:lpstr>
      <vt:lpstr>Kan Lipidleri</vt:lpstr>
      <vt:lpstr>Kan Lipidleri</vt:lpstr>
      <vt:lpstr>Kan Lipidleri</vt:lpstr>
      <vt:lpstr>Kan Lipidleri</vt:lpstr>
      <vt:lpstr>Vücut Lipidleri</vt:lpstr>
      <vt:lpstr>Vücut Lipidleri</vt:lpstr>
      <vt:lpstr>Vücut Lipidleri</vt:lpstr>
      <vt:lpstr>PowerPoint Sunusu</vt:lpstr>
      <vt:lpstr>ATP üretimi ile CO2’ e oksidasyon</vt:lpstr>
      <vt:lpstr>Keton Cisimlerinin Şekillenmesi</vt:lpstr>
      <vt:lpstr>Safra Asitleri ve Kolesterol</vt:lpstr>
      <vt:lpstr>Plazma Proteinlerinin Sentezi</vt:lpstr>
      <vt:lpstr>Serbest Yağ Asitlerinin Şekillenmesi</vt:lpstr>
      <vt:lpstr>PowerPoint Sunusu</vt:lpstr>
      <vt:lpstr>PowerPoint Sunusu</vt:lpstr>
      <vt:lpstr>Yağ Asitlerinin Oksidasyonu</vt:lpstr>
      <vt:lpstr>Yağ Asitlerinin Oksidasyonu</vt:lpstr>
      <vt:lpstr>Yağ Asitlerinin Oksidasyonu</vt:lpstr>
      <vt:lpstr>Yağ Asitlerinin Oksidasyonu</vt:lpstr>
      <vt:lpstr>Yağ Asitlerinin Oksidasyonu</vt:lpstr>
      <vt:lpstr>Yağ Asitlerinin Oksidasyonu</vt:lpstr>
      <vt:lpstr>Yağ Asitlerinin Oksidasyonu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 Metabolizması</dc:title>
  <dc:creator>Dr.SAYINER</dc:creator>
  <cp:keywords>lipidler;metabolizma;lipid metabolizması;nötral yağlar;yağ asitleri;eikozanoidler;kolesterol;nötral yağlar;trigliseritler;fosfofgliseridler;fosfolipitler;yağ asidi sentezi;yağ asitlerinin oksidasyonu;beta-oksidasyon;keton cisimleri;ketozis</cp:keywords>
  <cp:lastModifiedBy>Musa KAR</cp:lastModifiedBy>
  <cp:revision>7</cp:revision>
  <dcterms:created xsi:type="dcterms:W3CDTF">2017-02-07T06:40:28Z</dcterms:created>
  <dcterms:modified xsi:type="dcterms:W3CDTF">2018-02-22T06:03:37Z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2017-02-07T00:00:00Z</vt:filetime>
  </property>
</Properties>
</file>