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4" r:id="rId3"/>
    <p:sldId id="283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5" r:id="rId53"/>
    <p:sldId id="336" r:id="rId54"/>
    <p:sldId id="337" r:id="rId55"/>
    <p:sldId id="338" r:id="rId56"/>
    <p:sldId id="339" r:id="rId57"/>
    <p:sldId id="340" r:id="rId58"/>
    <p:sldId id="341" r:id="rId59"/>
    <p:sldId id="342" r:id="rId60"/>
    <p:sldId id="343" r:id="rId61"/>
    <p:sldId id="344" r:id="rId62"/>
    <p:sldId id="345" r:id="rId63"/>
    <p:sldId id="346" r:id="rId64"/>
    <p:sldId id="347" r:id="rId65"/>
    <p:sldId id="348" r:id="rId66"/>
    <p:sldId id="349" r:id="rId67"/>
    <p:sldId id="350" r:id="rId68"/>
    <p:sldId id="351" r:id="rId69"/>
    <p:sldId id="352" r:id="rId70"/>
    <p:sldId id="353" r:id="rId71"/>
    <p:sldId id="354" r:id="rId72"/>
    <p:sldId id="355" r:id="rId73"/>
    <p:sldId id="356" r:id="rId74"/>
    <p:sldId id="357" r:id="rId75"/>
    <p:sldId id="358" r:id="rId76"/>
    <p:sldId id="359" r:id="rId77"/>
    <p:sldId id="360" r:id="rId78"/>
    <p:sldId id="361" r:id="rId79"/>
    <p:sldId id="363" r:id="rId80"/>
    <p:sldId id="364" r:id="rId81"/>
    <p:sldId id="365" r:id="rId82"/>
    <p:sldId id="362" r:id="rId83"/>
    <p:sldId id="366" r:id="rId84"/>
    <p:sldId id="367" r:id="rId85"/>
    <p:sldId id="368" r:id="rId86"/>
    <p:sldId id="372" r:id="rId87"/>
    <p:sldId id="370" r:id="rId88"/>
    <p:sldId id="369" r:id="rId89"/>
    <p:sldId id="373" r:id="rId90"/>
    <p:sldId id="371" r:id="rId9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D0647C-DD67-4F9B-9D22-CE390152DE42}" type="datetimeFigureOut">
              <a:rPr lang="tr-TR" smtClean="0"/>
              <a:t>23.10.2022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F2C63E-8EF2-449A-BCC5-D53F960C57E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MESLEK </a:t>
            </a:r>
            <a:r>
              <a:rPr lang="tr-TR" dirty="0"/>
              <a:t>ETİĞİ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1841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2.2.2.Yasallık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 </a:t>
            </a:r>
            <a:r>
              <a:rPr lang="tr-TR" dirty="0"/>
              <a:t>hayatında üretilen her türlü malın üretiminde ve çalışanlarla ilgili </a:t>
            </a:r>
            <a:r>
              <a:rPr lang="tr-TR" dirty="0" smtClean="0"/>
              <a:t>problemlerin çözümünde </a:t>
            </a:r>
            <a:r>
              <a:rPr lang="tr-TR" dirty="0"/>
              <a:t>yasalara bağlı kalmak da mesleki etik ilkelerindendir. Günümüzde iş </a:t>
            </a:r>
            <a:r>
              <a:rPr lang="tr-TR" dirty="0" smtClean="0"/>
              <a:t>yaşamında gerek </a:t>
            </a:r>
            <a:r>
              <a:rPr lang="tr-TR" dirty="0"/>
              <a:t>üretim alanını gerekse çalışma hayatını düzenleyen yasalar mevcuttur. Hatta </a:t>
            </a:r>
            <a:r>
              <a:rPr lang="tr-TR" dirty="0" smtClean="0"/>
              <a:t>yalnızca devletlerin </a:t>
            </a:r>
            <a:r>
              <a:rPr lang="tr-TR" dirty="0"/>
              <a:t>değil uluslararası bir takım kuruluşların da bu konuda etkili </a:t>
            </a:r>
            <a:r>
              <a:rPr lang="tr-TR" dirty="0" smtClean="0"/>
              <a:t>olduğunu söyleyebiliriz</a:t>
            </a:r>
            <a:r>
              <a:rPr lang="tr-TR" dirty="0"/>
              <a:t>. Bunlara örnek olarak çalışma hayatını düzenleyen Uluslararası </a:t>
            </a:r>
            <a:r>
              <a:rPr lang="tr-TR" dirty="0" smtClean="0"/>
              <a:t>Çalışma Örgütü </a:t>
            </a:r>
            <a:r>
              <a:rPr lang="tr-TR" dirty="0"/>
              <a:t>ile üretim standartlarını düzenleyen Uluslararası Standartlar Örgütü (ISO)</a:t>
            </a:r>
            <a:r>
              <a:rPr lang="tr-TR" dirty="0" smtClean="0"/>
              <a:t>’</a:t>
            </a:r>
            <a:r>
              <a:rPr lang="tr-TR" dirty="0" err="1" smtClean="0"/>
              <a:t>yu</a:t>
            </a:r>
            <a:r>
              <a:rPr lang="tr-TR" dirty="0"/>
              <a:t> </a:t>
            </a:r>
            <a:r>
              <a:rPr lang="tr-TR" dirty="0" smtClean="0"/>
              <a:t>sayabiliriz.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80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Hukuken suç teşkil eden emirlerin yerine getirilmemesi konusunda yöneticiler </a:t>
            </a:r>
            <a:r>
              <a:rPr lang="tr-TR" dirty="0" smtClean="0"/>
              <a:t>kesin tavır </a:t>
            </a:r>
            <a:r>
              <a:rPr lang="tr-TR" dirty="0"/>
              <a:t>içinde olmalıdırlar. Emirlerin yasalara aykırılığının, üst yöneticilere </a:t>
            </a:r>
            <a:r>
              <a:rPr lang="tr-TR" dirty="0" smtClean="0"/>
              <a:t>hatırlatılması, yöneticinin </a:t>
            </a:r>
            <a:r>
              <a:rPr lang="tr-TR" dirty="0"/>
              <a:t>yönetimde keyfiliğinin ortadan kaldırılması ve hukukun </a:t>
            </a:r>
            <a:r>
              <a:rPr lang="tr-TR" dirty="0" smtClean="0"/>
              <a:t>üstünlüğünün sağlanmasında </a:t>
            </a:r>
            <a:r>
              <a:rPr lang="tr-TR" dirty="0"/>
              <a:t>önemli katkıları olmaktadır.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1490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2.2.3.Yeterlik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İş </a:t>
            </a:r>
            <a:r>
              <a:rPr lang="tr-TR" dirty="0"/>
              <a:t>hayatında her gün sürekli gelişmeler olmaktadır. Bu gelişmeleri takip </a:t>
            </a:r>
            <a:r>
              <a:rPr lang="tr-TR" dirty="0" smtClean="0"/>
              <a:t>etmek, kendini </a:t>
            </a:r>
            <a:r>
              <a:rPr lang="tr-TR" dirty="0"/>
              <a:t>yenilemek, iş hayatına uyarlamak mesleki etik ilkeleri arasında önemli </a:t>
            </a:r>
            <a:r>
              <a:rPr lang="tr-TR" dirty="0" smtClean="0"/>
              <a:t>yer tutmaktadır</a:t>
            </a:r>
            <a:r>
              <a:rPr lang="tr-TR" dirty="0"/>
              <a:t>. Meslekte sahip olunan mesleki boyut, o işi yapmak konusunda kişiye </a:t>
            </a:r>
            <a:r>
              <a:rPr lang="tr-TR" dirty="0" smtClean="0"/>
              <a:t>toplum içerisinde </a:t>
            </a:r>
            <a:r>
              <a:rPr lang="tr-TR" dirty="0"/>
              <a:t>“</a:t>
            </a:r>
            <a:r>
              <a:rPr lang="tr-TR" dirty="0" err="1"/>
              <a:t>uzman”,”yetkili</a:t>
            </a:r>
            <a:r>
              <a:rPr lang="tr-TR" dirty="0"/>
              <a:t>” veya “yeterli kişi” gibi kimlikler kazandırır. Bir işi </a:t>
            </a:r>
            <a:r>
              <a:rPr lang="tr-TR" dirty="0" smtClean="0"/>
              <a:t>yapabilmek için </a:t>
            </a:r>
            <a:r>
              <a:rPr lang="tr-TR" dirty="0"/>
              <a:t>diploma ya da herhangi bir belge almak, gerçekte o kişiye söz konusu işi </a:t>
            </a:r>
            <a:r>
              <a:rPr lang="tr-TR" dirty="0" smtClean="0"/>
              <a:t>yapabilme konusunda </a:t>
            </a:r>
            <a:r>
              <a:rPr lang="tr-TR" dirty="0"/>
              <a:t>hak ve yetki verir. Bu nedenle meslek elemanlarının iyi bir eğitimden </a:t>
            </a:r>
            <a:r>
              <a:rPr lang="tr-TR" dirty="0" smtClean="0"/>
              <a:t>geçmiş olmaları </a:t>
            </a:r>
            <a:r>
              <a:rPr lang="tr-TR" dirty="0"/>
              <a:t>gereklidir. Yeterlik aynı zamanda sorumluluk alabilme, inisiyatif </a:t>
            </a:r>
            <a:r>
              <a:rPr lang="tr-TR" dirty="0" smtClean="0"/>
              <a:t>kullanabilme davranışıdır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828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2.2.4. Güvenirlik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Meslek </a:t>
            </a:r>
            <a:r>
              <a:rPr lang="tr-TR" dirty="0"/>
              <a:t>olarak kabul edilen bütün işlerin kendine özgü etik değer ve ilkeleri </a:t>
            </a:r>
            <a:r>
              <a:rPr lang="tr-TR" dirty="0" smtClean="0"/>
              <a:t>vardır. Mesleğin </a:t>
            </a:r>
            <a:r>
              <a:rPr lang="tr-TR" dirty="0"/>
              <a:t>üyeleri bu etik değer ve ilkelere uygun davranmak durumundadırlar. </a:t>
            </a:r>
            <a:r>
              <a:rPr lang="tr-TR" dirty="0" smtClean="0"/>
              <a:t>Uygun davranmadıkları </a:t>
            </a:r>
            <a:r>
              <a:rPr lang="tr-TR" dirty="0"/>
              <a:t>durumda meslek etiği ilkeleri devreye girer. Genel mesleki etik </a:t>
            </a:r>
            <a:r>
              <a:rPr lang="tr-TR" dirty="0" smtClean="0"/>
              <a:t>davranış kurallarını </a:t>
            </a:r>
            <a:r>
              <a:rPr lang="tr-TR" dirty="0"/>
              <a:t>şöyle sıralayabiliriz.</a:t>
            </a:r>
          </a:p>
          <a:p>
            <a:r>
              <a:rPr lang="tr-TR" dirty="0" smtClean="0"/>
              <a:t>Yetersiz </a:t>
            </a:r>
            <a:r>
              <a:rPr lang="tr-TR" dirty="0"/>
              <a:t>ve ilkesiz üyeleri meslekten ayırmak,</a:t>
            </a:r>
          </a:p>
          <a:p>
            <a:r>
              <a:rPr lang="tr-TR" dirty="0" smtClean="0"/>
              <a:t>Meslek </a:t>
            </a:r>
            <a:r>
              <a:rPr lang="tr-TR" dirty="0"/>
              <a:t>içi rekabeti düzenlemek,</a:t>
            </a:r>
          </a:p>
          <a:p>
            <a:r>
              <a:rPr lang="tr-TR" dirty="0" smtClean="0"/>
              <a:t>Mesleğin </a:t>
            </a:r>
            <a:r>
              <a:rPr lang="tr-TR" dirty="0"/>
              <a:t>ideallerini korumak.</a:t>
            </a:r>
          </a:p>
          <a:p>
            <a:pPr marL="0" indent="0">
              <a:buNone/>
            </a:pPr>
            <a:r>
              <a:rPr lang="tr-TR" dirty="0"/>
              <a:t>Bu durum meslek türüne, özelliğine hizmet alanına göre çeşitlilik alabilir.</a:t>
            </a:r>
          </a:p>
        </p:txBody>
      </p:sp>
    </p:spTree>
    <p:extLst>
      <p:ext uri="{BB962C8B-B14F-4D97-AF65-F5344CB8AC3E}">
        <p14:creationId xmlns:p14="http://schemas.microsoft.com/office/powerpoint/2010/main" val="4193914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2.2.5. Mesleğe Bağlılık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Mesleki </a:t>
            </a:r>
            <a:r>
              <a:rPr lang="tr-TR" dirty="0"/>
              <a:t>etik ilkelerinden biri de kişinin yaptığı işi önemsemesi ve en iyi </a:t>
            </a:r>
            <a:r>
              <a:rPr lang="tr-TR" dirty="0" smtClean="0"/>
              <a:t>şekilde yapmaya </a:t>
            </a:r>
            <a:r>
              <a:rPr lang="tr-TR" dirty="0"/>
              <a:t>çalışmasıdır. Buna kısaca mesleğe bağlılık diyoruz. Kişinin iş hayatı </a:t>
            </a:r>
            <a:r>
              <a:rPr lang="tr-TR" dirty="0" smtClean="0"/>
              <a:t>içerisinde sürekli </a:t>
            </a:r>
            <a:r>
              <a:rPr lang="tr-TR" dirty="0"/>
              <a:t>kendini geliştirmesi ve eğitim olanaklarından yararlanması işine verdiği </a:t>
            </a:r>
            <a:r>
              <a:rPr lang="tr-TR" dirty="0" smtClean="0"/>
              <a:t>önemi gösterir</a:t>
            </a:r>
            <a:r>
              <a:rPr lang="tr-TR" dirty="0"/>
              <a:t>. Yalnızca kendi gelişimini yeterli görmeyip, meslektaşlarının mesleki </a:t>
            </a:r>
            <a:r>
              <a:rPr lang="tr-TR" dirty="0" smtClean="0"/>
              <a:t>gelişimine katkıda </a:t>
            </a:r>
            <a:r>
              <a:rPr lang="tr-TR" dirty="0"/>
              <a:t>bulunmak ta meslek etiği içindedir. Mesleğe bağlılık kişinin işini sevmesine </a:t>
            </a:r>
            <a:r>
              <a:rPr lang="tr-TR" dirty="0" smtClean="0"/>
              <a:t>ve huzurlu </a:t>
            </a:r>
            <a:r>
              <a:rPr lang="tr-TR" dirty="0"/>
              <a:t>bir ortamda çalışmasına katkıda bulunur. Bu da verimliliği artırır.</a:t>
            </a:r>
          </a:p>
        </p:txBody>
      </p:sp>
    </p:spTree>
    <p:extLst>
      <p:ext uri="{BB962C8B-B14F-4D97-AF65-F5344CB8AC3E}">
        <p14:creationId xmlns:p14="http://schemas.microsoft.com/office/powerpoint/2010/main" val="3168637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59688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2.3. İş Hayatında Etik Ve Etik Dışı Konular</a:t>
            </a:r>
            <a:br>
              <a:rPr lang="tr-TR" dirty="0"/>
            </a:br>
            <a:r>
              <a:rPr lang="tr-TR" dirty="0"/>
              <a:t>2.3.1. İş Hayatında Etik </a:t>
            </a:r>
            <a:r>
              <a:rPr lang="tr-TR" dirty="0" smtClean="0"/>
              <a:t>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Adalet</a:t>
            </a:r>
            <a:r>
              <a:rPr lang="tr-TR" dirty="0"/>
              <a:t>: Temelinde eşit toplumsal koşullar ve olanaklar içinde tüm insanların </a:t>
            </a:r>
            <a:r>
              <a:rPr lang="tr-TR" dirty="0" smtClean="0"/>
              <a:t>özgürce, çok </a:t>
            </a:r>
            <a:r>
              <a:rPr lang="tr-TR" dirty="0"/>
              <a:t>yönlü gelişmesi, eşit hak ve sorumluluğun paylaşılmasıdır. Toplulukta kişilerin </a:t>
            </a:r>
            <a:r>
              <a:rPr lang="tr-TR" dirty="0" smtClean="0"/>
              <a:t>yaratıcı olarak </a:t>
            </a:r>
            <a:r>
              <a:rPr lang="tr-TR" dirty="0"/>
              <a:t>iş görebilmesini, herkese temel eşit hak ve ödevler tanınmış olmasını, </a:t>
            </a:r>
            <a:r>
              <a:rPr lang="tr-TR" dirty="0" smtClean="0"/>
              <a:t>kişinin erdemlerinin </a:t>
            </a:r>
            <a:r>
              <a:rPr lang="tr-TR" dirty="0"/>
              <a:t>toplumca ve toplumun tüm üyelerince güvence altına alınmış bulunmasını </a:t>
            </a:r>
            <a:r>
              <a:rPr lang="tr-TR" dirty="0" smtClean="0"/>
              <a:t>dile getiren </a:t>
            </a:r>
            <a:r>
              <a:rPr lang="tr-TR" dirty="0"/>
              <a:t>etik ve hukuk ilkesidir.</a:t>
            </a:r>
          </a:p>
          <a:p>
            <a:r>
              <a:rPr lang="tr-TR" dirty="0"/>
              <a:t>Yöneticiler, örgütte görevlerin, yükümlülüklerin, sorumlulukların eşit bir </a:t>
            </a:r>
            <a:r>
              <a:rPr lang="tr-TR" dirty="0" smtClean="0"/>
              <a:t>şekilde dağıtılmasından </a:t>
            </a:r>
            <a:r>
              <a:rPr lang="tr-TR" dirty="0"/>
              <a:t>sorumludurlar. Bu şekilde, hak dağıtıcı adaleti yerine getirirler. Ancak </a:t>
            </a:r>
            <a:r>
              <a:rPr lang="tr-TR" dirty="0" smtClean="0"/>
              <a:t>hak dağıtıcı </a:t>
            </a:r>
            <a:r>
              <a:rPr lang="tr-TR" dirty="0"/>
              <a:t>adaletin yeterince sağlanamadığı durumlarda zarar gören ya da haksızlığa </a:t>
            </a:r>
            <a:r>
              <a:rPr lang="tr-TR" dirty="0" smtClean="0"/>
              <a:t>uğrayan çalışanlar </a:t>
            </a:r>
            <a:r>
              <a:rPr lang="tr-TR" dirty="0"/>
              <a:t>düzeltici adaletin işletilmesini ister ve beklerler.</a:t>
            </a:r>
          </a:p>
        </p:txBody>
      </p:sp>
    </p:spTree>
    <p:extLst>
      <p:ext uri="{BB962C8B-B14F-4D97-AF65-F5344CB8AC3E}">
        <p14:creationId xmlns:p14="http://schemas.microsoft.com/office/powerpoint/2010/main" val="3531468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r>
              <a:rPr lang="tr-TR" b="1" dirty="0"/>
              <a:t>Eşitlik</a:t>
            </a:r>
            <a:r>
              <a:rPr lang="tr-TR" dirty="0"/>
              <a:t>: Yararların, sıkıntıların, hizmetlerin dağıtılmasında uygulanacak </a:t>
            </a:r>
            <a:r>
              <a:rPr lang="tr-TR" dirty="0" smtClean="0"/>
              <a:t>sınırların belirlenmesini </a:t>
            </a:r>
            <a:r>
              <a:rPr lang="tr-TR" dirty="0"/>
              <a:t>içerir. Eşitlik, dürüstlük ve adalet kavramları ile bütünleşmiş bir </a:t>
            </a:r>
            <a:r>
              <a:rPr lang="tr-TR" dirty="0" smtClean="0"/>
              <a:t>kavramdır. Eşitlik </a:t>
            </a:r>
            <a:r>
              <a:rPr lang="tr-TR" dirty="0"/>
              <a:t>kavramı temel bireysel eşitlik, kısmi eşitlik ve blokların eşitliği açısından </a:t>
            </a:r>
            <a:r>
              <a:rPr lang="tr-TR" dirty="0" smtClean="0"/>
              <a:t>ele alınmaktadır</a:t>
            </a:r>
            <a:r>
              <a:rPr lang="tr-TR" dirty="0"/>
              <a:t>.</a:t>
            </a:r>
          </a:p>
          <a:p>
            <a:r>
              <a:rPr lang="tr-TR" dirty="0"/>
              <a:t>Temel bireysel eşitlik; eşit bireylerden oluşan tek bir sınıf vardır. Toplumda </a:t>
            </a:r>
            <a:r>
              <a:rPr lang="tr-TR" dirty="0" smtClean="0"/>
              <a:t>tüm vatandaşların </a:t>
            </a:r>
            <a:r>
              <a:rPr lang="tr-TR" dirty="0"/>
              <a:t>bir oy hakkı vardır.</a:t>
            </a:r>
          </a:p>
          <a:p>
            <a:r>
              <a:rPr lang="tr-TR" dirty="0"/>
              <a:t>Kısmi eşitlik; her zaman işlevsel değildir. Çünkü toplumun bireyleri aynı </a:t>
            </a:r>
            <a:r>
              <a:rPr lang="tr-TR" dirty="0" smtClean="0"/>
              <a:t>özelliklere sahip </a:t>
            </a:r>
            <a:r>
              <a:rPr lang="tr-TR" dirty="0"/>
              <a:t>değildir. </a:t>
            </a:r>
            <a:r>
              <a:rPr lang="tr-TR" dirty="0" err="1"/>
              <a:t>Örn</a:t>
            </a:r>
            <a:r>
              <a:rPr lang="tr-TR" dirty="0"/>
              <a:t>, çiftçilerle işadamları ayrı vergiler öder.</a:t>
            </a:r>
          </a:p>
          <a:p>
            <a:r>
              <a:rPr lang="tr-TR" dirty="0"/>
              <a:t>Blokların eşitliği; kadın-erkek, yaşlı-genç gibi sınıflar oluşur.</a:t>
            </a:r>
          </a:p>
        </p:txBody>
      </p:sp>
    </p:spTree>
    <p:extLst>
      <p:ext uri="{BB962C8B-B14F-4D97-AF65-F5344CB8AC3E}">
        <p14:creationId xmlns:p14="http://schemas.microsoft.com/office/powerpoint/2010/main" val="634836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467600" cy="5544616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Dürüstlük ve doğruluk: </a:t>
            </a:r>
            <a:r>
              <a:rPr lang="tr-TR" dirty="0"/>
              <a:t>Etik davranış, başkaları ile ilişkilerde dürüst olmayı </a:t>
            </a:r>
            <a:r>
              <a:rPr lang="tr-TR" dirty="0" smtClean="0"/>
              <a:t>ve içtenliği </a:t>
            </a:r>
            <a:r>
              <a:rPr lang="tr-TR" dirty="0"/>
              <a:t>gerektirir. İçten ve dürüst davranmayan yöneticiler, ilişkilerde kendi </a:t>
            </a:r>
            <a:r>
              <a:rPr lang="tr-TR" dirty="0" smtClean="0"/>
              <a:t>sonlarını hazırlarlar </a:t>
            </a:r>
            <a:r>
              <a:rPr lang="tr-TR" dirty="0"/>
              <a:t>ve güven ortamı ortadan kalkar. Örgütte politik güç kazanmak etik dışı </a:t>
            </a:r>
            <a:r>
              <a:rPr lang="tr-TR" dirty="0" smtClean="0"/>
              <a:t>bir davranış </a:t>
            </a:r>
            <a:r>
              <a:rPr lang="tr-TR" dirty="0"/>
              <a:t>değildir. Bununla birlikte politik güce ulaşmak için dürüstlükten ödün </a:t>
            </a:r>
            <a:r>
              <a:rPr lang="tr-TR" dirty="0" smtClean="0"/>
              <a:t>verilmesi, etik </a:t>
            </a:r>
            <a:r>
              <a:rPr lang="tr-TR" dirty="0"/>
              <a:t>kurallarının önemli ölçüde ihlal edilmesi anlamına gelmektedir.</a:t>
            </a:r>
          </a:p>
          <a:p>
            <a:r>
              <a:rPr lang="tr-TR" dirty="0"/>
              <a:t>Yönetimde yalan çoğunlukla güvensizlik ve korkudan kaynaklanır. </a:t>
            </a:r>
            <a:r>
              <a:rPr lang="tr-TR" dirty="0" smtClean="0"/>
              <a:t>Yöneticiler, kendileri </a:t>
            </a:r>
            <a:r>
              <a:rPr lang="tr-TR" dirty="0"/>
              <a:t>yalandan uzak durarak, doğruluk konusunda astlarına ve üstlerine tam bir </a:t>
            </a:r>
            <a:r>
              <a:rPr lang="tr-TR" dirty="0" smtClean="0"/>
              <a:t>güven sağlamak </a:t>
            </a:r>
            <a:r>
              <a:rPr lang="tr-TR" dirty="0"/>
              <a:t>zorundadır.</a:t>
            </a:r>
          </a:p>
        </p:txBody>
      </p:sp>
    </p:spTree>
    <p:extLst>
      <p:ext uri="{BB962C8B-B14F-4D97-AF65-F5344CB8AC3E}">
        <p14:creationId xmlns:p14="http://schemas.microsoft.com/office/powerpoint/2010/main" val="235908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tr-TR" b="1" dirty="0"/>
              <a:t>Tarafsızlık</a:t>
            </a:r>
            <a:r>
              <a:rPr lang="tr-TR" dirty="0"/>
              <a:t>: Tarafsızlık ya da nesnellik, insanın bireyleri ya da nesneleri olduğu </a:t>
            </a:r>
            <a:r>
              <a:rPr lang="tr-TR" dirty="0" smtClean="0"/>
              <a:t>gibi görebilmesi </a:t>
            </a:r>
            <a:r>
              <a:rPr lang="tr-TR" dirty="0"/>
              <a:t>ve bu görüntüyü bireyin kendi istek ve korkuları ile oluşturduğu </a:t>
            </a:r>
            <a:r>
              <a:rPr lang="tr-TR" dirty="0" smtClean="0"/>
              <a:t>görüntüden ayırabilmesidir</a:t>
            </a:r>
            <a:r>
              <a:rPr lang="tr-TR" dirty="0"/>
              <a:t>.</a:t>
            </a:r>
          </a:p>
          <a:p>
            <a:r>
              <a:rPr lang="tr-TR" dirty="0"/>
              <a:t>Yönetici, bir kamu görevlisi olarak, vatandaşlarla ve iş görenlerle ilişkilerinde </a:t>
            </a:r>
            <a:r>
              <a:rPr lang="tr-TR" dirty="0" smtClean="0"/>
              <a:t>yansız olarak </a:t>
            </a:r>
            <a:r>
              <a:rPr lang="tr-TR" dirty="0"/>
              <a:t>davranmak ve hizmet sunmak zorundadır. Özellikle siyasal tarafsızlık, yöneticinin </a:t>
            </a:r>
            <a:r>
              <a:rPr lang="tr-TR" dirty="0" smtClean="0"/>
              <a:t>en önemli </a:t>
            </a:r>
            <a:r>
              <a:rPr lang="tr-TR" dirty="0"/>
              <a:t>sorumluluklarından biridir.</a:t>
            </a:r>
          </a:p>
          <a:p>
            <a:r>
              <a:rPr lang="tr-TR" dirty="0"/>
              <a:t>Yöneticinin astlarına taraflı davranması, iş görenlerin üstlerine karşı kapalı bir </a:t>
            </a:r>
            <a:r>
              <a:rPr lang="tr-TR" dirty="0" smtClean="0"/>
              <a:t>tavır içine </a:t>
            </a:r>
            <a:r>
              <a:rPr lang="tr-TR" dirty="0"/>
              <a:t>girmeleri ve daha da önemlisi iş görenlerin adalet ve güven </a:t>
            </a:r>
            <a:r>
              <a:rPr lang="tr-TR" dirty="0" smtClean="0"/>
              <a:t>duygularının zedelenmesine </a:t>
            </a:r>
            <a:r>
              <a:rPr lang="tr-TR" dirty="0"/>
              <a:t>yol açmaktadır.</a:t>
            </a:r>
          </a:p>
        </p:txBody>
      </p:sp>
    </p:spTree>
    <p:extLst>
      <p:ext uri="{BB962C8B-B14F-4D97-AF65-F5344CB8AC3E}">
        <p14:creationId xmlns:p14="http://schemas.microsoft.com/office/powerpoint/2010/main" val="1123623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tr-TR" b="1" dirty="0"/>
              <a:t>Sorumluluk: </a:t>
            </a:r>
            <a:r>
              <a:rPr lang="tr-TR" dirty="0"/>
              <a:t>Belirli bir görevin istenilen nitelik ve nicelikte yerine </a:t>
            </a:r>
            <a:r>
              <a:rPr lang="tr-TR" dirty="0" smtClean="0"/>
              <a:t>getirilmesidir. İki </a:t>
            </a:r>
            <a:r>
              <a:rPr lang="tr-TR" dirty="0"/>
              <a:t>tür sorumluluk bulunmaktadır</a:t>
            </a:r>
            <a:r>
              <a:rPr lang="tr-TR" dirty="0" smtClean="0"/>
              <a:t>.</a:t>
            </a:r>
          </a:p>
          <a:p>
            <a:r>
              <a:rPr lang="tr-TR" dirty="0"/>
              <a:t>Birincisi üstlere hesap vermeyi içeren “sorumlu </a:t>
            </a:r>
            <a:r>
              <a:rPr lang="tr-TR" dirty="0" err="1"/>
              <a:t>olma”dır</a:t>
            </a:r>
            <a:r>
              <a:rPr lang="tr-TR" dirty="0"/>
              <a:t>. İkincisi ise bir işi </a:t>
            </a:r>
            <a:r>
              <a:rPr lang="tr-TR" dirty="0" smtClean="0"/>
              <a:t>yapmayı üstlenmek </a:t>
            </a:r>
            <a:r>
              <a:rPr lang="tr-TR" dirty="0"/>
              <a:t>anlamına gelen “sorumluk </a:t>
            </a:r>
            <a:r>
              <a:rPr lang="tr-TR" dirty="0" err="1"/>
              <a:t>alma”dır</a:t>
            </a:r>
            <a:r>
              <a:rPr lang="tr-TR" dirty="0"/>
              <a:t>.</a:t>
            </a:r>
          </a:p>
          <a:p>
            <a:r>
              <a:rPr lang="tr-TR" dirty="0"/>
              <a:t>Sorumluluğun temeli, yetkiyi kullanma zorunluluğudur. Sorumluluk, mesleki ve </a:t>
            </a:r>
            <a:r>
              <a:rPr lang="tr-TR" dirty="0" smtClean="0"/>
              <a:t>etik ölçülere uymayı gerektirdiği kadar bu ölçülerin yaratılmasını da gerektiren bir kavramdır.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400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MESLEKİ ETİK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2.1. Mesleki Etik </a:t>
            </a:r>
            <a:r>
              <a:rPr lang="tr-TR" dirty="0" smtClean="0"/>
              <a:t>Kavramı</a:t>
            </a:r>
          </a:p>
          <a:p>
            <a:pPr marL="0" indent="0">
              <a:buNone/>
            </a:pPr>
            <a:r>
              <a:rPr lang="tr-TR" dirty="0"/>
              <a:t>İş hayatındaki davranışları yönlendiren, onlara rehberlik eden etik prensipler </a:t>
            </a:r>
            <a:r>
              <a:rPr lang="tr-TR" dirty="0" smtClean="0"/>
              <a:t>ve standartların </a:t>
            </a:r>
            <a:r>
              <a:rPr lang="tr-TR" dirty="0"/>
              <a:t>toplamına “mesleki etik” denilmektedir. Belirli bir meslek grubunun, </a:t>
            </a:r>
            <a:r>
              <a:rPr lang="tr-TR" dirty="0" smtClean="0"/>
              <a:t>meslek üyelerine </a:t>
            </a:r>
            <a:r>
              <a:rPr lang="tr-TR" dirty="0"/>
              <a:t>emreden, onları belli kurallarla davranmaya zorlayan kişisel eğilimlerini </a:t>
            </a:r>
            <a:r>
              <a:rPr lang="tr-TR" dirty="0" smtClean="0"/>
              <a:t>sınırlayan, yetersiz </a:t>
            </a:r>
            <a:r>
              <a:rPr lang="tr-TR" dirty="0"/>
              <a:t>ve ilkesiz üyeleri meslekten dışlayan, mesleki rekabeti düzenleyen ve </a:t>
            </a:r>
            <a:r>
              <a:rPr lang="tr-TR" dirty="0" smtClean="0"/>
              <a:t>hizmet ideallerini </a:t>
            </a:r>
            <a:r>
              <a:rPr lang="tr-TR" dirty="0"/>
              <a:t>korumayı amaçlayan mesleki ilkelerdir</a:t>
            </a:r>
          </a:p>
        </p:txBody>
      </p:sp>
    </p:spTree>
    <p:extLst>
      <p:ext uri="{BB962C8B-B14F-4D97-AF65-F5344CB8AC3E}">
        <p14:creationId xmlns:p14="http://schemas.microsoft.com/office/powerpoint/2010/main" val="2401053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İnsan Hakları: </a:t>
            </a:r>
            <a:r>
              <a:rPr lang="tr-TR" dirty="0"/>
              <a:t>İnsanın insan olma özelliği nedeniyle sahip olduğu; </a:t>
            </a:r>
            <a:r>
              <a:rPr lang="tr-TR" dirty="0" smtClean="0"/>
              <a:t>dokunulamaz, devredilemez </a:t>
            </a:r>
            <a:r>
              <a:rPr lang="tr-TR" dirty="0"/>
              <a:t>ve vazgeçilemez nitelikte, kişiliğe bağlı haklardır.</a:t>
            </a:r>
          </a:p>
          <a:p>
            <a:r>
              <a:rPr lang="tr-TR" dirty="0"/>
              <a:t>İnsan haklarının iyi anlaşılması ve bireylerin bu haklarına saygılı olmak, </a:t>
            </a:r>
            <a:r>
              <a:rPr lang="tr-TR" dirty="0" smtClean="0"/>
              <a:t>yöneticinin etik </a:t>
            </a:r>
            <a:r>
              <a:rPr lang="tr-TR" dirty="0"/>
              <a:t>değerleri arasında öncelikle yer alması gereken unsurdur.</a:t>
            </a:r>
          </a:p>
        </p:txBody>
      </p:sp>
    </p:spTree>
    <p:extLst>
      <p:ext uri="{BB962C8B-B14F-4D97-AF65-F5344CB8AC3E}">
        <p14:creationId xmlns:p14="http://schemas.microsoft.com/office/powerpoint/2010/main" val="4013496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r>
              <a:rPr lang="tr-TR" b="1" dirty="0"/>
              <a:t>Hümanizm</a:t>
            </a:r>
            <a:r>
              <a:rPr lang="tr-TR" dirty="0"/>
              <a:t>: İnsancıl olma çabası. İnsan varlığının insani </a:t>
            </a:r>
            <a:r>
              <a:rPr lang="tr-TR" dirty="0" smtClean="0"/>
              <a:t>erdemlerce biçimlendirilmesidir</a:t>
            </a:r>
            <a:r>
              <a:rPr lang="tr-TR" dirty="0"/>
              <a:t>. İnsanların yetişme ve gelişme yeteneğinden, insanın </a:t>
            </a:r>
            <a:r>
              <a:rPr lang="tr-TR" dirty="0" smtClean="0"/>
              <a:t>erdemleriyle, kişiliğinin </a:t>
            </a:r>
            <a:r>
              <a:rPr lang="tr-TR" dirty="0"/>
              <a:t>göz önünde tutulmasından yola çıkılarak, insanın çok yönlü yetişmesini, </a:t>
            </a:r>
            <a:r>
              <a:rPr lang="tr-TR" dirty="0" smtClean="0"/>
              <a:t>özgürce etkinlikte </a:t>
            </a:r>
            <a:r>
              <a:rPr lang="tr-TR" dirty="0"/>
              <a:t>bulunmasını, yaratıcı güçlerini ve yeteneklerini kullanabilmesini amaçlayan, </a:t>
            </a:r>
            <a:r>
              <a:rPr lang="tr-TR" dirty="0" smtClean="0"/>
              <a:t>insan topluluğunun </a:t>
            </a:r>
            <a:r>
              <a:rPr lang="tr-TR" dirty="0"/>
              <a:t>gelişmesine ve insan soyunun daha da yetkinleşmesine ve </a:t>
            </a:r>
            <a:r>
              <a:rPr lang="tr-TR" dirty="0" smtClean="0"/>
              <a:t>özgürleşmesine yönelik </a:t>
            </a:r>
            <a:r>
              <a:rPr lang="tr-TR" dirty="0"/>
              <a:t>düşünce ve çabaların bütünüdür.</a:t>
            </a:r>
          </a:p>
        </p:txBody>
      </p:sp>
    </p:spTree>
    <p:extLst>
      <p:ext uri="{BB962C8B-B14F-4D97-AF65-F5344CB8AC3E}">
        <p14:creationId xmlns:p14="http://schemas.microsoft.com/office/powerpoint/2010/main" val="376162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r>
              <a:rPr lang="tr-TR" b="1" dirty="0"/>
              <a:t>Bağlılık</a:t>
            </a:r>
            <a:r>
              <a:rPr lang="tr-TR" dirty="0"/>
              <a:t>: Örgütsel bağlılık, iş görenlerin örgüt üyeliklerini sürdürmeleri ve </a:t>
            </a:r>
            <a:r>
              <a:rPr lang="tr-TR" dirty="0" smtClean="0"/>
              <a:t>örgütte kalmak </a:t>
            </a:r>
            <a:r>
              <a:rPr lang="tr-TR" dirty="0"/>
              <a:t>istemeleri olarak tanımlanabilir.</a:t>
            </a:r>
          </a:p>
          <a:p>
            <a:r>
              <a:rPr lang="tr-TR" dirty="0"/>
              <a:t>Yöneticilik, bir lider olarak hem kendi mesleki bağlılık ve gelişmesini hem </a:t>
            </a:r>
            <a:r>
              <a:rPr lang="tr-TR" dirty="0" smtClean="0"/>
              <a:t>de astlarının </a:t>
            </a:r>
            <a:r>
              <a:rPr lang="tr-TR" dirty="0"/>
              <a:t>mesleki bağlılık, meslekte gelişme ve ilerlemeye istekli olmasını, bu amaçla </a:t>
            </a:r>
            <a:r>
              <a:rPr lang="tr-TR" dirty="0" smtClean="0"/>
              <a:t>alana ilişkin </a:t>
            </a:r>
            <a:r>
              <a:rPr lang="tr-TR" dirty="0"/>
              <a:t>yayınları izlemeyi ve eğitim programlarına katılmayı gerektirir. Ayrıca </a:t>
            </a:r>
            <a:r>
              <a:rPr lang="tr-TR" dirty="0" smtClean="0"/>
              <a:t>eğitim olanaklarının </a:t>
            </a:r>
            <a:r>
              <a:rPr lang="tr-TR" dirty="0"/>
              <a:t>çevre yararına kullanılmasını sağlamak ve eğitim sorunlarına gönüllü </a:t>
            </a:r>
            <a:r>
              <a:rPr lang="tr-TR" dirty="0" smtClean="0"/>
              <a:t>olarak yeterli </a:t>
            </a:r>
            <a:r>
              <a:rPr lang="tr-TR" dirty="0"/>
              <a:t>zamanı ayırmak da bağlılığın gerekleri arasındadır.</a:t>
            </a:r>
          </a:p>
        </p:txBody>
      </p:sp>
    </p:spTree>
    <p:extLst>
      <p:ext uri="{BB962C8B-B14F-4D97-AF65-F5344CB8AC3E}">
        <p14:creationId xmlns:p14="http://schemas.microsoft.com/office/powerpoint/2010/main" val="3152124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r>
              <a:rPr lang="tr-TR" b="1" dirty="0"/>
              <a:t>Hukukun Üstünlüğü: </a:t>
            </a:r>
            <a:r>
              <a:rPr lang="tr-TR" dirty="0"/>
              <a:t>Hukuk düzeninin toplumda egemen kılınması, hukuk </a:t>
            </a:r>
            <a:r>
              <a:rPr lang="tr-TR" dirty="0" smtClean="0"/>
              <a:t>üzerinde politik </a:t>
            </a:r>
            <a:r>
              <a:rPr lang="tr-TR" dirty="0"/>
              <a:t>baskı olmaması, yasaların kişilere göre çiftte standartlı olarak </a:t>
            </a:r>
            <a:r>
              <a:rPr lang="tr-TR" dirty="0" smtClean="0"/>
              <a:t>uygulanmaması, suçlunun </a:t>
            </a:r>
            <a:r>
              <a:rPr lang="tr-TR" dirty="0"/>
              <a:t>kısa sürede yakalanıp cezalandırılması, yargısız uygulama yapılmaması, yetkili </a:t>
            </a:r>
            <a:r>
              <a:rPr lang="tr-TR" dirty="0" smtClean="0"/>
              <a:t>kişi ve </a:t>
            </a:r>
            <a:r>
              <a:rPr lang="tr-TR" dirty="0"/>
              <a:t>kuruluşların yasalara saygılı olması, hukuk sisteminin sağlıklı ve düzenli </a:t>
            </a:r>
            <a:r>
              <a:rPr lang="tr-TR" dirty="0" smtClean="0"/>
              <a:t>çalışmasını sağlar</a:t>
            </a:r>
            <a:r>
              <a:rPr lang="tr-TR" dirty="0"/>
              <a:t>. Bireye ve topluma güven, huzur mutluluk ve rahatlık verir.</a:t>
            </a:r>
          </a:p>
        </p:txBody>
      </p:sp>
    </p:spTree>
    <p:extLst>
      <p:ext uri="{BB962C8B-B14F-4D97-AF65-F5344CB8AC3E}">
        <p14:creationId xmlns:p14="http://schemas.microsoft.com/office/powerpoint/2010/main" val="128658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tr-TR" b="1" dirty="0"/>
              <a:t>Sevgi</a:t>
            </a:r>
            <a:r>
              <a:rPr lang="tr-TR" dirty="0"/>
              <a:t>: İnsanın kendisiyle ve başkasıyla yaratıcı ilişki kurması demektir. </a:t>
            </a:r>
            <a:r>
              <a:rPr lang="tr-TR" dirty="0" smtClean="0"/>
              <a:t>Sevgi, sorumluluğu</a:t>
            </a:r>
            <a:r>
              <a:rPr lang="tr-TR" dirty="0"/>
              <a:t>, ilgi ve bakımı, saygı ve bilgiyi, başkasının yetişme ve gelişmesi için </a:t>
            </a:r>
            <a:r>
              <a:rPr lang="tr-TR" dirty="0" smtClean="0"/>
              <a:t>istek duymayı </a:t>
            </a:r>
            <a:r>
              <a:rPr lang="tr-TR" dirty="0"/>
              <a:t>gerektirir.</a:t>
            </a:r>
          </a:p>
          <a:p>
            <a:r>
              <a:rPr lang="tr-TR" dirty="0"/>
              <a:t>Sevgi, yalnızca insanlara yönetilen bir duygu değildir. Yöneticinin, mesleğini </a:t>
            </a:r>
            <a:r>
              <a:rPr lang="tr-TR" dirty="0" smtClean="0"/>
              <a:t>de sevmesi </a:t>
            </a:r>
            <a:r>
              <a:rPr lang="tr-TR" dirty="0"/>
              <a:t>gereklidir. Yöneticilik yoğun stres altında çalışmayı sorunlara hızlı ve </a:t>
            </a:r>
            <a:r>
              <a:rPr lang="tr-TR" dirty="0" smtClean="0"/>
              <a:t>etkili çözümler </a:t>
            </a:r>
            <a:r>
              <a:rPr lang="tr-TR" dirty="0"/>
              <a:t>üretmeyi gerektiren bir meslektir.</a:t>
            </a:r>
          </a:p>
        </p:txBody>
      </p:sp>
    </p:spTree>
    <p:extLst>
      <p:ext uri="{BB962C8B-B14F-4D97-AF65-F5344CB8AC3E}">
        <p14:creationId xmlns:p14="http://schemas.microsoft.com/office/powerpoint/2010/main" val="125462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tr-TR" b="1" dirty="0"/>
              <a:t>Hoşgörü: </a:t>
            </a:r>
            <a:r>
              <a:rPr lang="tr-TR" dirty="0"/>
              <a:t>Yasalara ve etik kurallara aykırı olmadıkça, sevilmeyen ya </a:t>
            </a:r>
            <a:r>
              <a:rPr lang="tr-TR" dirty="0" smtClean="0"/>
              <a:t>da onaylanmayan </a:t>
            </a:r>
            <a:r>
              <a:rPr lang="tr-TR" dirty="0"/>
              <a:t>şeylerin varlığına tahammül göstermektir.</a:t>
            </a:r>
          </a:p>
          <a:p>
            <a:r>
              <a:rPr lang="tr-TR" dirty="0"/>
              <a:t>Hoşgörü insanın karşısındaki insanla etkileşirken, onunla eş duyum (empati) </a:t>
            </a:r>
            <a:r>
              <a:rPr lang="tr-TR" dirty="0" smtClean="0"/>
              <a:t>içinde olması </a:t>
            </a:r>
            <a:r>
              <a:rPr lang="tr-TR" dirty="0"/>
              <a:t>etkileşim konusunda onun algılarını tanımaya çalışması, tepkide bulunması ve </a:t>
            </a:r>
            <a:r>
              <a:rPr lang="tr-TR" dirty="0" smtClean="0"/>
              <a:t>belli bir </a:t>
            </a:r>
            <a:r>
              <a:rPr lang="tr-TR" dirty="0"/>
              <a:t>sınır içinde kusurluluk hakkı tanımasıdır.</a:t>
            </a:r>
          </a:p>
          <a:p>
            <a:r>
              <a:rPr lang="tr-TR" dirty="0"/>
              <a:t>Hoşgörülü olmak, aynı zamanda bir iç hesaplaşmayı gerektirir. Çünkü </a:t>
            </a:r>
            <a:r>
              <a:rPr lang="tr-TR"/>
              <a:t>bu </a:t>
            </a:r>
            <a:r>
              <a:rPr lang="tr-TR" smtClean="0"/>
              <a:t>hesaplaşma olmazsa</a:t>
            </a:r>
            <a:r>
              <a:rPr lang="tr-TR" dirty="0"/>
              <a:t>, hoşgörü yerini ilkesizliğe ve bir tür bağnazlığa bırakabilir.</a:t>
            </a:r>
          </a:p>
        </p:txBody>
      </p:sp>
    </p:spTree>
    <p:extLst>
      <p:ext uri="{BB962C8B-B14F-4D97-AF65-F5344CB8AC3E}">
        <p14:creationId xmlns:p14="http://schemas.microsoft.com/office/powerpoint/2010/main" val="4009344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tr-TR" b="1" dirty="0"/>
              <a:t>Saygı</a:t>
            </a:r>
            <a:r>
              <a:rPr lang="tr-TR" dirty="0"/>
              <a:t>: İnsan, her şeyden önce insan olduğu için değerlidir. İnsanın değeri ve onuru,</a:t>
            </a:r>
          </a:p>
          <a:p>
            <a:r>
              <a:rPr lang="tr-TR" dirty="0"/>
              <a:t>insan ilişkilerinde önemlidir. Saygı, birçok insanın bildiği ve beklediği gibi korkmak,</a:t>
            </a:r>
          </a:p>
          <a:p>
            <a:r>
              <a:rPr lang="tr-TR" dirty="0"/>
              <a:t>çekinmek değildir. Saygı bir insanı, bir kişi olarak olduğu gibi görmek, onun kişiliğini ve</a:t>
            </a:r>
          </a:p>
          <a:p>
            <a:r>
              <a:rPr lang="tr-TR" dirty="0"/>
              <a:t>biricikliğini fark etmek demektir.</a:t>
            </a:r>
          </a:p>
        </p:txBody>
      </p:sp>
    </p:spTree>
    <p:extLst>
      <p:ext uri="{BB962C8B-B14F-4D97-AF65-F5344CB8AC3E}">
        <p14:creationId xmlns:p14="http://schemas.microsoft.com/office/powerpoint/2010/main" val="1907314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tr-TR" b="1" dirty="0"/>
              <a:t>Tutumluluk</a:t>
            </a:r>
            <a:r>
              <a:rPr lang="tr-TR" dirty="0"/>
              <a:t>: Örgütü amaçlarına uygun olarak yaşatmak örgütteki insan ve madde</a:t>
            </a:r>
          </a:p>
          <a:p>
            <a:r>
              <a:rPr lang="tr-TR" dirty="0"/>
              <a:t>kaynaklarını en verimli şekilde kullanmakla gerçekleşir. Tutumlu olmak, örgüt kaynaklarının</a:t>
            </a:r>
          </a:p>
          <a:p>
            <a:r>
              <a:rPr lang="tr-TR" dirty="0"/>
              <a:t>amaçlara uygun tüketilmesi, donanım ve araç-gereçlerin kullanışlı, ekonomik ve lüksten</a:t>
            </a:r>
          </a:p>
          <a:p>
            <a:r>
              <a:rPr lang="tr-TR" dirty="0"/>
              <a:t>uzak ve işlevsel olanlardan seçilmesi gerekir. Yöneticiler için, sürekli çalan telefonlarla, ani</a:t>
            </a:r>
          </a:p>
          <a:p>
            <a:r>
              <a:rPr lang="tr-TR" dirty="0"/>
              <a:t>ziyaretçilerle, ağır bürokrasinin yüklediği kırtasiyecilikle baş edebilmek önemli bir sorundur.</a:t>
            </a:r>
          </a:p>
        </p:txBody>
      </p:sp>
    </p:spTree>
    <p:extLst>
      <p:ext uri="{BB962C8B-B14F-4D97-AF65-F5344CB8AC3E}">
        <p14:creationId xmlns:p14="http://schemas.microsoft.com/office/powerpoint/2010/main" val="4105188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tr-TR" b="1" dirty="0"/>
              <a:t>Demokrasi</a:t>
            </a:r>
            <a:r>
              <a:rPr lang="tr-TR" dirty="0"/>
              <a:t>: İnsana bir değer olarak önem veren ve insan kişiliğinin özgürce ve</a:t>
            </a:r>
          </a:p>
          <a:p>
            <a:r>
              <a:rPr lang="tr-TR" dirty="0"/>
              <a:t>eksiksiz olarak geliştirilmesine yarayan bir yönetim biçimidir. Demokrasi eğitim süreci</a:t>
            </a:r>
          </a:p>
          <a:p>
            <a:r>
              <a:rPr lang="tr-TR" dirty="0"/>
              <a:t>içinde öğretilebilir ve yaşam biçimine dönüştürülebilir. Eğitim demokrasinin ön koşuludur.</a:t>
            </a:r>
          </a:p>
        </p:txBody>
      </p:sp>
    </p:spTree>
    <p:extLst>
      <p:ext uri="{BB962C8B-B14F-4D97-AF65-F5344CB8AC3E}">
        <p14:creationId xmlns:p14="http://schemas.microsoft.com/office/powerpoint/2010/main" val="3353407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r>
              <a:rPr lang="tr-TR" b="1" dirty="0"/>
              <a:t>Olumlu insan ilişkileri: </a:t>
            </a:r>
            <a:r>
              <a:rPr lang="tr-TR" dirty="0"/>
              <a:t>Yönetimde olumlu insan ilişkileri, hem amaçlanan üretimin</a:t>
            </a:r>
          </a:p>
          <a:p>
            <a:r>
              <a:rPr lang="tr-TR" dirty="0"/>
              <a:t>gerçekleştirilmesi, hem de iş görenlerin duyumunun sağlanması açısından gereklidir.</a:t>
            </a:r>
          </a:p>
          <a:p>
            <a:r>
              <a:rPr lang="tr-TR" dirty="0"/>
              <a:t>Sağlıklı insan ilişkileri için, bireyin yetenek ve güçleri kadar, zayıf yanlarının ve</a:t>
            </a:r>
          </a:p>
          <a:p>
            <a:r>
              <a:rPr lang="tr-TR" dirty="0"/>
              <a:t>gereksinimlerinin neler olduğunun anlaşılması gerekir. İnsan ilişkilerinin niteliği, başarı ya</a:t>
            </a:r>
          </a:p>
          <a:p>
            <a:r>
              <a:rPr lang="tr-TR" dirty="0"/>
              <a:t>da başarısızlığın belirleyicisi olmaktadır.</a:t>
            </a:r>
          </a:p>
        </p:txBody>
      </p:sp>
    </p:spTree>
    <p:extLst>
      <p:ext uri="{BB962C8B-B14F-4D97-AF65-F5344CB8AC3E}">
        <p14:creationId xmlns:p14="http://schemas.microsoft.com/office/powerpoint/2010/main" val="83724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Meslek </a:t>
            </a:r>
            <a:r>
              <a:rPr lang="tr-TR" dirty="0"/>
              <a:t>grupları; çeşitli esnaf, zanaatkârlarca farklı biçimlerde kurulmuş, o </a:t>
            </a:r>
            <a:r>
              <a:rPr lang="tr-TR" dirty="0" smtClean="0"/>
              <a:t>mesleğin dayanışmasını</a:t>
            </a:r>
            <a:r>
              <a:rPr lang="tr-TR" dirty="0"/>
              <a:t>, kurallarını yansıtan kendine özgü birtakım ilkeleri olan bir birliktir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Bir </a:t>
            </a:r>
            <a:r>
              <a:rPr lang="tr-TR" dirty="0"/>
              <a:t>mesleki etkinliğin ya da hizmetin, tüketicilerin gereksinimlerini </a:t>
            </a:r>
            <a:r>
              <a:rPr lang="tr-TR" dirty="0" smtClean="0"/>
              <a:t>karşılayabilmesi için </a:t>
            </a:r>
            <a:r>
              <a:rPr lang="tr-TR" dirty="0"/>
              <a:t>o meslek alanı içinde oluşturulmuş bir öz denetimden geçmesi gerekir.</a:t>
            </a:r>
          </a:p>
        </p:txBody>
      </p:sp>
    </p:spTree>
    <p:extLst>
      <p:ext uri="{BB962C8B-B14F-4D97-AF65-F5344CB8AC3E}">
        <p14:creationId xmlns:p14="http://schemas.microsoft.com/office/powerpoint/2010/main" val="1982696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r>
              <a:rPr lang="tr-TR" b="1" dirty="0"/>
              <a:t>Açıklık: </a:t>
            </a:r>
            <a:r>
              <a:rPr lang="tr-TR" dirty="0"/>
              <a:t>Açıklık karşılıklı iletişimi gerektirir. Kişiler arası iletişimde, katılanların yüz</a:t>
            </a:r>
          </a:p>
          <a:p>
            <a:r>
              <a:rPr lang="tr-TR" dirty="0"/>
              <a:t>yüze olmaları, katılımcılar arasında karşılıklı iletişimin olması, söz konusu iletilerin sözlü ya</a:t>
            </a:r>
          </a:p>
          <a:p>
            <a:r>
              <a:rPr lang="tr-TR" dirty="0"/>
              <a:t>da sözsüz olması gerekir.</a:t>
            </a:r>
          </a:p>
          <a:p>
            <a:r>
              <a:rPr lang="tr-TR" dirty="0"/>
              <a:t>Yöneticilerin açık davranabilmeleri için, eleştiriye açık olmaları gerekir.</a:t>
            </a:r>
          </a:p>
          <a:p>
            <a:r>
              <a:rPr lang="tr-TR" dirty="0"/>
              <a:t>Eleştiriler amaçlı, nesnel, çıkarsız ve kişiye özel olmalıdır.</a:t>
            </a:r>
          </a:p>
        </p:txBody>
      </p:sp>
    </p:spTree>
    <p:extLst>
      <p:ext uri="{BB962C8B-B14F-4D97-AF65-F5344CB8AC3E}">
        <p14:creationId xmlns:p14="http://schemas.microsoft.com/office/powerpoint/2010/main" val="518979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r>
              <a:rPr lang="tr-TR" b="1" dirty="0"/>
              <a:t>Hak ve özgürlükler: </a:t>
            </a:r>
            <a:r>
              <a:rPr lang="tr-TR" dirty="0"/>
              <a:t>Hak ve özgürlükler bir arada kullanılan ancak birbiri ile</a:t>
            </a:r>
          </a:p>
          <a:p>
            <a:r>
              <a:rPr lang="tr-TR" dirty="0"/>
              <a:t>karıştırılan kavramlardır. Özgürlük kavramı, bireyin bir şeyi yapma ya da yapmama</a:t>
            </a:r>
          </a:p>
          <a:p>
            <a:r>
              <a:rPr lang="tr-TR" dirty="0"/>
              <a:t>serbestliğidir. Devlet ya da başka herhangi bir güç tarafından herhangi bir şey için</a:t>
            </a:r>
          </a:p>
          <a:p>
            <a:r>
              <a:rPr lang="tr-TR" dirty="0"/>
              <a:t>zorlanmamayı, baskı altında tutulmamayı ifade eder. Hak kavramı ise özgürlükten daha</a:t>
            </a:r>
          </a:p>
          <a:p>
            <a:r>
              <a:rPr lang="tr-TR" dirty="0"/>
              <a:t>geniş bir anlam taşır. Bu terim yalnızca serbest olmayı değil, bunun yanı sıra devletten ya da</a:t>
            </a:r>
          </a:p>
          <a:p>
            <a:r>
              <a:rPr lang="tr-TR" dirty="0"/>
              <a:t>toplumdan bazı istemlerde bulunmayı içerir.</a:t>
            </a:r>
          </a:p>
        </p:txBody>
      </p:sp>
    </p:spTree>
    <p:extLst>
      <p:ext uri="{BB962C8B-B14F-4D97-AF65-F5344CB8AC3E}">
        <p14:creationId xmlns:p14="http://schemas.microsoft.com/office/powerpoint/2010/main" val="3853155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Emeğin hakkını verme: </a:t>
            </a:r>
            <a:r>
              <a:rPr lang="tr-TR" dirty="0"/>
              <a:t>Emek iş görenin örgütsel edimini elde etmek için harcadığı</a:t>
            </a:r>
          </a:p>
          <a:p>
            <a:r>
              <a:rPr lang="tr-TR" dirty="0"/>
              <a:t>kafa ve kol gücüdür. İş görenin emeğinin hakkı, örgütün yapacağı ödeme ile verilir.</a:t>
            </a:r>
          </a:p>
          <a:p>
            <a:r>
              <a:rPr lang="tr-TR" dirty="0"/>
              <a:t>Ödeme iş görenin üretim için örgüte harcadığı değer artışından hak ettiği değerin</a:t>
            </a:r>
          </a:p>
          <a:p>
            <a:r>
              <a:rPr lang="tr-TR" dirty="0"/>
              <a:t>kendisine döndürülmesidir.</a:t>
            </a:r>
          </a:p>
        </p:txBody>
      </p:sp>
    </p:spTree>
    <p:extLst>
      <p:ext uri="{BB962C8B-B14F-4D97-AF65-F5344CB8AC3E}">
        <p14:creationId xmlns:p14="http://schemas.microsoft.com/office/powerpoint/2010/main" val="3840344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etik değerlere</a:t>
            </a:r>
            <a:br>
              <a:rPr lang="tr-TR" dirty="0"/>
            </a:br>
            <a:r>
              <a:rPr lang="tr-TR" dirty="0"/>
              <a:t>uygun çalışma ortamını gerçekleştirmek için yapılması gerekenler şunlardır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Ø </a:t>
            </a:r>
            <a:r>
              <a:rPr lang="tr-TR" dirty="0"/>
              <a:t>Etik değerlere bağlı kalmaya kararlı olmak.</a:t>
            </a:r>
          </a:p>
          <a:p>
            <a:r>
              <a:rPr lang="tr-TR" dirty="0"/>
              <a:t>Ø Davranışlarla örnek olmak.</a:t>
            </a:r>
          </a:p>
          <a:p>
            <a:r>
              <a:rPr lang="tr-TR" dirty="0"/>
              <a:t>Ø Etiğe uygun davranışları yerleştirme sorumluluğunu almak.</a:t>
            </a:r>
          </a:p>
          <a:p>
            <a:r>
              <a:rPr lang="tr-TR" dirty="0"/>
              <a:t>Ø Kurumun etik ilkelerini belirlemek.</a:t>
            </a:r>
          </a:p>
          <a:p>
            <a:r>
              <a:rPr lang="tr-TR" dirty="0"/>
              <a:t>Ø Etik değerleri açıkça belirtmek.</a:t>
            </a:r>
          </a:p>
          <a:p>
            <a:r>
              <a:rPr lang="tr-TR" dirty="0"/>
              <a:t>Ø Çalışanları eğitmek.</a:t>
            </a:r>
          </a:p>
          <a:p>
            <a:r>
              <a:rPr lang="tr-TR" dirty="0"/>
              <a:t>Ø Açık iletişimi desteklemek.</a:t>
            </a:r>
          </a:p>
          <a:p>
            <a:r>
              <a:rPr lang="tr-TR" dirty="0"/>
              <a:t>Ø Tutarlı olmak.</a:t>
            </a:r>
          </a:p>
        </p:txBody>
      </p:sp>
    </p:spTree>
    <p:extLst>
      <p:ext uri="{BB962C8B-B14F-4D97-AF65-F5344CB8AC3E}">
        <p14:creationId xmlns:p14="http://schemas.microsoft.com/office/powerpoint/2010/main" val="7854389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000" dirty="0"/>
              <a:t>İş hayatında yazılı ya da yazılı olmayan birtakım etik kurallara rağmen yine de etik</a:t>
            </a:r>
            <a:br>
              <a:rPr lang="tr-TR" sz="2000" dirty="0"/>
            </a:br>
            <a:r>
              <a:rPr lang="tr-TR" sz="2000" dirty="0"/>
              <a:t>dışı davranışlar görülmektedir. Bunları aşağıdaki gibi sıralayabiliriz</a:t>
            </a:r>
            <a:r>
              <a:rPr lang="tr-TR" sz="2000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Ø </a:t>
            </a:r>
            <a:r>
              <a:rPr lang="tr-TR" dirty="0"/>
              <a:t>İş kalitesini önemsememe</a:t>
            </a:r>
          </a:p>
          <a:p>
            <a:r>
              <a:rPr lang="tr-TR" dirty="0"/>
              <a:t>Ø Rüşvet isteme veya verme</a:t>
            </a:r>
          </a:p>
          <a:p>
            <a:r>
              <a:rPr lang="tr-TR" dirty="0"/>
              <a:t>Ø Kurum varlıklarının kötü biçimde kullanımı</a:t>
            </a:r>
          </a:p>
          <a:p>
            <a:r>
              <a:rPr lang="tr-TR" dirty="0"/>
              <a:t>Ø İş yerinde ayrımcılık yapma</a:t>
            </a:r>
          </a:p>
          <a:p>
            <a:r>
              <a:rPr lang="tr-TR" dirty="0"/>
              <a:t>Ø Özel yaşama müdahale</a:t>
            </a:r>
          </a:p>
          <a:p>
            <a:r>
              <a:rPr lang="tr-TR" dirty="0"/>
              <a:t>Ø Çevre kirliliğine duyarsız kalma</a:t>
            </a:r>
          </a:p>
          <a:p>
            <a:r>
              <a:rPr lang="tr-TR" dirty="0"/>
              <a:t>Ø Kurumun olanaklarını kişisel amaç için kullanma</a:t>
            </a:r>
          </a:p>
          <a:p>
            <a:r>
              <a:rPr lang="tr-TR" dirty="0"/>
              <a:t>Ø Kayıt ve raporlar üzerinde tahrifat </a:t>
            </a:r>
            <a:r>
              <a:rPr lang="tr-TR" dirty="0" smtClean="0"/>
              <a:t>yapma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3926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tr-TR" dirty="0"/>
              <a:t>Ø Hediye alma ve ağırlama</a:t>
            </a:r>
          </a:p>
          <a:p>
            <a:r>
              <a:rPr lang="tr-TR" dirty="0"/>
              <a:t>Ø Yanlış bilgilendirme ya da bilgi saklama</a:t>
            </a:r>
          </a:p>
          <a:p>
            <a:r>
              <a:rPr lang="tr-TR" dirty="0"/>
              <a:t>Ø Yetkililerle etik dışı ilişki kurma</a:t>
            </a:r>
          </a:p>
          <a:p>
            <a:r>
              <a:rPr lang="tr-TR" dirty="0"/>
              <a:t>Ø İş yerinde hırsızlık yapma</a:t>
            </a:r>
          </a:p>
          <a:p>
            <a:r>
              <a:rPr lang="tr-TR" dirty="0"/>
              <a:t>Ø Çıkar çatışmalarına girme</a:t>
            </a:r>
          </a:p>
          <a:p>
            <a:r>
              <a:rPr lang="tr-TR" dirty="0"/>
              <a:t>Ø Ticari ya da mesleki sırları sızdırma</a:t>
            </a:r>
          </a:p>
          <a:p>
            <a:r>
              <a:rPr lang="tr-TR" dirty="0"/>
              <a:t>Ø Rakiplerle ilgili bilgilerin toplanmasında etik dışı yöntemler kullanma</a:t>
            </a:r>
          </a:p>
          <a:p>
            <a:r>
              <a:rPr lang="tr-TR" dirty="0"/>
              <a:t>Ø Ürün sorumluluğunu ve güvenliğini önemsememe</a:t>
            </a:r>
          </a:p>
          <a:p>
            <a:r>
              <a:rPr lang="tr-TR" dirty="0"/>
              <a:t>Ø Çalışanlara eşit davranmama</a:t>
            </a:r>
          </a:p>
          <a:p>
            <a:r>
              <a:rPr lang="tr-TR" dirty="0"/>
              <a:t>Ø Ast, üst ya da çalışma arkadaşlarını </a:t>
            </a:r>
            <a:r>
              <a:rPr lang="tr-TR" dirty="0" smtClean="0"/>
              <a:t>sömürme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1805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tr-TR" dirty="0"/>
              <a:t>Ø İş arkadaşlarını yıldırma, korkutma</a:t>
            </a:r>
          </a:p>
          <a:p>
            <a:r>
              <a:rPr lang="tr-TR" dirty="0"/>
              <a:t>Ø Görevi ihmal etme</a:t>
            </a:r>
          </a:p>
          <a:p>
            <a:r>
              <a:rPr lang="tr-TR" dirty="0"/>
              <a:t>Ø İş yerinde bencil davranma</a:t>
            </a:r>
          </a:p>
          <a:p>
            <a:r>
              <a:rPr lang="tr-TR" dirty="0"/>
              <a:t>Ø İş ilişkilerine politik düşünceler katma</a:t>
            </a:r>
          </a:p>
          <a:p>
            <a:r>
              <a:rPr lang="tr-TR" dirty="0"/>
              <a:t>Ø İş yerinde yaranma ve dalkavukluk yapma</a:t>
            </a:r>
          </a:p>
          <a:p>
            <a:r>
              <a:rPr lang="tr-TR" dirty="0"/>
              <a:t>Ø Cinsel tacizde bulunma</a:t>
            </a:r>
          </a:p>
          <a:p>
            <a:r>
              <a:rPr lang="tr-TR" dirty="0"/>
              <a:t>Ø Hakaret ya da argo bir dil kullanma</a:t>
            </a:r>
          </a:p>
          <a:p>
            <a:r>
              <a:rPr lang="tr-TR" dirty="0"/>
              <a:t>Ø Yetkisini kötüye kullanma</a:t>
            </a:r>
          </a:p>
          <a:p>
            <a:r>
              <a:rPr lang="tr-TR" dirty="0"/>
              <a:t>Ø Çalışma arkadaşları ile ilgili söylenti ve dedikodu yayma</a:t>
            </a:r>
          </a:p>
          <a:p>
            <a:r>
              <a:rPr lang="tr-TR" dirty="0"/>
              <a:t>Ø Zimmet ve görevi su istimal etme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33795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2.3.2. Yönetimde etik dışı davranışlar;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Ayrımcılık: </a:t>
            </a:r>
            <a:r>
              <a:rPr lang="tr-TR" dirty="0"/>
              <a:t>Ayrımcılık ön yargılı tutumlarla davranmaktır. Bir grup insana karşı,</a:t>
            </a:r>
          </a:p>
          <a:p>
            <a:pPr marL="0" indent="0">
              <a:buNone/>
            </a:pPr>
            <a:r>
              <a:rPr lang="tr-TR" dirty="0"/>
              <a:t>adaletsiz ve zarar verecek biçimdeki her türlü davranış ayrımcılık olarak tanımlanmaktadır.</a:t>
            </a:r>
          </a:p>
          <a:p>
            <a:pPr marL="0" indent="0">
              <a:buNone/>
            </a:pPr>
            <a:r>
              <a:rPr lang="tr-TR" dirty="0"/>
              <a:t>Açık ayrımcılık; geleneksel olarak cinsiyete ya da ırkçılığa dayalı olarak ortaya</a:t>
            </a:r>
          </a:p>
          <a:p>
            <a:pPr marL="0" indent="0">
              <a:buNone/>
            </a:pPr>
            <a:r>
              <a:rPr lang="tr-TR" dirty="0"/>
              <a:t>çıkmaktadır. Kurumsal ayrımcılık; bir örgütün yansız bir seçim süreci sunsa bile, kadın ya da</a:t>
            </a:r>
          </a:p>
          <a:p>
            <a:pPr marL="0" indent="0">
              <a:buNone/>
            </a:pPr>
            <a:r>
              <a:rPr lang="tr-TR" dirty="0"/>
              <a:t>azınlıkların bu örgütte diğer gruplar ile eşit oranlı temsil edilmemesi sonucu ortaya</a:t>
            </a:r>
          </a:p>
          <a:p>
            <a:pPr marL="0" indent="0">
              <a:buNone/>
            </a:pPr>
            <a:r>
              <a:rPr lang="tr-TR" dirty="0"/>
              <a:t>çıkmasıdır.</a:t>
            </a:r>
          </a:p>
        </p:txBody>
      </p:sp>
    </p:spTree>
    <p:extLst>
      <p:ext uri="{BB962C8B-B14F-4D97-AF65-F5344CB8AC3E}">
        <p14:creationId xmlns:p14="http://schemas.microsoft.com/office/powerpoint/2010/main" val="41465390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Kayırma: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Aile</a:t>
            </a:r>
            <a:r>
              <a:rPr lang="tr-TR" dirty="0"/>
              <a:t>, akrabalık bağları gibi maddesel olmayan etkileme araçlarını</a:t>
            </a:r>
          </a:p>
          <a:p>
            <a:pPr marL="0" indent="0">
              <a:buNone/>
            </a:pPr>
            <a:r>
              <a:rPr lang="tr-TR" dirty="0"/>
              <a:t>kullanarak, kamu görevlilerinin, bazı kişilere kamu işlemlerinde ayrıcalık tanımasıdır.</a:t>
            </a:r>
          </a:p>
          <a:p>
            <a:pPr marL="0" indent="0">
              <a:buNone/>
            </a:pPr>
            <a:r>
              <a:rPr lang="tr-TR" dirty="0"/>
              <a:t>Kamu görevlisi, tinsel-duygusal nitelikteki geleneksel bağlılıkları ve yükümlülükleri</a:t>
            </a:r>
          </a:p>
          <a:p>
            <a:pPr marL="0" indent="0">
              <a:buNone/>
            </a:pPr>
            <a:r>
              <a:rPr lang="tr-TR" dirty="0"/>
              <a:t>nedeniyle yakın çevresine ya da üzerinde nüfusu olan başkalarının etkisi ile bir takım kişilere</a:t>
            </a:r>
          </a:p>
          <a:p>
            <a:pPr marL="0" indent="0">
              <a:buNone/>
            </a:pPr>
            <a:r>
              <a:rPr lang="tr-TR" dirty="0"/>
              <a:t>ayrıcalıklı davranmaktadır.</a:t>
            </a:r>
          </a:p>
        </p:txBody>
      </p:sp>
    </p:spTree>
    <p:extLst>
      <p:ext uri="{BB962C8B-B14F-4D97-AF65-F5344CB8AC3E}">
        <p14:creationId xmlns:p14="http://schemas.microsoft.com/office/powerpoint/2010/main" val="22204594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Rüşvet: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</a:t>
            </a:r>
            <a:r>
              <a:rPr lang="tr-TR" dirty="0"/>
              <a:t>görevlilerinin para, mal, hediye gibi birtakım maddesel çıkarlar</a:t>
            </a:r>
          </a:p>
          <a:p>
            <a:pPr marL="0" indent="0">
              <a:buNone/>
            </a:pPr>
            <a:r>
              <a:rPr lang="tr-TR" dirty="0"/>
              <a:t>karşılığında bunu sağlayan kişi ya da kümelere ayrıcalıklı bir kamu işlemi ile çıkar sağlaması</a:t>
            </a:r>
          </a:p>
          <a:p>
            <a:pPr marL="0" indent="0">
              <a:buNone/>
            </a:pPr>
            <a:r>
              <a:rPr lang="tr-TR" dirty="0"/>
              <a:t>rüşvet olarak tanımlanır. Birçok yöneticiye çeşitli nedenlerle, farklı niteliklerde hediye</a:t>
            </a:r>
          </a:p>
          <a:p>
            <a:pPr marL="0" indent="0">
              <a:buNone/>
            </a:pPr>
            <a:r>
              <a:rPr lang="tr-TR" dirty="0"/>
              <a:t>verilmesi Türk toplumunun ve Türk bürokratik kültürünün bir gereği olarak kabul edilir bir</a:t>
            </a:r>
          </a:p>
          <a:p>
            <a:pPr marL="0" indent="0">
              <a:buNone/>
            </a:pPr>
            <a:r>
              <a:rPr lang="tr-TR" dirty="0"/>
              <a:t>davranış olarak karşımıza çıkar.</a:t>
            </a:r>
          </a:p>
        </p:txBody>
      </p:sp>
    </p:spTree>
    <p:extLst>
      <p:ext uri="{BB962C8B-B14F-4D97-AF65-F5344CB8AC3E}">
        <p14:creationId xmlns:p14="http://schemas.microsoft.com/office/powerpoint/2010/main" val="382589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352928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smtClean="0"/>
              <a:t>	Mesleki </a:t>
            </a:r>
            <a:r>
              <a:rPr lang="tr-TR" sz="2200" dirty="0"/>
              <a:t>etik bir özdenetim düzeneği gibi çalışır fakat diğer denetim </a:t>
            </a:r>
            <a:r>
              <a:rPr lang="tr-TR" sz="2200" dirty="0" smtClean="0"/>
              <a:t>biçimlerinden farklı </a:t>
            </a:r>
            <a:r>
              <a:rPr lang="tr-TR" sz="2200" dirty="0"/>
              <a:t>olarak içseldir ve manevi bir nitelik taşır. Meslek etiği; genel ahlaki ilkelerin </a:t>
            </a:r>
            <a:r>
              <a:rPr lang="tr-TR" sz="2200" dirty="0" smtClean="0"/>
              <a:t>söz konusu </a:t>
            </a:r>
            <a:r>
              <a:rPr lang="tr-TR" sz="2200" dirty="0"/>
              <a:t>meslek özelinde yeniden yazılmasıdır. Mesleki ahlak ilkeleri, etik kurallar </a:t>
            </a:r>
            <a:r>
              <a:rPr lang="tr-TR" sz="2200" dirty="0" smtClean="0"/>
              <a:t>olarak ”mesleki </a:t>
            </a:r>
            <a:r>
              <a:rPr lang="tr-TR" sz="2200" dirty="0"/>
              <a:t>davranış ilkeleri” adıyla yazılan bir belgedir</a:t>
            </a:r>
            <a:r>
              <a:rPr lang="tr-TR" sz="2200" dirty="0" smtClean="0"/>
              <a:t>.</a:t>
            </a:r>
          </a:p>
          <a:p>
            <a:endParaRPr lang="tr-TR" sz="2200" dirty="0"/>
          </a:p>
          <a:p>
            <a:pPr marL="0" indent="0">
              <a:buNone/>
            </a:pPr>
            <a:r>
              <a:rPr lang="tr-TR" sz="2200" dirty="0" smtClean="0"/>
              <a:t>	Bir </a:t>
            </a:r>
            <a:r>
              <a:rPr lang="tr-TR" sz="2200" dirty="0"/>
              <a:t>meslek üyesinin yaptıkları, bir noktadan sonra diğer meslektaşlarını da </a:t>
            </a:r>
            <a:r>
              <a:rPr lang="tr-TR" sz="2200" dirty="0" smtClean="0"/>
              <a:t>yakından ilgilendirir</a:t>
            </a:r>
            <a:r>
              <a:rPr lang="tr-TR" sz="2200" dirty="0"/>
              <a:t>. Yanlış bir davranış yalnızca bir kişiyi küçük düşürmekle kalmaz, </a:t>
            </a:r>
            <a:r>
              <a:rPr lang="tr-TR" sz="2200" dirty="0" smtClean="0"/>
              <a:t>mesleğe duyulan </a:t>
            </a:r>
            <a:r>
              <a:rPr lang="tr-TR" sz="2200" dirty="0"/>
              <a:t>bütün güveni yok edebilir. Oysa bir mesleğin saygınlığını yitirmesi tüm toplum </a:t>
            </a:r>
            <a:r>
              <a:rPr lang="tr-TR" sz="2200" dirty="0" smtClean="0"/>
              <a:t>için bir </a:t>
            </a:r>
            <a:r>
              <a:rPr lang="tr-TR" sz="2200" dirty="0"/>
              <a:t>kayıptır. Çünkü bütün meslekler toplumsal yaşam için vazgeçilmezdir. </a:t>
            </a:r>
            <a:r>
              <a:rPr lang="tr-TR" sz="2200" dirty="0" smtClean="0"/>
              <a:t>Onların açıklanmış </a:t>
            </a:r>
            <a:r>
              <a:rPr lang="tr-TR" sz="2200" dirty="0"/>
              <a:t>amaçları doğrultusunda çalışmaları, insanların maddi ve </a:t>
            </a:r>
            <a:r>
              <a:rPr lang="tr-TR" sz="2200" dirty="0" smtClean="0"/>
              <a:t>manevi gereksinimlerinin </a:t>
            </a:r>
            <a:r>
              <a:rPr lang="tr-TR" sz="2200" dirty="0"/>
              <a:t>karşılanması için yaşamsal önemdedir. Meslek ahlakı, her meslek </a:t>
            </a:r>
            <a:r>
              <a:rPr lang="tr-TR" sz="2200" dirty="0" smtClean="0"/>
              <a:t>üyesinin olabildiğince </a:t>
            </a:r>
            <a:r>
              <a:rPr lang="tr-TR" sz="2200" dirty="0"/>
              <a:t>iyi olması ilkesine dayanır.</a:t>
            </a:r>
          </a:p>
        </p:txBody>
      </p:sp>
    </p:spTree>
    <p:extLst>
      <p:ext uri="{BB962C8B-B14F-4D97-AF65-F5344CB8AC3E}">
        <p14:creationId xmlns:p14="http://schemas.microsoft.com/office/powerpoint/2010/main" val="4359562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Yıldırma- Korkutma: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Kabadayılık </a:t>
            </a:r>
            <a:r>
              <a:rPr lang="tr-TR" dirty="0"/>
              <a:t>olarak tanımlanan ve kimseden korkmaz, yılmaz</a:t>
            </a:r>
          </a:p>
          <a:p>
            <a:pPr marL="0" indent="0">
              <a:buNone/>
            </a:pPr>
            <a:r>
              <a:rPr lang="tr-TR" dirty="0"/>
              <a:t>görünerek çevresine meydan okuma davranışı ile astlarını yıldırmaya çalışmak etik dışı bir</a:t>
            </a:r>
          </a:p>
          <a:p>
            <a:pPr marL="0" indent="0">
              <a:buNone/>
            </a:pPr>
            <a:r>
              <a:rPr lang="tr-TR" dirty="0"/>
              <a:t>davranıştır. Kabadayılık yoluyla, çalışanlar üzerinde güç gösterileri yapmak yöneticinin</a:t>
            </a:r>
          </a:p>
          <a:p>
            <a:pPr marL="0" indent="0">
              <a:buNone/>
            </a:pPr>
            <a:r>
              <a:rPr lang="tr-TR" dirty="0"/>
              <a:t>özenle kaçınması gereken bir davranış olmalıdır.</a:t>
            </a:r>
          </a:p>
        </p:txBody>
      </p:sp>
    </p:spTree>
    <p:extLst>
      <p:ext uri="{BB962C8B-B14F-4D97-AF65-F5344CB8AC3E}">
        <p14:creationId xmlns:p14="http://schemas.microsoft.com/office/powerpoint/2010/main" val="9298269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Sömürü (istismar):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Sömürü</a:t>
            </a:r>
            <a:r>
              <a:rPr lang="tr-TR" dirty="0"/>
              <a:t>, insan ya da nesnelerin adaletsiz kullanımıdır. Çıkar</a:t>
            </a:r>
          </a:p>
          <a:p>
            <a:pPr marL="0" indent="0">
              <a:buNone/>
            </a:pPr>
            <a:r>
              <a:rPr lang="tr-TR" dirty="0"/>
              <a:t>sağlamaya yöneliktir.</a:t>
            </a:r>
          </a:p>
          <a:p>
            <a:pPr marL="0" indent="0">
              <a:buNone/>
            </a:pPr>
            <a:r>
              <a:rPr lang="tr-TR" dirty="0"/>
              <a:t>Sömürünün çeşitli türleri vardır:</a:t>
            </a:r>
          </a:p>
          <a:p>
            <a:pPr marL="0" indent="0">
              <a:buNone/>
            </a:pPr>
            <a:r>
              <a:rPr lang="tr-TR" dirty="0"/>
              <a:t>Ø Sömürücü, sömürülen kişiyi zorlayabilir veya aldatarak kullanabilir.</a:t>
            </a:r>
          </a:p>
          <a:p>
            <a:pPr marL="0" indent="0">
              <a:buNone/>
            </a:pPr>
            <a:r>
              <a:rPr lang="tr-TR" dirty="0"/>
              <a:t>Ø Sömürülen kişi, yapılan eylemlere gönüllü rıza gösterebilir.</a:t>
            </a:r>
          </a:p>
          <a:p>
            <a:pPr marL="0" indent="0">
              <a:buNone/>
            </a:pPr>
            <a:r>
              <a:rPr lang="tr-TR" dirty="0"/>
              <a:t>Ø Sömürülen kişinin amacı, çıkar sağlamak ve kazancını güvenceye almaktır.</a:t>
            </a:r>
          </a:p>
        </p:txBody>
      </p:sp>
    </p:spTree>
    <p:extLst>
      <p:ext uri="{BB962C8B-B14F-4D97-AF65-F5344CB8AC3E}">
        <p14:creationId xmlns:p14="http://schemas.microsoft.com/office/powerpoint/2010/main" val="16457754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İhmal: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Türk </a:t>
            </a:r>
            <a:r>
              <a:rPr lang="tr-TR" dirty="0"/>
              <a:t>Ceza Yasası’nın 230. maddesine göre ihmal, hangi nedenle olursa olsun</a:t>
            </a:r>
          </a:p>
          <a:p>
            <a:pPr marL="0" indent="0">
              <a:buNone/>
            </a:pPr>
            <a:r>
              <a:rPr lang="tr-TR" dirty="0"/>
              <a:t>görevin savsaklanması ve geciktirilmesi veya üstü tarafından verilen buyrukların geçerli bir</a:t>
            </a:r>
          </a:p>
          <a:p>
            <a:pPr marL="0" indent="0">
              <a:buNone/>
            </a:pPr>
            <a:r>
              <a:rPr lang="tr-TR" dirty="0"/>
              <a:t>neden olmadan yapılmaması olarak tanımlanabilir.</a:t>
            </a:r>
          </a:p>
        </p:txBody>
      </p:sp>
    </p:spTree>
    <p:extLst>
      <p:ext uri="{BB962C8B-B14F-4D97-AF65-F5344CB8AC3E}">
        <p14:creationId xmlns:p14="http://schemas.microsoft.com/office/powerpoint/2010/main" val="9314122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Bencillik: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Yönetimde </a:t>
            </a:r>
            <a:r>
              <a:rPr lang="tr-TR" dirty="0"/>
              <a:t>bencillik, yöneticinin başkalarının yararını düşünmeden; kimi</a:t>
            </a:r>
          </a:p>
          <a:p>
            <a:pPr marL="0" indent="0">
              <a:buNone/>
            </a:pPr>
            <a:r>
              <a:rPr lang="tr-TR" dirty="0"/>
              <a:t>kez onlara zarar vererek; davranışlarını yalnız kendi gereksinimlerini giderecek, kendine</a:t>
            </a:r>
          </a:p>
          <a:p>
            <a:pPr marL="0" indent="0">
              <a:buNone/>
            </a:pPr>
            <a:r>
              <a:rPr lang="tr-TR" dirty="0"/>
              <a:t>çıkar sağlayacak biçimde yönlendirmesidir. Bencil, başkalarının gereksinimlerine ilgi</a:t>
            </a:r>
          </a:p>
          <a:p>
            <a:pPr marL="0" indent="0">
              <a:buNone/>
            </a:pPr>
            <a:r>
              <a:rPr lang="tr-TR" dirty="0"/>
              <a:t>duymaz, onların kişilik bütünlüğüne ve değerlerine saygı göstermez.</a:t>
            </a:r>
          </a:p>
        </p:txBody>
      </p:sp>
    </p:spTree>
    <p:extLst>
      <p:ext uri="{BB962C8B-B14F-4D97-AF65-F5344CB8AC3E}">
        <p14:creationId xmlns:p14="http://schemas.microsoft.com/office/powerpoint/2010/main" val="127374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İşkence (Eziyet):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insana maddi ya da manevi olarak yapılan aşırı eziyet anlamında</a:t>
            </a:r>
          </a:p>
          <a:p>
            <a:pPr marL="0" indent="0">
              <a:buNone/>
            </a:pPr>
            <a:r>
              <a:rPr lang="tr-TR" dirty="0"/>
              <a:t>kullanılmaktadır. İşkence veya eziyet yalnız fiziksel acıyı değil, psikolojik acıyı da</a:t>
            </a:r>
          </a:p>
          <a:p>
            <a:pPr marL="0" indent="0">
              <a:buNone/>
            </a:pPr>
            <a:r>
              <a:rPr lang="tr-TR" dirty="0"/>
              <a:t>kapsamaktadır.</a:t>
            </a:r>
          </a:p>
          <a:p>
            <a:pPr marL="0" indent="0">
              <a:buNone/>
            </a:pPr>
            <a:r>
              <a:rPr lang="tr-TR" dirty="0"/>
              <a:t>Ayrıca iş yaşamındaki şiddetli sorunlar bireyin çevresini ve özel yaşantısını</a:t>
            </a:r>
          </a:p>
          <a:p>
            <a:pPr marL="0" indent="0">
              <a:buNone/>
            </a:pPr>
            <a:r>
              <a:rPr lang="tr-TR" dirty="0"/>
              <a:t>etkilemektedir.</a:t>
            </a:r>
          </a:p>
        </p:txBody>
      </p:sp>
    </p:spTree>
    <p:extLst>
      <p:ext uri="{BB962C8B-B14F-4D97-AF65-F5344CB8AC3E}">
        <p14:creationId xmlns:p14="http://schemas.microsoft.com/office/powerpoint/2010/main" val="2804847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Yolsuzluk: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Genel </a:t>
            </a:r>
            <a:r>
              <a:rPr lang="tr-TR" dirty="0"/>
              <a:t>anlamıyla yolsuzluk, bir çıkar karşılığında, kamu yetkililerinin yasa</a:t>
            </a:r>
          </a:p>
          <a:p>
            <a:pPr marL="0" indent="0">
              <a:buNone/>
            </a:pPr>
            <a:r>
              <a:rPr lang="tr-TR" dirty="0"/>
              <a:t>dışı kullanımı olarak tanımlanmaktadır. Yolsuzluk sadece maddi kazançları kapsamaz.</a:t>
            </a:r>
          </a:p>
          <a:p>
            <a:pPr marL="0" indent="0">
              <a:buNone/>
            </a:pPr>
            <a:r>
              <a:rPr lang="tr-TR" dirty="0"/>
              <a:t>Maddi olmayan özel amaçlara da yönelik olabilir. Kişisel kazançlar karşılığında yetkilerini</a:t>
            </a:r>
          </a:p>
          <a:p>
            <a:pPr marL="0" indent="0">
              <a:buNone/>
            </a:pPr>
            <a:r>
              <a:rPr lang="tr-TR" dirty="0"/>
              <a:t>kötüye kullanmaları, politik kazanç amacıyla devlet yetkisinin yasa dışı kullanımını</a:t>
            </a:r>
          </a:p>
          <a:p>
            <a:pPr marL="0" indent="0">
              <a:buNone/>
            </a:pPr>
            <a:r>
              <a:rPr lang="tr-TR" dirty="0"/>
              <a:t>anlatmaktadır.</a:t>
            </a:r>
          </a:p>
        </p:txBody>
      </p:sp>
    </p:spTree>
    <p:extLst>
      <p:ext uri="{BB962C8B-B14F-4D97-AF65-F5344CB8AC3E}">
        <p14:creationId xmlns:p14="http://schemas.microsoft.com/office/powerpoint/2010/main" val="24560821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Yaranma-dalkavukluk: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Rahatsız </a:t>
            </a:r>
            <a:r>
              <a:rPr lang="tr-TR" dirty="0"/>
              <a:t>edici ve sahtekârlık olmasına rağmen yöneticiye</a:t>
            </a:r>
          </a:p>
          <a:p>
            <a:pPr marL="0" indent="0">
              <a:buNone/>
            </a:pPr>
            <a:r>
              <a:rPr lang="tr-TR" dirty="0"/>
              <a:t>yaranma ve dalkavukluk yapmanın, başarı için ödenmesi gereken bir bedel olarak görülmesi</a:t>
            </a:r>
          </a:p>
          <a:p>
            <a:pPr marL="0" indent="0">
              <a:buNone/>
            </a:pPr>
            <a:r>
              <a:rPr lang="tr-TR" dirty="0"/>
              <a:t>yaygın bir davranış biçimidir. Kendisine dalkavukluk yapılan yönetici, sağlıklı bir görüş</a:t>
            </a:r>
          </a:p>
          <a:p>
            <a:pPr marL="0" indent="0">
              <a:buNone/>
            </a:pPr>
            <a:r>
              <a:rPr lang="tr-TR" dirty="0"/>
              <a:t>açısına sahip olmaması halinde davranışlarını pekiştirerek tüm çalışanlardan aynı</a:t>
            </a:r>
          </a:p>
          <a:p>
            <a:pPr marL="0" indent="0">
              <a:buNone/>
            </a:pPr>
            <a:r>
              <a:rPr lang="tr-TR" dirty="0"/>
              <a:t>davranışları bekleyebilir.</a:t>
            </a:r>
          </a:p>
        </p:txBody>
      </p:sp>
    </p:spTree>
    <p:extLst>
      <p:ext uri="{BB962C8B-B14F-4D97-AF65-F5344CB8AC3E}">
        <p14:creationId xmlns:p14="http://schemas.microsoft.com/office/powerpoint/2010/main" val="24770494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Şiddet-baskı-saldırganlık: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Şiddet </a:t>
            </a:r>
            <a:r>
              <a:rPr lang="tr-TR" dirty="0"/>
              <a:t>sözcüğü, aşırı duygu durumunu, bir olgunun</a:t>
            </a:r>
          </a:p>
          <a:p>
            <a:pPr marL="0" indent="0">
              <a:buNone/>
            </a:pPr>
            <a:r>
              <a:rPr lang="tr-TR" dirty="0"/>
              <a:t>yoğunluğunu, sertliğini, kaba ve sert davranışı nitelendirir. Yöneticinin şiddet içeren</a:t>
            </a:r>
          </a:p>
          <a:p>
            <a:pPr marL="0" indent="0">
              <a:buNone/>
            </a:pPr>
            <a:r>
              <a:rPr lang="tr-TR" dirty="0"/>
              <a:t>eylemleri kendini engellediği düşünülen nesne ya da bireyin kendisine doğrudan yaptığı gibi,</a:t>
            </a:r>
          </a:p>
          <a:p>
            <a:pPr marL="0" indent="0">
              <a:buNone/>
            </a:pPr>
            <a:r>
              <a:rPr lang="tr-TR" dirty="0"/>
              <a:t>hiç ilgisi olmayan nesne ya da bireylere yönelttiği görülebilir.</a:t>
            </a:r>
          </a:p>
        </p:txBody>
      </p:sp>
    </p:spTree>
    <p:extLst>
      <p:ext uri="{BB962C8B-B14F-4D97-AF65-F5344CB8AC3E}">
        <p14:creationId xmlns:p14="http://schemas.microsoft.com/office/powerpoint/2010/main" val="35472062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Hakaret ve küfür: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Sözlü </a:t>
            </a:r>
            <a:r>
              <a:rPr lang="tr-TR" dirty="0"/>
              <a:t>taciz olarak değerlendirilebilecek olan hakaret ve küfür,</a:t>
            </a:r>
          </a:p>
          <a:p>
            <a:pPr marL="0" indent="0">
              <a:buNone/>
            </a:pPr>
            <a:r>
              <a:rPr lang="tr-TR" dirty="0"/>
              <a:t>sözel bir şiddet gösterisidir. Hakaret ve küfür kişiliğe saldırı olup, bu tür yöneticiler</a:t>
            </a:r>
          </a:p>
          <a:p>
            <a:pPr marL="0" indent="0">
              <a:buNone/>
            </a:pPr>
            <a:r>
              <a:rPr lang="tr-TR" dirty="0"/>
              <a:t>insanların kişiliğini küçültüp, örseleyerek, kendi bencil kişiliklerini yücelttiklerini</a:t>
            </a:r>
          </a:p>
          <a:p>
            <a:pPr marL="0" indent="0">
              <a:buNone/>
            </a:pPr>
            <a:r>
              <a:rPr lang="tr-TR" dirty="0"/>
              <a:t>inanmaktadır.</a:t>
            </a:r>
          </a:p>
        </p:txBody>
      </p:sp>
    </p:spTree>
    <p:extLst>
      <p:ext uri="{BB962C8B-B14F-4D97-AF65-F5344CB8AC3E}">
        <p14:creationId xmlns:p14="http://schemas.microsoft.com/office/powerpoint/2010/main" val="34042528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Bedensel ve cinsel taciz: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Bedensel </a:t>
            </a:r>
            <a:r>
              <a:rPr lang="tr-TR" dirty="0"/>
              <a:t>taciz, şiddetin bir ürünüdür. En sık karşılaşılan</a:t>
            </a:r>
          </a:p>
          <a:p>
            <a:pPr marL="0" indent="0">
              <a:buNone/>
            </a:pPr>
            <a:r>
              <a:rPr lang="tr-TR" dirty="0"/>
              <a:t>bedensel taciz türü ise dayaktır. Cinsel taciz ise, çocuğa, gence, kadına laf atma, el, kol</a:t>
            </a:r>
          </a:p>
          <a:p>
            <a:pPr marL="0" indent="0">
              <a:buNone/>
            </a:pPr>
            <a:r>
              <a:rPr lang="tr-TR" dirty="0"/>
              <a:t>hareketi yapmakla başlayan geniş bir yelpaze içinde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216487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Mesleki etik kuralların amacı, kapsamına giren personelin ve birimlerin </a:t>
            </a:r>
            <a:r>
              <a:rPr lang="tr-TR" dirty="0" smtClean="0"/>
              <a:t>performansı, hareket </a:t>
            </a:r>
            <a:r>
              <a:rPr lang="tr-TR" dirty="0"/>
              <a:t>ve davranışları ile ilgili merkeze ve birime özgü standartları belirlemektir. </a:t>
            </a:r>
            <a:r>
              <a:rPr lang="tr-TR" dirty="0" smtClean="0"/>
              <a:t>Bu kurallar </a:t>
            </a:r>
            <a:r>
              <a:rPr lang="tr-TR" dirty="0"/>
              <a:t>görevlerini yerine getirirken iç denetim biriminin bütün mensuplarından </a:t>
            </a:r>
            <a:r>
              <a:rPr lang="tr-TR" dirty="0" smtClean="0"/>
              <a:t>beklenen </a:t>
            </a:r>
            <a:r>
              <a:rPr lang="tr-TR" dirty="0"/>
              <a:t>davranış standardını açıklığa kavuşturmayı hedeflemektedir. Bu kurallar, </a:t>
            </a:r>
            <a:r>
              <a:rPr lang="tr-TR" dirty="0" smtClean="0"/>
              <a:t>denetim standartlarına </a:t>
            </a:r>
            <a:r>
              <a:rPr lang="tr-TR" dirty="0"/>
              <a:t>uyması gereken bütün personeli ve birimleri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8205140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Kötü alışkanlıklar: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Özellikle</a:t>
            </a:r>
            <a:r>
              <a:rPr lang="tr-TR" dirty="0"/>
              <a:t>, çocuk ve gençlerin bulundukları okul, çocuk yuvası,</a:t>
            </a:r>
          </a:p>
          <a:p>
            <a:pPr marL="0" indent="0">
              <a:buNone/>
            </a:pPr>
            <a:r>
              <a:rPr lang="tr-TR" dirty="0"/>
              <a:t>yetiştirme yurdu gibi kurumlarda görev alan çalışanların, sigara, alkol, kumar ve benzeri</a:t>
            </a:r>
          </a:p>
          <a:p>
            <a:pPr marL="0" indent="0">
              <a:buNone/>
            </a:pPr>
            <a:r>
              <a:rPr lang="tr-TR" dirty="0"/>
              <a:t>kötü </a:t>
            </a:r>
            <a:r>
              <a:rPr lang="tr-TR" dirty="0" err="1"/>
              <a:t>alışanlıkları</a:t>
            </a:r>
            <a:r>
              <a:rPr lang="tr-TR" dirty="0"/>
              <a:t> çocuk ve gençlerin göz önünde sergilemeleri sakıncalıdır.</a:t>
            </a:r>
          </a:p>
          <a:p>
            <a:pPr marL="0" indent="0">
              <a:buNone/>
            </a:pPr>
            <a:r>
              <a:rPr lang="tr-TR" dirty="0"/>
              <a:t>Kişisel açıdan bakıldığında, kötü alışkanlıklar bireyi ilgilendiren konudur. Ancak bu</a:t>
            </a:r>
          </a:p>
          <a:p>
            <a:pPr marL="0" indent="0">
              <a:buNone/>
            </a:pPr>
            <a:r>
              <a:rPr lang="tr-TR" dirty="0"/>
              <a:t>alışkanlıkların kişisellikten çıkarak, kamu alanına taşınması sakınca yaratmaktadır.</a:t>
            </a:r>
          </a:p>
        </p:txBody>
      </p:sp>
    </p:spTree>
    <p:extLst>
      <p:ext uri="{BB962C8B-B14F-4D97-AF65-F5344CB8AC3E}">
        <p14:creationId xmlns:p14="http://schemas.microsoft.com/office/powerpoint/2010/main" val="12350422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Görev ve yetkinin kötüye kullanımı: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makam adına elde edilmiş olan yetkiler</a:t>
            </a:r>
          </a:p>
          <a:p>
            <a:pPr marL="0" indent="0">
              <a:buNone/>
            </a:pPr>
            <a:r>
              <a:rPr lang="tr-TR" dirty="0"/>
              <a:t>kamu görevlilerince kötüye kullanılamaz. Örgüt açısından yetkinin kötüye kullanımı,</a:t>
            </a:r>
          </a:p>
          <a:p>
            <a:pPr marL="0" indent="0">
              <a:buNone/>
            </a:pPr>
            <a:r>
              <a:rPr lang="tr-TR" dirty="0"/>
              <a:t>yetkinin veriliş amacından başka bir amaç için kullanılmasıdır.</a:t>
            </a:r>
          </a:p>
        </p:txBody>
      </p:sp>
    </p:spTree>
    <p:extLst>
      <p:ext uri="{BB962C8B-B14F-4D97-AF65-F5344CB8AC3E}">
        <p14:creationId xmlns:p14="http://schemas.microsoft.com/office/powerpoint/2010/main" val="31335482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Dedikodu: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Genel </a:t>
            </a:r>
            <a:r>
              <a:rPr lang="tr-TR" dirty="0"/>
              <a:t>olarak dedikodu, gerçek olup olmadığı bilinmeden başkalarına kara</a:t>
            </a:r>
          </a:p>
          <a:p>
            <a:pPr marL="0" indent="0">
              <a:buNone/>
            </a:pPr>
            <a:r>
              <a:rPr lang="tr-TR" dirty="0"/>
              <a:t>çalmak, insanları kötülemek, kınamak, suçlamak amacıyla yapılan konuşmalardır. Dedikodu</a:t>
            </a:r>
          </a:p>
          <a:p>
            <a:pPr marL="0" indent="0">
              <a:buNone/>
            </a:pPr>
            <a:r>
              <a:rPr lang="tr-TR" dirty="0"/>
              <a:t>iş yerlerinde büyük ölçüde zaman ve enerji kaybına neden olmakta, insan ilişkilerinin</a:t>
            </a:r>
          </a:p>
          <a:p>
            <a:pPr marL="0" indent="0">
              <a:buNone/>
            </a:pPr>
            <a:r>
              <a:rPr lang="tr-TR" dirty="0"/>
              <a:t>gerginleşmesine ve bozulmasına neden olmaktadır.</a:t>
            </a:r>
          </a:p>
        </p:txBody>
      </p:sp>
    </p:spTree>
    <p:extLst>
      <p:ext uri="{BB962C8B-B14F-4D97-AF65-F5344CB8AC3E}">
        <p14:creationId xmlns:p14="http://schemas.microsoft.com/office/powerpoint/2010/main" val="3201359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Zimmet: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</a:t>
            </a:r>
            <a:r>
              <a:rPr lang="tr-TR" dirty="0"/>
              <a:t>görevlisinin para ya da mal niteliği taşıyan kamusal bir kaynağı,</a:t>
            </a:r>
          </a:p>
          <a:p>
            <a:pPr marL="0" indent="0">
              <a:buNone/>
            </a:pPr>
            <a:r>
              <a:rPr lang="tr-TR" dirty="0"/>
              <a:t>yasalara aykırı olarak kişisel kullanımı için harcaması ya da kullanması olarak</a:t>
            </a:r>
          </a:p>
          <a:p>
            <a:pPr marL="0" indent="0">
              <a:buNone/>
            </a:pPr>
            <a:r>
              <a:rPr lang="tr-TR" dirty="0"/>
              <a:t>tanımlanabilir.</a:t>
            </a:r>
          </a:p>
          <a:p>
            <a:pPr marL="0" indent="0">
              <a:buNone/>
            </a:pPr>
            <a:r>
              <a:rPr lang="tr-TR" dirty="0"/>
              <a:t>Zimmetin bir yolsuzluk türü olmasına karşın rüşvetten farkı, bir alıcı ve verici</a:t>
            </a:r>
          </a:p>
          <a:p>
            <a:pPr marL="0" indent="0">
              <a:buNone/>
            </a:pPr>
            <a:r>
              <a:rPr lang="tr-TR" dirty="0"/>
              <a:t>olmamasıdır.</a:t>
            </a:r>
          </a:p>
        </p:txBody>
      </p:sp>
    </p:spTree>
    <p:extLst>
      <p:ext uri="{BB962C8B-B14F-4D97-AF65-F5344CB8AC3E}">
        <p14:creationId xmlns:p14="http://schemas.microsoft.com/office/powerpoint/2010/main" val="2454759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Dogmatik davranış: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Dogmatik</a:t>
            </a:r>
            <a:r>
              <a:rPr lang="tr-TR" dirty="0"/>
              <a:t>, daha önce doğru olan bir kavrama, bir inanca</a:t>
            </a:r>
          </a:p>
          <a:p>
            <a:pPr marL="0" indent="0">
              <a:buNone/>
            </a:pPr>
            <a:r>
              <a:rPr lang="tr-TR" dirty="0"/>
              <a:t>zamanla doğruluğu ortadan kalksa bile bağlı kalmaktır. Dogmatik bir yönetici, mesleğinde</a:t>
            </a:r>
          </a:p>
          <a:p>
            <a:pPr marL="0" indent="0">
              <a:buNone/>
            </a:pPr>
            <a:r>
              <a:rPr lang="tr-TR" dirty="0"/>
              <a:t>kazandığı kavramlara ve inançlara zamanla ondan kopmayacak derecede bağlanabilmektedir.</a:t>
            </a:r>
          </a:p>
          <a:p>
            <a:pPr marL="0" indent="0">
              <a:buNone/>
            </a:pPr>
            <a:r>
              <a:rPr lang="tr-TR" dirty="0"/>
              <a:t>Genelleşmiş bir dogmatiklik, iş göreni bir ırka, bir dine bir ulusa, bir topluma bir</a:t>
            </a:r>
          </a:p>
          <a:p>
            <a:pPr marL="0" indent="0">
              <a:buNone/>
            </a:pPr>
            <a:r>
              <a:rPr lang="tr-TR" dirty="0"/>
              <a:t>mesleki görüşe karşı düşman edebilir.</a:t>
            </a:r>
          </a:p>
          <a:p>
            <a:pPr marL="0" indent="0">
              <a:buNone/>
            </a:pPr>
            <a:r>
              <a:rPr lang="tr-TR" dirty="0"/>
              <a:t>Dogmatik bir kişi, kendi kavram ve inançlarını değiştirmez ve yenilikleri benimsemez.</a:t>
            </a:r>
          </a:p>
        </p:txBody>
      </p:sp>
    </p:spTree>
    <p:extLst>
      <p:ext uri="{BB962C8B-B14F-4D97-AF65-F5344CB8AC3E}">
        <p14:creationId xmlns:p14="http://schemas.microsoft.com/office/powerpoint/2010/main" val="24969773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Yobazlık-bağnazlık: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Yobazlık </a:t>
            </a:r>
            <a:r>
              <a:rPr lang="tr-TR" dirty="0"/>
              <a:t>ve bağnazlık, inanç ve düşünceleri konusunda</a:t>
            </a:r>
          </a:p>
          <a:p>
            <a:pPr marL="0" indent="0">
              <a:buNone/>
            </a:pPr>
            <a:r>
              <a:rPr lang="tr-TR" dirty="0"/>
              <a:t>tartışmaya yer vermeyen, tek doğru şeyin kendi doğrusu olduğuna inanan, kendi gibi</a:t>
            </a:r>
          </a:p>
          <a:p>
            <a:pPr marL="0" indent="0">
              <a:buNone/>
            </a:pPr>
            <a:r>
              <a:rPr lang="tr-TR" dirty="0"/>
              <a:t>düşünmeyenlere en ağır biçimde saldıran, hoşgörüsüz ve sevgisiz insanları tanımlar.</a:t>
            </a:r>
          </a:p>
          <a:p>
            <a:pPr marL="0" indent="0">
              <a:buNone/>
            </a:pPr>
            <a:r>
              <a:rPr lang="tr-TR" dirty="0"/>
              <a:t>Yöneticilerin bağnaz tutumu çalışanların gelişme ve yenileşmesini engeller.</a:t>
            </a:r>
          </a:p>
        </p:txBody>
      </p:sp>
    </p:spTree>
    <p:extLst>
      <p:ext uri="{BB962C8B-B14F-4D97-AF65-F5344CB8AC3E}">
        <p14:creationId xmlns:p14="http://schemas.microsoft.com/office/powerpoint/2010/main" val="7828819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2.4.Mesleki Yozlaşma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064896" cy="54932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toplumda oluşan yozlaşma hayatın her alanını olduğu gibi iş yaşamını da etki</a:t>
            </a:r>
          </a:p>
          <a:p>
            <a:pPr marL="0" indent="0">
              <a:buNone/>
            </a:pPr>
            <a:r>
              <a:rPr lang="tr-TR" dirty="0"/>
              <a:t>altına alır. Mesleki yozlaşmanın çeşitli nedenleri vardır. Bu nedenleri maddeler halinde</a:t>
            </a:r>
          </a:p>
          <a:p>
            <a:pPr marL="0" indent="0">
              <a:buNone/>
            </a:pPr>
            <a:r>
              <a:rPr lang="tr-TR" dirty="0"/>
              <a:t>sıralayabiliriz.</a:t>
            </a:r>
          </a:p>
          <a:p>
            <a:r>
              <a:rPr lang="tr-TR" dirty="0"/>
              <a:t>Ø Aşırı hırs, bencil ve aç gözlü davranma</a:t>
            </a:r>
          </a:p>
          <a:p>
            <a:r>
              <a:rPr lang="tr-TR" dirty="0"/>
              <a:t>Ø Yeterli hassasiyetin gösterilmemesi</a:t>
            </a:r>
          </a:p>
          <a:p>
            <a:r>
              <a:rPr lang="tr-TR" dirty="0"/>
              <a:t>Ø Eksik değerlendirme</a:t>
            </a:r>
          </a:p>
          <a:p>
            <a:r>
              <a:rPr lang="tr-TR" dirty="0"/>
              <a:t>Ø Plansızlık</a:t>
            </a:r>
          </a:p>
          <a:p>
            <a:r>
              <a:rPr lang="tr-TR" dirty="0"/>
              <a:t>Ø İyi niyetle arkadaşlarını koruma güdüsü</a:t>
            </a:r>
          </a:p>
          <a:p>
            <a:r>
              <a:rPr lang="tr-TR" dirty="0"/>
              <a:t>Ø Yasaların, kuralların ve yöntemlerin bilinmemesi</a:t>
            </a:r>
          </a:p>
          <a:p>
            <a:r>
              <a:rPr lang="tr-TR" dirty="0"/>
              <a:t>Ø İş yaşamında teknolojik ve sosyal gelişmelere paralel yasal düzenlemelerin</a:t>
            </a:r>
          </a:p>
          <a:p>
            <a:r>
              <a:rPr lang="tr-TR" dirty="0"/>
              <a:t>gecikmesi</a:t>
            </a:r>
          </a:p>
          <a:p>
            <a:r>
              <a:rPr lang="tr-TR" dirty="0"/>
              <a:t>Ø Kendini koruma güdüsü</a:t>
            </a:r>
          </a:p>
          <a:p>
            <a:r>
              <a:rPr lang="tr-TR" dirty="0"/>
              <a:t>Ø Maddi ve manevi tatminsizlik, servet açlığı</a:t>
            </a:r>
          </a:p>
          <a:p>
            <a:r>
              <a:rPr lang="tr-TR" dirty="0"/>
              <a:t>Ø İdeolojik ya da siyasal ayrımcılık</a:t>
            </a:r>
          </a:p>
        </p:txBody>
      </p:sp>
    </p:spTree>
    <p:extLst>
      <p:ext uri="{BB962C8B-B14F-4D97-AF65-F5344CB8AC3E}">
        <p14:creationId xmlns:p14="http://schemas.microsoft.com/office/powerpoint/2010/main" val="32476194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Aşağıdaki davranışları mesleki yozlaşma açısından irdeleyebiliriz.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92754" y="847630"/>
            <a:ext cx="8327718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Ø </a:t>
            </a:r>
            <a:r>
              <a:rPr lang="tr-TR" dirty="0"/>
              <a:t>Manavdan aldığınız bir kilo elma ya da portakalı eksik tartan manavcının bu</a:t>
            </a:r>
          </a:p>
          <a:p>
            <a:pPr marL="0" indent="0">
              <a:buNone/>
            </a:pPr>
            <a:r>
              <a:rPr lang="tr-TR" dirty="0"/>
              <a:t>davranışı doğru mudur?</a:t>
            </a:r>
          </a:p>
          <a:p>
            <a:pPr marL="0" indent="0">
              <a:buNone/>
            </a:pPr>
            <a:r>
              <a:rPr lang="tr-TR" dirty="0"/>
              <a:t>Ø Pazarda “seçmece yok” deyip çürük domatesleri düzgün domateslerle birlikte</a:t>
            </a:r>
          </a:p>
          <a:p>
            <a:pPr marL="0" indent="0">
              <a:buNone/>
            </a:pPr>
            <a:r>
              <a:rPr lang="tr-TR" dirty="0"/>
              <a:t>tartıp satmak ne kadar doğru bir davranıştır?</a:t>
            </a:r>
          </a:p>
          <a:p>
            <a:pPr marL="0" indent="0">
              <a:buNone/>
            </a:pPr>
            <a:r>
              <a:rPr lang="tr-TR" dirty="0"/>
              <a:t>Ø Sattığı ayıplı malı daha sonra “satılan mal değiştirilmez” deyip değiştirmek</a:t>
            </a:r>
          </a:p>
          <a:p>
            <a:pPr marL="0" indent="0">
              <a:buNone/>
            </a:pPr>
            <a:r>
              <a:rPr lang="tr-TR" dirty="0"/>
              <a:t>istemeyen mağaza sahibinin bu davranışı doğru mudur?</a:t>
            </a:r>
          </a:p>
          <a:p>
            <a:pPr marL="0" indent="0">
              <a:buNone/>
            </a:pPr>
            <a:r>
              <a:rPr lang="tr-TR" dirty="0"/>
              <a:t>Ø Bir zengin işadamının emekli bir generali ya da emekli tanınmış bir eski</a:t>
            </a:r>
          </a:p>
          <a:p>
            <a:pPr marL="0" indent="0">
              <a:buNone/>
            </a:pPr>
            <a:r>
              <a:rPr lang="tr-TR" dirty="0"/>
              <a:t>bürokratı “Ankara Temsilcisi” diye atayıp, başkentte hükümet ve bürokraside</a:t>
            </a:r>
          </a:p>
          <a:p>
            <a:pPr marL="0" indent="0">
              <a:buNone/>
            </a:pPr>
            <a:r>
              <a:rPr lang="tr-TR" dirty="0"/>
              <a:t>işlerini takip ettirmesi –örneğin, devletten teşvik elde edilmesi yönünde</a:t>
            </a:r>
          </a:p>
          <a:p>
            <a:pPr marL="0" indent="0">
              <a:buNone/>
            </a:pPr>
            <a:r>
              <a:rPr lang="tr-TR" dirty="0"/>
              <a:t>lobicilik yapılması- ahlaki bir davranış mı?</a:t>
            </a:r>
          </a:p>
          <a:p>
            <a:pPr marL="0" indent="0">
              <a:buNone/>
            </a:pPr>
            <a:r>
              <a:rPr lang="tr-TR" dirty="0"/>
              <a:t>Ø Bir iş adamının bir milletvekiline gizliden maaş bağlayarak parlamentoda</a:t>
            </a:r>
          </a:p>
          <a:p>
            <a:pPr marL="0" indent="0">
              <a:buNone/>
            </a:pPr>
            <a:r>
              <a:rPr lang="tr-TR" dirty="0"/>
              <a:t>“kanun simsarlığı” yaptırması doğru bir davranış mıdır?</a:t>
            </a:r>
          </a:p>
        </p:txBody>
      </p:sp>
    </p:spTree>
    <p:extLst>
      <p:ext uri="{BB962C8B-B14F-4D97-AF65-F5344CB8AC3E}">
        <p14:creationId xmlns:p14="http://schemas.microsoft.com/office/powerpoint/2010/main" val="19489385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2.5. İş Etiğinde Uygun Davranışların Sonuçları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003232" cy="5056314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Ø </a:t>
            </a:r>
            <a:r>
              <a:rPr lang="tr-TR" dirty="0"/>
              <a:t>İş ortamında saygınlık kazanma</a:t>
            </a:r>
          </a:p>
          <a:p>
            <a:r>
              <a:rPr lang="tr-TR" dirty="0"/>
              <a:t>Ø İş ortamında ki güvenirlik</a:t>
            </a:r>
          </a:p>
          <a:p>
            <a:r>
              <a:rPr lang="tr-TR" dirty="0"/>
              <a:t>Ø İş dünyasında iyi bir imaja sahip olma</a:t>
            </a:r>
          </a:p>
          <a:p>
            <a:r>
              <a:rPr lang="tr-TR" dirty="0"/>
              <a:t>Ø İş hayatında karşılaşılacak problemlerin çözümünde kolaylık görme</a:t>
            </a:r>
          </a:p>
          <a:p>
            <a:r>
              <a:rPr lang="tr-TR" dirty="0"/>
              <a:t>Ø Etik değerlerle kalite yönetimi, stratejik planlama gibi alanların yönetilmesine</a:t>
            </a:r>
          </a:p>
          <a:p>
            <a:r>
              <a:rPr lang="tr-TR" dirty="0"/>
              <a:t>de yardımcı olma</a:t>
            </a:r>
          </a:p>
          <a:p>
            <a:r>
              <a:rPr lang="tr-TR" dirty="0"/>
              <a:t>Ø Etik değerlerle kurumların sosyal sorumluluklarını düzenli bir şekilde yerine</a:t>
            </a:r>
          </a:p>
          <a:p>
            <a:r>
              <a:rPr lang="tr-TR" dirty="0"/>
              <a:t>getirmesini sağlama</a:t>
            </a:r>
          </a:p>
          <a:p>
            <a:r>
              <a:rPr lang="tr-TR" dirty="0"/>
              <a:t>Ø Etik değerlerle haksız rekabetin engellenmesini sağlama</a:t>
            </a:r>
          </a:p>
          <a:p>
            <a:r>
              <a:rPr lang="tr-TR" dirty="0"/>
              <a:t>Ø İş ortamında kabul görme ve vb.</a:t>
            </a:r>
          </a:p>
        </p:txBody>
      </p:sp>
    </p:spTree>
    <p:extLst>
      <p:ext uri="{BB962C8B-B14F-4D97-AF65-F5344CB8AC3E}">
        <p14:creationId xmlns:p14="http://schemas.microsoft.com/office/powerpoint/2010/main" val="25503253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3.İŞ YERİNDE ETİK ORTAM SAĞLAMAK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997152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Kurumlarda huzurlu ve verimli iş ortamını sağlamanın temel koşullarından biri de etik</a:t>
            </a:r>
          </a:p>
          <a:p>
            <a:pPr marL="0" indent="0">
              <a:buNone/>
            </a:pPr>
            <a:r>
              <a:rPr lang="tr-TR" dirty="0"/>
              <a:t>ilkelere uygun davranmaktır. Bu yönde görev ilk önce yöneticilere düşmekle birlikte</a:t>
            </a:r>
          </a:p>
          <a:p>
            <a:pPr marL="0" indent="0">
              <a:buNone/>
            </a:pPr>
            <a:r>
              <a:rPr lang="tr-TR" dirty="0"/>
              <a:t>çalışanların da katkı sağlaması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08686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385248" cy="5997280"/>
          </a:xfrm>
        </p:spPr>
        <p:txBody>
          <a:bodyPr>
            <a:normAutofit/>
          </a:bodyPr>
          <a:lstStyle/>
          <a:p>
            <a:r>
              <a:rPr lang="tr-TR" dirty="0"/>
              <a:t>Kamu kesimindeki çalışanlar için mesleki etik kuralların kabul edilmesi </a:t>
            </a:r>
            <a:r>
              <a:rPr lang="tr-TR" dirty="0" smtClean="0"/>
              <a:t>ve uygulanması</a:t>
            </a:r>
            <a:r>
              <a:rPr lang="tr-TR" dirty="0"/>
              <a:t>, bireylerin yaptıkları işlere inanç ve güven duyulmasını sağlar. </a:t>
            </a:r>
            <a:r>
              <a:rPr lang="tr-TR" dirty="0" smtClean="0"/>
              <a:t>Ayrıca ülkemizde </a:t>
            </a:r>
            <a:r>
              <a:rPr lang="tr-TR" dirty="0"/>
              <a:t>Kamu Görevlileri Etik Davranış İlkeleri 2005’te belirlenmiştir. </a:t>
            </a:r>
            <a:r>
              <a:rPr lang="tr-TR" dirty="0" smtClean="0"/>
              <a:t>Ülkemizde Osmanlı </a:t>
            </a:r>
            <a:r>
              <a:rPr lang="tr-TR" dirty="0"/>
              <a:t>İmparatorluğu döneminde çok yüksek olan çalışma ahlakı, Kanuni </a:t>
            </a:r>
            <a:r>
              <a:rPr lang="tr-TR" dirty="0" smtClean="0"/>
              <a:t>Sultan Süleyman’dan </a:t>
            </a:r>
            <a:r>
              <a:rPr lang="tr-TR" dirty="0"/>
              <a:t>sonra düşüşe geçmiş, ancak Atatürk ve Cumhuriyet reformlarıyla birlikte, </a:t>
            </a:r>
            <a:r>
              <a:rPr lang="tr-TR" dirty="0" smtClean="0"/>
              <a:t>bu konuda </a:t>
            </a:r>
            <a:r>
              <a:rPr lang="tr-TR" dirty="0"/>
              <a:t>bir dönüşüm yaratılmak istenmiştir. Toplumsal kalkınma için toplumun </a:t>
            </a:r>
            <a:r>
              <a:rPr lang="tr-TR" dirty="0" smtClean="0"/>
              <a:t>çok çalışmanın </a:t>
            </a:r>
            <a:r>
              <a:rPr lang="tr-TR" dirty="0"/>
              <a:t>önemine olan inancı, etik değerlere bağlılığı ve mili gururu ön </a:t>
            </a:r>
            <a:r>
              <a:rPr lang="tr-TR" dirty="0" smtClean="0"/>
              <a:t>planda tutulmalıdır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5742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3.1.Farklı Mesleklerde Etik İlkeler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Genel olarak iş hayatında etik ilkeler birbirine benzer özellik taşır. Ancak çeşitli</a:t>
            </a:r>
          </a:p>
          <a:p>
            <a:r>
              <a:rPr lang="tr-TR" dirty="0"/>
              <a:t>meslek gruplarında farklılıklar hatta zıtlıklar görülebilir. Bu durum çelişkili görünmekle</a:t>
            </a:r>
          </a:p>
          <a:p>
            <a:r>
              <a:rPr lang="tr-TR" dirty="0"/>
              <a:t>birlikte o işin yapısına uygundur. Örneğin; gıda sektöründe reklam, şirketler için önemli bir</a:t>
            </a:r>
          </a:p>
          <a:p>
            <a:r>
              <a:rPr lang="tr-TR" dirty="0"/>
              <a:t>unsur iken mali müşavirlik meslek dalında reklam yasaklanmıştır</a:t>
            </a:r>
          </a:p>
        </p:txBody>
      </p:sp>
    </p:spTree>
    <p:extLst>
      <p:ext uri="{BB962C8B-B14F-4D97-AF65-F5344CB8AC3E}">
        <p14:creationId xmlns:p14="http://schemas.microsoft.com/office/powerpoint/2010/main" val="37879196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Bu etik ilkeler, günümüzde bazı meslek gruplarınca kurulan dernekler tarafından</a:t>
            </a:r>
          </a:p>
          <a:p>
            <a:pPr marL="0" indent="0">
              <a:buNone/>
            </a:pPr>
            <a:r>
              <a:rPr lang="tr-TR" dirty="0"/>
              <a:t>yazılı hale getirilmiştir. Örnek olarak hekimlik meslek etiği kuralları, yazılım mühendisliği</a:t>
            </a:r>
          </a:p>
          <a:p>
            <a:pPr marL="0" indent="0">
              <a:buNone/>
            </a:pPr>
            <a:r>
              <a:rPr lang="tr-TR" dirty="0"/>
              <a:t>meslek etiği kuralları </a:t>
            </a:r>
            <a:r>
              <a:rPr lang="tr-TR" dirty="0" smtClean="0"/>
              <a:t>verilebilir. </a:t>
            </a:r>
          </a:p>
          <a:p>
            <a:pPr marL="0" indent="0">
              <a:buNone/>
            </a:pPr>
            <a:r>
              <a:rPr lang="tr-TR" dirty="0" smtClean="0"/>
              <a:t>Bütünü </a:t>
            </a:r>
            <a:r>
              <a:rPr lang="tr-TR" dirty="0"/>
              <a:t>belli mesleği ifade eden etik kurallar vardır. Birbirinden farklı ne kadar meslek</a:t>
            </a:r>
          </a:p>
          <a:p>
            <a:pPr marL="0" indent="0">
              <a:buNone/>
            </a:pPr>
            <a:r>
              <a:rPr lang="tr-TR" dirty="0"/>
              <a:t>varsa o kadar da etik ilkeler vardır. Mesleklerin özelliğine göre etik ilkelerde zıtlıklar</a:t>
            </a:r>
          </a:p>
          <a:p>
            <a:pPr marL="0" indent="0">
              <a:buNone/>
            </a:pPr>
            <a:r>
              <a:rPr lang="tr-TR" dirty="0"/>
              <a:t>olabilir. Ör; psikolojik danışman, hastanın sırlarını saklar. Hâkimler herhangi bir olayda</a:t>
            </a:r>
          </a:p>
          <a:p>
            <a:pPr marL="0" indent="0">
              <a:buNone/>
            </a:pPr>
            <a:r>
              <a:rPr lang="tr-TR" dirty="0"/>
              <a:t>soruşturma sürecinde bilgi vermezken yargılama sürecinde bilinenlerin açıklığa kavuşmasını</a:t>
            </a:r>
          </a:p>
          <a:p>
            <a:pPr marL="0" indent="0">
              <a:buNone/>
            </a:pPr>
            <a:r>
              <a:rPr lang="tr-TR" dirty="0"/>
              <a:t>sağlar.</a:t>
            </a:r>
          </a:p>
        </p:txBody>
      </p:sp>
    </p:spTree>
    <p:extLst>
      <p:ext uri="{BB962C8B-B14F-4D97-AF65-F5344CB8AC3E}">
        <p14:creationId xmlns:p14="http://schemas.microsoft.com/office/powerpoint/2010/main" val="59042438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Meslek gruplarının hak ettiği saygınlığı elde etmeleri, kendi içlerinde yönetilmesi,</a:t>
            </a:r>
          </a:p>
          <a:p>
            <a:pPr marL="0" indent="0">
              <a:buNone/>
            </a:pPr>
            <a:r>
              <a:rPr lang="tr-TR" dirty="0"/>
              <a:t>denetlenmesi ve gerektiğinde cezai yaptırımlar uygulanması gerekmektedir. Çünkü</a:t>
            </a:r>
          </a:p>
          <a:p>
            <a:pPr marL="0" indent="0">
              <a:buNone/>
            </a:pPr>
            <a:r>
              <a:rPr lang="tr-TR" dirty="0"/>
              <a:t>meslekten uzaklaştırılan kişilerden dolayı diğer meslektaşlar itibar kazanacaklardır.</a:t>
            </a:r>
          </a:p>
        </p:txBody>
      </p:sp>
    </p:spTree>
    <p:extLst>
      <p:ext uri="{BB962C8B-B14F-4D97-AF65-F5344CB8AC3E}">
        <p14:creationId xmlns:p14="http://schemas.microsoft.com/office/powerpoint/2010/main" val="728005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“Sosyal adalet” herkesin hakkının eşitlik ilkesine göre gözetilmesi, adaletin</a:t>
            </a:r>
          </a:p>
          <a:p>
            <a:pPr marL="0" indent="0">
              <a:buNone/>
            </a:pPr>
            <a:r>
              <a:rPr lang="tr-TR" dirty="0"/>
              <a:t>yaygınlaşması, olarak tanımlanabilir. Yani; herkese kabiliyetine uygun yükselme</a:t>
            </a:r>
          </a:p>
          <a:p>
            <a:pPr marL="0" indent="0">
              <a:buNone/>
            </a:pPr>
            <a:r>
              <a:rPr lang="tr-TR" dirty="0"/>
              <a:t>imkânlarının tanınması, insanlardaki doğuştan var olan yeteneklerin gelişmesine fırsat</a:t>
            </a:r>
          </a:p>
          <a:p>
            <a:pPr marL="0" indent="0">
              <a:buNone/>
            </a:pPr>
            <a:r>
              <a:rPr lang="tr-TR" dirty="0"/>
              <a:t>hazırlanması, herkesin ürettiği hizmet ve yaptığı görev karşılığında hak ettiği maddi ve</a:t>
            </a:r>
          </a:p>
          <a:p>
            <a:pPr marL="0" indent="0">
              <a:buNone/>
            </a:pPr>
            <a:r>
              <a:rPr lang="tr-TR" dirty="0"/>
              <a:t>manevi mükâfata kavuşturulması, sıkıntıların da nimetlerin de adalete uygun olarak</a:t>
            </a:r>
          </a:p>
          <a:p>
            <a:pPr marL="0" indent="0">
              <a:buNone/>
            </a:pPr>
            <a:r>
              <a:rPr lang="tr-TR" dirty="0"/>
              <a:t>dağıtılması demektir.</a:t>
            </a:r>
          </a:p>
        </p:txBody>
      </p:sp>
    </p:spTree>
    <p:extLst>
      <p:ext uri="{BB962C8B-B14F-4D97-AF65-F5344CB8AC3E}">
        <p14:creationId xmlns:p14="http://schemas.microsoft.com/office/powerpoint/2010/main" val="42837584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Sosyal adaletin yaygın olduğu toplumlarda insanlar tasada ve kıvançta ortak</a:t>
            </a:r>
          </a:p>
          <a:p>
            <a:pPr marL="0" indent="0">
              <a:buNone/>
            </a:pPr>
            <a:r>
              <a:rPr lang="tr-TR" dirty="0"/>
              <a:t>davranmanın gereğine inanırlar. Böyle toplumlarda sosyal refah düzeyi de yüksek olur.</a:t>
            </a:r>
          </a:p>
          <a:p>
            <a:pPr marL="0" indent="0">
              <a:buNone/>
            </a:pPr>
            <a:r>
              <a:rPr lang="tr-TR" dirty="0"/>
              <a:t>Çünkü bu sayede her fert, çabasının karşılığını görür, haksızlığa uğramaz; vazife, hak,</a:t>
            </a:r>
          </a:p>
          <a:p>
            <a:pPr marL="0" indent="0">
              <a:buNone/>
            </a:pPr>
            <a:r>
              <a:rPr lang="tr-TR" dirty="0"/>
              <a:t>mükâfat hususunda herkes yarınından emin olur. Sosyal adalet, toplumda demokratik hak ve</a:t>
            </a:r>
          </a:p>
          <a:p>
            <a:pPr marL="0" indent="0">
              <a:buNone/>
            </a:pPr>
            <a:r>
              <a:rPr lang="tr-TR" dirty="0"/>
              <a:t>hürriyetlerin herkese eşit ölçüde verileceği bir ortam hazırlar. Hiç kuşkusuz sosyal adaletin, bir milletin bütün fertlerinde, bir devletin bütün müesseselerinde yerleşmesi o ülke</a:t>
            </a:r>
          </a:p>
          <a:p>
            <a:pPr marL="0" indent="0">
              <a:buNone/>
            </a:pPr>
            <a:r>
              <a:rPr lang="tr-TR" dirty="0"/>
              <a:t>insanlarının çok dengeli ve mutlu bir hayat sürmelerine sebep olur.</a:t>
            </a:r>
          </a:p>
        </p:txBody>
      </p:sp>
    </p:spTree>
    <p:extLst>
      <p:ext uri="{BB962C8B-B14F-4D97-AF65-F5344CB8AC3E}">
        <p14:creationId xmlns:p14="http://schemas.microsoft.com/office/powerpoint/2010/main" val="40919615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Meslek birliği, üyeleri arasındaki birlik ve beraberliği sağlamak, aynı ilke ve değerler</a:t>
            </a:r>
          </a:p>
          <a:p>
            <a:pPr marL="0" indent="0">
              <a:buNone/>
            </a:pPr>
            <a:r>
              <a:rPr lang="tr-TR" dirty="0"/>
              <a:t>etrafında toplamak, meslek grubunu toplum içinde onurlu ve saygın bir konuma getirmek ve</a:t>
            </a:r>
          </a:p>
          <a:p>
            <a:pPr marL="0" indent="0">
              <a:buNone/>
            </a:pPr>
            <a:r>
              <a:rPr lang="tr-TR" dirty="0"/>
              <a:t>herkes için yararlı bir meslek ortamı sağlamaktır. Aynı meslek grubundaki kişiler bir araya</a:t>
            </a:r>
          </a:p>
          <a:p>
            <a:pPr marL="0" indent="0">
              <a:buNone/>
            </a:pPr>
            <a:r>
              <a:rPr lang="tr-TR" dirty="0"/>
              <a:t>gelerek çeşitli birlikler oluşturmuşlardır. Bunlar; tabip odaları, barolar birliği; ticaret odası,</a:t>
            </a:r>
          </a:p>
          <a:p>
            <a:pPr marL="0" indent="0">
              <a:buNone/>
            </a:pPr>
            <a:r>
              <a:rPr lang="tr-TR" dirty="0"/>
              <a:t>şoförler derneği, esnaf ve sanatkârlar derneği vb. gibi kurumsal, yasal iş birliği kuran</a:t>
            </a:r>
          </a:p>
          <a:p>
            <a:pPr marL="0" indent="0">
              <a:buNone/>
            </a:pPr>
            <a:r>
              <a:rPr lang="tr-TR" dirty="0"/>
              <a:t>kurumlardır.</a:t>
            </a:r>
          </a:p>
        </p:txBody>
      </p:sp>
    </p:spTree>
    <p:extLst>
      <p:ext uri="{BB962C8B-B14F-4D97-AF65-F5344CB8AC3E}">
        <p14:creationId xmlns:p14="http://schemas.microsoft.com/office/powerpoint/2010/main" val="97842456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3.2.Çalışanların Etik Profilleri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Çalışanların işletmeye karşı sorumluluğu her şeyden önce sadakat bilincine erişmiş</a:t>
            </a:r>
          </a:p>
          <a:p>
            <a:pPr marL="0" indent="0">
              <a:buNone/>
            </a:pPr>
            <a:r>
              <a:rPr lang="tr-TR" dirty="0"/>
              <a:t>olması ile başlar. İşletmenin hakları ile çalışanların hakları iç içedir. Bir tarafın hakkının göz</a:t>
            </a:r>
          </a:p>
          <a:p>
            <a:pPr marL="0" indent="0">
              <a:buNone/>
            </a:pPr>
            <a:r>
              <a:rPr lang="tr-TR" dirty="0"/>
              <a:t>ardı edilmesi zaman içerisinde karşı tarafın haklarına da olumsuz yansıyacaktır. İster özel</a:t>
            </a:r>
          </a:p>
          <a:p>
            <a:pPr marL="0" indent="0">
              <a:buNone/>
            </a:pPr>
            <a:r>
              <a:rPr lang="tr-TR" dirty="0"/>
              <a:t>teşebbüs olsun, ister kamu kuruluşu olsun çalışanların azami düzeyde işletmenin tüm</a:t>
            </a:r>
          </a:p>
          <a:p>
            <a:pPr marL="0" indent="0">
              <a:buNone/>
            </a:pPr>
            <a:r>
              <a:rPr lang="tr-TR" dirty="0"/>
              <a:t>değerlerini kendi öz değerleri gibi koruyup sahiplenmesi önemlidir.</a:t>
            </a:r>
          </a:p>
        </p:txBody>
      </p:sp>
    </p:spTree>
    <p:extLst>
      <p:ext uri="{BB962C8B-B14F-4D97-AF65-F5344CB8AC3E}">
        <p14:creationId xmlns:p14="http://schemas.microsoft.com/office/powerpoint/2010/main" val="42644201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Hindistan başbakanı </a:t>
            </a:r>
            <a:r>
              <a:rPr lang="tr-TR" dirty="0" err="1"/>
              <a:t>İndra</a:t>
            </a:r>
            <a:r>
              <a:rPr lang="tr-TR" dirty="0"/>
              <a:t> Gandi’nin torununa verdiği öğüt dikkate değerdir. “İki türlü</a:t>
            </a:r>
          </a:p>
          <a:p>
            <a:pPr marL="0" indent="0">
              <a:buNone/>
            </a:pPr>
            <a:r>
              <a:rPr lang="tr-TR" dirty="0"/>
              <a:t>insan vardır. İş yapanlar ve yapılan işten kendilerine pay çıkaranlar. İş yapanlardan ol. Hem</a:t>
            </a:r>
          </a:p>
          <a:p>
            <a:pPr marL="0" indent="0">
              <a:buNone/>
            </a:pPr>
            <a:r>
              <a:rPr lang="tr-TR" dirty="0"/>
              <a:t>orda diğerlerinden daha az rekabet vardır.”</a:t>
            </a:r>
          </a:p>
          <a:p>
            <a:pPr marL="0" indent="0">
              <a:buNone/>
            </a:pPr>
            <a:r>
              <a:rPr lang="tr-TR" dirty="0"/>
              <a:t>16. asır filozoflarından Bacon ise “Bizi güçlü yapan yediklerimiz değil</a:t>
            </a:r>
          </a:p>
          <a:p>
            <a:pPr marL="0" indent="0">
              <a:buNone/>
            </a:pPr>
            <a:r>
              <a:rPr lang="tr-TR" dirty="0"/>
              <a:t>hazmettiklerimizdir. Bizi zengin yapan kazandıklarımız değil muhafaza ettiklerimizdir, bizi</a:t>
            </a:r>
          </a:p>
          <a:p>
            <a:pPr marL="0" indent="0">
              <a:buNone/>
            </a:pPr>
            <a:r>
              <a:rPr lang="tr-TR" dirty="0"/>
              <a:t>bilgili yapan okuduklarımız değil kafamıza yerleştirdiklerimizdir ve bizi sevimli yapan</a:t>
            </a:r>
          </a:p>
          <a:p>
            <a:pPr marL="0" indent="0">
              <a:buNone/>
            </a:pPr>
            <a:r>
              <a:rPr lang="tr-TR" dirty="0"/>
              <a:t>başkalarına verdiğimiz öğütler değil onları kendimizde uygulamamızdır” demiştir.</a:t>
            </a:r>
          </a:p>
        </p:txBody>
      </p:sp>
    </p:spTree>
    <p:extLst>
      <p:ext uri="{BB962C8B-B14F-4D97-AF65-F5344CB8AC3E}">
        <p14:creationId xmlns:p14="http://schemas.microsoft.com/office/powerpoint/2010/main" val="36607372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İş etiğinde incelenecek en önemli konulardan biri de bireysel etik davranışlardır.</a:t>
            </a:r>
          </a:p>
          <a:p>
            <a:pPr marL="0" indent="0">
              <a:buNone/>
            </a:pPr>
            <a:r>
              <a:rPr lang="tr-TR" dirty="0"/>
              <a:t>Bireylerin etik davranış biçimlerinin incelenmesi, iş etiğini belirlemede önemli bir faktördür.</a:t>
            </a:r>
          </a:p>
          <a:p>
            <a:pPr marL="0" indent="0">
              <a:buNone/>
            </a:pPr>
            <a:r>
              <a:rPr lang="tr-TR" dirty="0"/>
              <a:t>Bireylerin etik davranışlarını etkileyen diğer bir özellik de çalışanların özellikleridir.</a:t>
            </a:r>
          </a:p>
          <a:p>
            <a:pPr marL="0" indent="0">
              <a:buNone/>
            </a:pPr>
            <a:r>
              <a:rPr lang="tr-TR" dirty="0"/>
              <a:t>Genel olarak çalışanları üç davranış kalıbı içerisinde değerlendirebiliriz.</a:t>
            </a:r>
          </a:p>
          <a:p>
            <a:pPr marL="0" indent="0">
              <a:buNone/>
            </a:pPr>
            <a:r>
              <a:rPr lang="tr-TR" dirty="0"/>
              <a:t>Ø Çıkarcı</a:t>
            </a:r>
          </a:p>
          <a:p>
            <a:pPr marL="0" indent="0">
              <a:buNone/>
            </a:pPr>
            <a:r>
              <a:rPr lang="tr-TR" dirty="0"/>
              <a:t>Ø Görevci</a:t>
            </a:r>
          </a:p>
          <a:p>
            <a:pPr marL="0" indent="0">
              <a:buNone/>
            </a:pPr>
            <a:r>
              <a:rPr lang="tr-TR" dirty="0"/>
              <a:t>Ø Ahlakçı</a:t>
            </a:r>
          </a:p>
          <a:p>
            <a:pPr marL="0" indent="0">
              <a:buNone/>
            </a:pPr>
            <a:r>
              <a:rPr lang="tr-TR" dirty="0"/>
              <a:t>Çıkarcı davranış; etik ilkeleri yok sayan bir davranış biçimidir.</a:t>
            </a:r>
          </a:p>
          <a:p>
            <a:pPr marL="0" indent="0">
              <a:buNone/>
            </a:pPr>
            <a:r>
              <a:rPr lang="tr-TR" dirty="0"/>
              <a:t>Görevci davranış; tamamıyla değerlere kurallara riayet etme anlayışını içermektedir.</a:t>
            </a:r>
          </a:p>
          <a:p>
            <a:pPr marL="0" indent="0">
              <a:buNone/>
            </a:pPr>
            <a:r>
              <a:rPr lang="tr-TR" dirty="0"/>
              <a:t>Ahlakçı davranış; kurum ve hizmet yararını ön planda tutan bir davranış biçimidir.</a:t>
            </a:r>
          </a:p>
        </p:txBody>
      </p:sp>
    </p:spTree>
    <p:extLst>
      <p:ext uri="{BB962C8B-B14F-4D97-AF65-F5344CB8AC3E}">
        <p14:creationId xmlns:p14="http://schemas.microsoft.com/office/powerpoint/2010/main" val="17585134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3.3.Etik Liderlik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Lider; sözlük anlamı olarak, yönetimde gücü ve etkisi olan kimse, önder, şef, bir</a:t>
            </a:r>
          </a:p>
          <a:p>
            <a:pPr marL="0" indent="0">
              <a:buNone/>
            </a:pPr>
            <a:r>
              <a:rPr lang="tr-TR" dirty="0"/>
              <a:t>partinin veya bir kuruluşun en üst düzeyde yönetimiyle görevli kişi olarak tanımlanabilir.</a:t>
            </a:r>
          </a:p>
          <a:p>
            <a:pPr marL="0" indent="0">
              <a:buNone/>
            </a:pPr>
            <a:r>
              <a:rPr lang="tr-TR" dirty="0"/>
              <a:t>Liderlik; belirli şartlar altında belirli kişi ve grup amaçlarını gerçekleştirmek üzere</a:t>
            </a:r>
          </a:p>
          <a:p>
            <a:pPr marL="0" indent="0">
              <a:buNone/>
            </a:pPr>
            <a:r>
              <a:rPr lang="tr-TR" dirty="0"/>
              <a:t>organizasyonun diğer elemanlarını etkileme, motive etme ve yönlendirme süreci olarak</a:t>
            </a:r>
          </a:p>
          <a:p>
            <a:pPr marL="0" indent="0">
              <a:buNone/>
            </a:pPr>
            <a:r>
              <a:rPr lang="tr-TR" dirty="0"/>
              <a:t>tanımlanabilir.</a:t>
            </a:r>
          </a:p>
        </p:txBody>
      </p:sp>
    </p:spTree>
    <p:extLst>
      <p:ext uri="{BB962C8B-B14F-4D97-AF65-F5344CB8AC3E}">
        <p14:creationId xmlns:p14="http://schemas.microsoft.com/office/powerpoint/2010/main" val="418691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7" t="17613" r="19571" b="8135"/>
          <a:stretch/>
        </p:blipFill>
        <p:spPr bwMode="auto">
          <a:xfrm>
            <a:off x="179512" y="332656"/>
            <a:ext cx="8568952" cy="604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5144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Liderlik, belli bir durumda, belli bir alanda ve belli koşullar altında bir grup içindeki;</a:t>
            </a:r>
          </a:p>
          <a:p>
            <a:pPr marL="0" indent="0">
              <a:buNone/>
            </a:pPr>
            <a:r>
              <a:rPr lang="tr-TR" dirty="0"/>
              <a:t>insanlara örgütsel hedeflere ulaşmada yardımcı olacak deneyimleri aktarma ve uygulanan</a:t>
            </a:r>
          </a:p>
          <a:p>
            <a:pPr marL="0" indent="0">
              <a:buNone/>
            </a:pPr>
            <a:r>
              <a:rPr lang="tr-TR" dirty="0"/>
              <a:t>liderlik türünden hoşnut olmalarını sağlayarak grubu etkileme süreci olarak tarif edilebilir.</a:t>
            </a:r>
          </a:p>
        </p:txBody>
      </p:sp>
    </p:spTree>
    <p:extLst>
      <p:ext uri="{BB962C8B-B14F-4D97-AF65-F5344CB8AC3E}">
        <p14:creationId xmlns:p14="http://schemas.microsoft.com/office/powerpoint/2010/main" val="5946762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Yönetim sürecinde liderlik iki şekilde karşımıza çıkmaktadır.</a:t>
            </a:r>
          </a:p>
          <a:p>
            <a:pPr marL="0" indent="0">
              <a:buNone/>
            </a:pPr>
            <a:r>
              <a:rPr lang="tr-TR" dirty="0"/>
              <a:t>Ø Resmi (</a:t>
            </a:r>
            <a:r>
              <a:rPr lang="tr-TR" dirty="0" err="1"/>
              <a:t>formal</a:t>
            </a:r>
            <a:r>
              <a:rPr lang="tr-TR" dirty="0"/>
              <a:t>) liderlik; yöneticinin bu göreve resmi atanmasıyla olur ve daha</a:t>
            </a:r>
          </a:p>
          <a:p>
            <a:pPr marL="0" indent="0">
              <a:buNone/>
            </a:pPr>
            <a:r>
              <a:rPr lang="tr-TR" dirty="0"/>
              <a:t>çok yönetici olarak adlandırılır.</a:t>
            </a:r>
          </a:p>
          <a:p>
            <a:pPr marL="0" indent="0">
              <a:buNone/>
            </a:pPr>
            <a:r>
              <a:rPr lang="tr-TR" dirty="0"/>
              <a:t>Ø Gayri resmi (</a:t>
            </a:r>
            <a:r>
              <a:rPr lang="tr-TR" dirty="0" err="1"/>
              <a:t>informal</a:t>
            </a:r>
            <a:r>
              <a:rPr lang="tr-TR" dirty="0"/>
              <a:t>) liderlik; atanmak suretiyle değil sahip olduğu bazı</a:t>
            </a:r>
          </a:p>
          <a:p>
            <a:pPr marL="0" indent="0">
              <a:buNone/>
            </a:pPr>
            <a:r>
              <a:rPr lang="tr-TR" dirty="0"/>
              <a:t>özelliklerden dolayı güç sahibi olan kimse.</a:t>
            </a:r>
          </a:p>
        </p:txBody>
      </p:sp>
    </p:spTree>
    <p:extLst>
      <p:ext uri="{BB962C8B-B14F-4D97-AF65-F5344CB8AC3E}">
        <p14:creationId xmlns:p14="http://schemas.microsoft.com/office/powerpoint/2010/main" val="12951463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6" t="23611" r="12989" b="9849"/>
          <a:stretch/>
        </p:blipFill>
        <p:spPr bwMode="auto">
          <a:xfrm>
            <a:off x="-30854" y="980728"/>
            <a:ext cx="9174854" cy="486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3116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Liderin taşıması gereken özellikler şunlardır:</a:t>
            </a:r>
          </a:p>
          <a:p>
            <a:r>
              <a:rPr lang="tr-TR" dirty="0"/>
              <a:t>Ø Ulaşmak istediği amaç ve hedefleri belirleyerek stratejileri oluşturmak</a:t>
            </a:r>
          </a:p>
          <a:p>
            <a:r>
              <a:rPr lang="tr-TR" dirty="0"/>
              <a:t>Ø Vizyon sahibi olmak</a:t>
            </a:r>
          </a:p>
          <a:p>
            <a:r>
              <a:rPr lang="tr-TR" dirty="0"/>
              <a:t>Ø Yaratıcı olmak</a:t>
            </a:r>
          </a:p>
          <a:p>
            <a:r>
              <a:rPr lang="tr-TR" dirty="0"/>
              <a:t>Ø Duyarlı olmak</a:t>
            </a:r>
          </a:p>
          <a:p>
            <a:r>
              <a:rPr lang="tr-TR" dirty="0"/>
              <a:t>Ø Dürüst ve güven verici olmak</a:t>
            </a:r>
          </a:p>
          <a:p>
            <a:r>
              <a:rPr lang="tr-TR" dirty="0"/>
              <a:t>Ø Çalışanları motive etmek, gelişmelerini sağlamak</a:t>
            </a:r>
          </a:p>
          <a:p>
            <a:r>
              <a:rPr lang="tr-TR" dirty="0"/>
              <a:t>Ø Sistemi bir bütün olarak görmek</a:t>
            </a:r>
          </a:p>
          <a:p>
            <a:r>
              <a:rPr lang="tr-TR" dirty="0"/>
              <a:t>Ø Takım çalışması yararına inanmak</a:t>
            </a:r>
          </a:p>
          <a:p>
            <a:r>
              <a:rPr lang="tr-TR" dirty="0"/>
              <a:t>Ø Kişiler arası etkin iletişim kurabilmek ve sürdürmek, eldeki verileri kullanarak</a:t>
            </a:r>
          </a:p>
          <a:p>
            <a:r>
              <a:rPr lang="tr-TR" dirty="0"/>
              <a:t>bilgi ile yönetmek</a:t>
            </a:r>
          </a:p>
        </p:txBody>
      </p:sp>
    </p:spTree>
    <p:extLst>
      <p:ext uri="{BB962C8B-B14F-4D97-AF65-F5344CB8AC3E}">
        <p14:creationId xmlns:p14="http://schemas.microsoft.com/office/powerpoint/2010/main" val="204418174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Etik(moral) liderlik; belirli etik değerlere ve ilkelere ön planda sahip olmaya dayalı</a:t>
            </a:r>
          </a:p>
          <a:p>
            <a:pPr marL="0" indent="0">
              <a:buNone/>
            </a:pPr>
            <a:r>
              <a:rPr lang="tr-TR" dirty="0"/>
              <a:t>olan liderlik yaklaşımıdır. Etik liderliğin gösterilebilmesi için ortamın uygun olması ve lideri</a:t>
            </a:r>
          </a:p>
          <a:p>
            <a:pPr marL="0" indent="0">
              <a:buNone/>
            </a:pPr>
            <a:r>
              <a:rPr lang="tr-TR" dirty="0"/>
              <a:t>izleyenlerin de aynı değerleri ve ilkeleri benimsemesi gerekir.</a:t>
            </a:r>
          </a:p>
          <a:p>
            <a:r>
              <a:rPr lang="nn-NO" dirty="0"/>
              <a:t>Ø Lider, doğruluk ve hakkaniyet ilkelerini hayata geçirir.</a:t>
            </a:r>
          </a:p>
          <a:p>
            <a:r>
              <a:rPr lang="tr-TR" dirty="0"/>
              <a:t>Ø Lider astlarının sorunlarına duyarlı olur, farklı görüşlerin ifade </a:t>
            </a:r>
            <a:r>
              <a:rPr lang="tr-TR" dirty="0" smtClean="0"/>
              <a:t>edilmesine imkân </a:t>
            </a:r>
            <a:r>
              <a:rPr lang="tr-TR" dirty="0"/>
              <a:t>tanır.</a:t>
            </a:r>
          </a:p>
          <a:p>
            <a:r>
              <a:rPr lang="tr-TR" dirty="0"/>
              <a:t>Ø Kurumsal başarı için; kimlik, katılım, hakkaniyet ve yetkinlik ilkelerini </a:t>
            </a:r>
            <a:r>
              <a:rPr lang="tr-TR" dirty="0" smtClean="0"/>
              <a:t>temel alır</a:t>
            </a:r>
            <a:r>
              <a:rPr lang="tr-TR" dirty="0"/>
              <a:t>.</a:t>
            </a:r>
          </a:p>
          <a:p>
            <a:r>
              <a:rPr lang="tr-TR" dirty="0"/>
              <a:t>Ø Lider çalışanları motive eder.</a:t>
            </a:r>
          </a:p>
          <a:p>
            <a:r>
              <a:rPr lang="tr-TR" dirty="0"/>
              <a:t>Ø Çalışanların kimliğine değer veren bir çalışma kültürü oluşturarak </a:t>
            </a:r>
            <a:r>
              <a:rPr lang="tr-TR" dirty="0" smtClean="0"/>
              <a:t>sorunlara yaklaşır</a:t>
            </a:r>
            <a:r>
              <a:rPr lang="tr-TR" dirty="0"/>
              <a:t>.</a:t>
            </a:r>
          </a:p>
          <a:p>
            <a:r>
              <a:rPr lang="tr-TR" dirty="0"/>
              <a:t>Ø Etik ve kurumsal bağlılığı birleştirerek şaşırtıcı sonuçlar meydana getirebilir.</a:t>
            </a:r>
          </a:p>
          <a:p>
            <a:r>
              <a:rPr lang="tr-TR" dirty="0"/>
              <a:t>Ø Çalışkanlığa, dürüstlüğe ve yüksek performansa değer verir.</a:t>
            </a:r>
          </a:p>
          <a:p>
            <a:r>
              <a:rPr lang="tr-TR" dirty="0"/>
              <a:t>Ø Bu değerleri ödüllendirecek şekilde kuruluşu düzenler.</a:t>
            </a:r>
          </a:p>
          <a:p>
            <a:r>
              <a:rPr lang="tr-TR" dirty="0"/>
              <a:t>Ø Etik ilke sınırları içinde, kurumun tüm potansiyelini harekete geçirir.</a:t>
            </a:r>
          </a:p>
        </p:txBody>
      </p:sp>
    </p:spTree>
    <p:extLst>
      <p:ext uri="{BB962C8B-B14F-4D97-AF65-F5344CB8AC3E}">
        <p14:creationId xmlns:p14="http://schemas.microsoft.com/office/powerpoint/2010/main" val="38493842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Liderlerin görevlerinden biri de kurumsal bir etik anlayışının oluşturulmasıdır. Bu</a:t>
            </a:r>
          </a:p>
          <a:p>
            <a:pPr marL="0" indent="0">
              <a:buNone/>
            </a:pPr>
            <a:r>
              <a:rPr lang="tr-TR" dirty="0"/>
              <a:t>kurumsal etik anlayışını hazırlarken; etik ilkeleri herkesin bir numaralı sorunu haline</a:t>
            </a:r>
          </a:p>
          <a:p>
            <a:pPr marL="0" indent="0">
              <a:buNone/>
            </a:pPr>
            <a:r>
              <a:rPr lang="tr-TR" dirty="0"/>
              <a:t>getirmelidir. Herkesi bu konuda sıkı çalışmaya özendirmelidir. Bu ilkelere aktif bir ilgi</a:t>
            </a:r>
          </a:p>
          <a:p>
            <a:pPr marL="0" indent="0">
              <a:buNone/>
            </a:pPr>
            <a:r>
              <a:rPr lang="tr-TR" dirty="0"/>
              <a:t>duymayı sağlamalıdır. Etik davranış sergileme ile performans arasındaki ilişkiye dikkat</a:t>
            </a:r>
          </a:p>
          <a:p>
            <a:pPr marL="0" indent="0">
              <a:buNone/>
            </a:pPr>
            <a:r>
              <a:rPr lang="tr-TR" dirty="0"/>
              <a:t>etmelidir. Açık bir iletişim tarzı sergileyip davranış ve eylemleriyle örnek olmalıdır.</a:t>
            </a:r>
          </a:p>
          <a:p>
            <a:r>
              <a:rPr lang="tr-TR" dirty="0"/>
              <a:t>Etik liderin özelliklerini aşağıdaki gibi sıralayabiliriz.</a:t>
            </a:r>
          </a:p>
          <a:p>
            <a:r>
              <a:rPr lang="tr-TR" dirty="0"/>
              <a:t>Ø Söylediği gibi davranmak</a:t>
            </a:r>
          </a:p>
          <a:p>
            <a:r>
              <a:rPr lang="tr-TR" dirty="0"/>
              <a:t>Ø Tutarlı olmak</a:t>
            </a:r>
          </a:p>
          <a:p>
            <a:r>
              <a:rPr lang="tr-TR" dirty="0"/>
              <a:t>Ø Yol gösterici olmak</a:t>
            </a:r>
          </a:p>
          <a:p>
            <a:r>
              <a:rPr lang="tr-TR" dirty="0"/>
              <a:t>Ø Motive edici olmak</a:t>
            </a:r>
          </a:p>
          <a:p>
            <a:r>
              <a:rPr lang="tr-TR" dirty="0"/>
              <a:t>Ø Güven vermek</a:t>
            </a:r>
          </a:p>
          <a:p>
            <a:r>
              <a:rPr lang="tr-TR" dirty="0"/>
              <a:t>Ø Tarafsız ve geniş görüşlülük</a:t>
            </a:r>
          </a:p>
          <a:p>
            <a:r>
              <a:rPr lang="tr-TR" dirty="0"/>
              <a:t>Ø Yaşamsal bir rol oynamaktır.</a:t>
            </a:r>
          </a:p>
        </p:txBody>
      </p:sp>
    </p:spTree>
    <p:extLst>
      <p:ext uri="{BB962C8B-B14F-4D97-AF65-F5344CB8AC3E}">
        <p14:creationId xmlns:p14="http://schemas.microsoft.com/office/powerpoint/2010/main" val="385802838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3.4.İş Yerinde İş Etiğine Uygun Ortamda Çalışmak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Sanayileşme ile personel yönetimi önem kazanmıştır. Üretim faktörleri arasında en</a:t>
            </a:r>
          </a:p>
          <a:p>
            <a:pPr marL="0" indent="0">
              <a:buNone/>
            </a:pPr>
            <a:r>
              <a:rPr lang="tr-TR" dirty="0"/>
              <a:t>önemli ve en zor kontrol edilebilen emek faktörünün zaman içinde çeşitli gereksinmeleri</a:t>
            </a:r>
          </a:p>
          <a:p>
            <a:pPr marL="0" indent="0">
              <a:buNone/>
            </a:pPr>
            <a:r>
              <a:rPr lang="tr-TR" dirty="0"/>
              <a:t>dikkate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27065926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İşletmenin iç çevresi de denebilen çıkar gruplarından çalışanları adil bir ücret</a:t>
            </a:r>
          </a:p>
          <a:p>
            <a:pPr marL="0" indent="0">
              <a:buNone/>
            </a:pPr>
            <a:r>
              <a:rPr lang="tr-TR" dirty="0"/>
              <a:t>politikası ile ücretlendirmek, insanlık standartlarını olumsuz bir şekilde etkilemeyecek</a:t>
            </a:r>
          </a:p>
          <a:p>
            <a:pPr marL="0" indent="0">
              <a:buNone/>
            </a:pPr>
            <a:r>
              <a:rPr lang="tr-TR" dirty="0"/>
              <a:t>teknolojinin kullanımı ile sağlıklı ve güvenli çalışma koşulları sağlamak, azami sayıda sakat</a:t>
            </a:r>
          </a:p>
          <a:p>
            <a:pPr marL="0" indent="0">
              <a:buNone/>
            </a:pPr>
            <a:r>
              <a:rPr lang="tr-TR" dirty="0"/>
              <a:t>ve eski hükümlü istihdamı, çalışanların moralini yükselten iş güvenliği sözleşmeleri</a:t>
            </a:r>
          </a:p>
          <a:p>
            <a:pPr marL="0" indent="0">
              <a:buNone/>
            </a:pPr>
            <a:r>
              <a:rPr lang="tr-TR" dirty="0"/>
              <a:t>toplumsal sorumluluğun yerine getirilmesinin bir boyutunu oluşturmaktadır. Aynı zamanda</a:t>
            </a:r>
          </a:p>
          <a:p>
            <a:pPr marL="0" indent="0">
              <a:buNone/>
            </a:pPr>
            <a:r>
              <a:rPr lang="tr-TR" dirty="0"/>
              <a:t>çalışma verimini artırmada güdüleyici bir rol oynayan sosyal etkinlikler de iş stresini</a:t>
            </a:r>
          </a:p>
          <a:p>
            <a:pPr marL="0" indent="0">
              <a:buNone/>
            </a:pPr>
            <a:r>
              <a:rPr lang="tr-TR" dirty="0"/>
              <a:t>azaltmada aynı düzeyde değerlendirilebilir.</a:t>
            </a:r>
          </a:p>
        </p:txBody>
      </p:sp>
    </p:spTree>
    <p:extLst>
      <p:ext uri="{BB962C8B-B14F-4D97-AF65-F5344CB8AC3E}">
        <p14:creationId xmlns:p14="http://schemas.microsoft.com/office/powerpoint/2010/main" val="31027447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Çalışanlara ödenen ücret tek başına hiçbir zaman yeterli değildir. “</a:t>
            </a:r>
            <a:r>
              <a:rPr lang="tr-TR" dirty="0" err="1"/>
              <a:t>Maslow’un</a:t>
            </a:r>
            <a:r>
              <a:rPr lang="tr-TR" dirty="0"/>
              <a:t> ortaya</a:t>
            </a:r>
          </a:p>
          <a:p>
            <a:pPr marL="0" indent="0">
              <a:buNone/>
            </a:pPr>
            <a:r>
              <a:rPr lang="tr-TR" dirty="0"/>
              <a:t>koyduğu gibi, bir negatif hijyen etkenidir. Eğer verilen ücret yetersiz ise, zamanla </a:t>
            </a:r>
            <a:r>
              <a:rPr lang="tr-TR" dirty="0" smtClean="0"/>
              <a:t>insanlar </a:t>
            </a:r>
            <a:r>
              <a:rPr lang="tr-TR" dirty="0"/>
              <a:t>giderek </a:t>
            </a:r>
            <a:r>
              <a:rPr lang="tr-TR" dirty="0" err="1"/>
              <a:t>hoşnutsuzlaşacaktır</a:t>
            </a:r>
            <a:r>
              <a:rPr lang="tr-TR" dirty="0"/>
              <a:t>. Sadece verilen ücreti artırmak (yeterli ücret düzeyinin üzerine</a:t>
            </a:r>
          </a:p>
          <a:p>
            <a:pPr marL="0" indent="0">
              <a:buNone/>
            </a:pPr>
            <a:r>
              <a:rPr lang="tr-TR" dirty="0"/>
              <a:t>çıkarmak) insanları işletme için daha çok çalışmaya yönlendirmeyecektir. Bireyleri teşvik</a:t>
            </a:r>
          </a:p>
          <a:p>
            <a:pPr marL="0" indent="0">
              <a:buNone/>
            </a:pPr>
            <a:r>
              <a:rPr lang="tr-TR" dirty="0"/>
              <a:t>için, onlara birey gibi davranıp ilgi gösterilmesi gerekmektedir. Ayrıca hem örgütsel etkinlik</a:t>
            </a:r>
          </a:p>
          <a:p>
            <a:pPr marL="0" indent="0">
              <a:buNone/>
            </a:pPr>
            <a:r>
              <a:rPr lang="tr-TR" dirty="0"/>
              <a:t>hem de, bireylerin mutlulukları için, kişisel özellik ve becerilerinin belirlenerek bireyin</a:t>
            </a:r>
          </a:p>
          <a:p>
            <a:pPr marL="0" indent="0">
              <a:buNone/>
            </a:pPr>
            <a:r>
              <a:rPr lang="tr-TR" dirty="0"/>
              <a:t>uygun işe yerleştirilmesi, kendini geliştirmesine yardımcı olunması da bir sosyal sorumluluk</a:t>
            </a:r>
          </a:p>
          <a:p>
            <a:pPr marL="0" indent="0">
              <a:buNone/>
            </a:pPr>
            <a:r>
              <a:rPr lang="tr-TR" dirty="0"/>
              <a:t>gereğidir.</a:t>
            </a:r>
          </a:p>
        </p:txBody>
      </p:sp>
    </p:spTree>
    <p:extLst>
      <p:ext uri="{BB962C8B-B14F-4D97-AF65-F5344CB8AC3E}">
        <p14:creationId xmlns:p14="http://schemas.microsoft.com/office/powerpoint/2010/main" val="39868969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Yöneticilerin, işletmede çalışan işçilerin çıkarlarını koruyabilmeleri için, sendika</a:t>
            </a:r>
          </a:p>
          <a:p>
            <a:pPr marL="0" indent="0">
              <a:buNone/>
            </a:pPr>
            <a:r>
              <a:rPr lang="tr-TR" dirty="0"/>
              <a:t>kurma, sendikal faaliyetlerde bulunma ve grev hakkına engel olmaması hatta bunun için</a:t>
            </a:r>
          </a:p>
          <a:p>
            <a:pPr marL="0" indent="0">
              <a:buNone/>
            </a:pPr>
            <a:r>
              <a:rPr lang="tr-TR" dirty="0"/>
              <a:t>uygun bir ortam yaratması çalışanlara karşı etik sorumluluğunun bir gereğidir.</a:t>
            </a:r>
          </a:p>
        </p:txBody>
      </p:sp>
    </p:spTree>
    <p:extLst>
      <p:ext uri="{BB962C8B-B14F-4D97-AF65-F5344CB8AC3E}">
        <p14:creationId xmlns:p14="http://schemas.microsoft.com/office/powerpoint/2010/main" val="3507679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2.2.Mesleki Etik İlkeler</a:t>
            </a:r>
            <a:br>
              <a:rPr lang="tr-TR" dirty="0"/>
            </a:br>
            <a:r>
              <a:rPr lang="tr-TR" dirty="0"/>
              <a:t>2.2.1.Doğruluk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5257800"/>
          </a:xfrm>
        </p:spPr>
        <p:txBody>
          <a:bodyPr>
            <a:normAutofit/>
          </a:bodyPr>
          <a:lstStyle/>
          <a:p>
            <a:r>
              <a:rPr lang="tr-TR" dirty="0" smtClean="0"/>
              <a:t>Doğruluk</a:t>
            </a:r>
            <a:r>
              <a:rPr lang="tr-TR" dirty="0"/>
              <a:t>; doğru sözlülük ve güvenirliğe işaret eden bir kavramdır. Etik </a:t>
            </a:r>
            <a:r>
              <a:rPr lang="tr-TR" dirty="0" smtClean="0"/>
              <a:t>davranış, başkaları </a:t>
            </a:r>
            <a:r>
              <a:rPr lang="tr-TR" dirty="0"/>
              <a:t>ile ilişkilerde dürüst olmayı ve içtenliği gerektirir. İçten ve dürüst </a:t>
            </a:r>
            <a:r>
              <a:rPr lang="tr-TR" dirty="0" smtClean="0"/>
              <a:t>davranmayanlar, ilişkilerde </a:t>
            </a:r>
            <a:r>
              <a:rPr lang="tr-TR" dirty="0"/>
              <a:t>kendi sonlarını hazırlarlar ve güven ortamı ortadan kalkar. En önemli </a:t>
            </a:r>
            <a:r>
              <a:rPr lang="tr-TR" dirty="0" smtClean="0"/>
              <a:t>zedeleyici davranış </a:t>
            </a:r>
            <a:r>
              <a:rPr lang="tr-TR" dirty="0"/>
              <a:t>biçimi çoğunlukla korku ve güvensizlikten kaynaklanan yalan söylemedir. </a:t>
            </a:r>
            <a:r>
              <a:rPr lang="tr-TR" dirty="0" smtClean="0"/>
              <a:t>Kişiler yalandan </a:t>
            </a:r>
            <a:r>
              <a:rPr lang="tr-TR" dirty="0"/>
              <a:t>uzak durarak üstlerine ve altlarına tam bir güven sağlamak zorundadır. </a:t>
            </a:r>
          </a:p>
        </p:txBody>
      </p:sp>
    </p:spTree>
    <p:extLst>
      <p:ext uri="{BB962C8B-B14F-4D97-AF65-F5344CB8AC3E}">
        <p14:creationId xmlns:p14="http://schemas.microsoft.com/office/powerpoint/2010/main" val="19929994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Yöneticilerin, çalışanların iş </a:t>
            </a:r>
            <a:r>
              <a:rPr lang="tr-TR" dirty="0" err="1"/>
              <a:t>performasyonunu</a:t>
            </a:r>
            <a:r>
              <a:rPr lang="tr-TR" dirty="0"/>
              <a:t> belirlemek ve kişiliği ölçen psikolojik</a:t>
            </a:r>
          </a:p>
          <a:p>
            <a:pPr marL="0" indent="0">
              <a:buNone/>
            </a:pPr>
            <a:r>
              <a:rPr lang="tr-TR" dirty="0"/>
              <a:t>testlerden yararlanarak haklarında bilgi sahibi olabilmek için teknolojinin nimetlerini</a:t>
            </a:r>
          </a:p>
          <a:p>
            <a:pPr marL="0" indent="0">
              <a:buNone/>
            </a:pPr>
            <a:r>
              <a:rPr lang="tr-TR" dirty="0"/>
              <a:t>kullanmaları doğal olduğu kadar, iş etiği açısından sorgulanması gereken başka bir konudur.</a:t>
            </a:r>
          </a:p>
          <a:p>
            <a:pPr marL="0" indent="0">
              <a:buNone/>
            </a:pPr>
            <a:r>
              <a:rPr lang="tr-TR" dirty="0"/>
              <a:t>Çalışanların monitörlerle izlenmeleri, e-maillerinin kontrolü hatta dini ya da siyasi</a:t>
            </a:r>
          </a:p>
          <a:p>
            <a:pPr marL="0" indent="0">
              <a:buNone/>
            </a:pPr>
            <a:r>
              <a:rPr lang="tr-TR" dirty="0"/>
              <a:t>görüşlerinin değerlendirilmesi, psikolojik açıdan bunalımlara neden olabilir. Çalışanların</a:t>
            </a:r>
          </a:p>
          <a:p>
            <a:pPr marL="0" indent="0">
              <a:buNone/>
            </a:pPr>
            <a:r>
              <a:rPr lang="tr-TR" dirty="0"/>
              <a:t>güvenli ve sağlıklı çalışma imkânlarından yoksun olması bir takım psikolojik, psikosomatik</a:t>
            </a:r>
          </a:p>
          <a:p>
            <a:pPr marL="0" indent="0">
              <a:buNone/>
            </a:pPr>
            <a:r>
              <a:rPr lang="tr-TR" dirty="0"/>
              <a:t>ve fiziksel rahatsızlıkları ortaya çıkarabilir.</a:t>
            </a:r>
          </a:p>
        </p:txBody>
      </p:sp>
    </p:spTree>
    <p:extLst>
      <p:ext uri="{BB962C8B-B14F-4D97-AF65-F5344CB8AC3E}">
        <p14:creationId xmlns:p14="http://schemas.microsoft.com/office/powerpoint/2010/main" val="336131614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İş yerlerinde etik değerlere uygun çalışma ortamını gerçekleştirmenin temel koşulları</a:t>
            </a:r>
          </a:p>
          <a:p>
            <a:pPr marL="0" indent="0">
              <a:buNone/>
            </a:pPr>
            <a:r>
              <a:rPr lang="tr-TR" dirty="0"/>
              <a:t>vardır. Bunların </a:t>
            </a:r>
            <a:r>
              <a:rPr lang="tr-TR" dirty="0" err="1"/>
              <a:t>başlıcalar</a:t>
            </a:r>
            <a:r>
              <a:rPr lang="tr-TR" dirty="0"/>
              <a:t> şunlardır:</a:t>
            </a:r>
          </a:p>
          <a:p>
            <a:r>
              <a:rPr lang="tr-TR" dirty="0"/>
              <a:t>Ø Etik ilkeleri belirlenip açıkça ilan edilmeli.</a:t>
            </a:r>
          </a:p>
          <a:p>
            <a:r>
              <a:rPr lang="tr-TR" dirty="0"/>
              <a:t>Ø Etik değerlere bağlı kalınmalı.</a:t>
            </a:r>
          </a:p>
          <a:p>
            <a:r>
              <a:rPr lang="tr-TR" dirty="0"/>
              <a:t>Ø Davranışlarla örnek olunmalı.</a:t>
            </a:r>
          </a:p>
          <a:p>
            <a:r>
              <a:rPr lang="tr-TR" dirty="0"/>
              <a:t>Ø Çalışanların bu konudaki eğitimi sağlanmalı.</a:t>
            </a:r>
          </a:p>
          <a:p>
            <a:r>
              <a:rPr lang="tr-TR" dirty="0"/>
              <a:t>Ø Çalışanların tüm yasal haklardan yararlanmaları sağlanmalı.</a:t>
            </a:r>
          </a:p>
          <a:p>
            <a:r>
              <a:rPr lang="tr-TR" dirty="0"/>
              <a:t>Ø İletişim olanakları desteklenmeli.</a:t>
            </a:r>
          </a:p>
          <a:p>
            <a:r>
              <a:rPr lang="tr-TR" dirty="0"/>
              <a:t>Ø Bir etik kurulu oluşturulmalı.</a:t>
            </a:r>
          </a:p>
          <a:p>
            <a:r>
              <a:rPr lang="tr-TR" dirty="0"/>
              <a:t>Ø Tutarlı olunmalı.</a:t>
            </a:r>
          </a:p>
        </p:txBody>
      </p:sp>
    </p:spTree>
    <p:extLst>
      <p:ext uri="{BB962C8B-B14F-4D97-AF65-F5344CB8AC3E}">
        <p14:creationId xmlns:p14="http://schemas.microsoft.com/office/powerpoint/2010/main" val="272919044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3.4.1.İş Ahlakına Uygun Koşulların İşe ve İş Yerine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Etik anlayışına uygun koşulların sağlanması iş yerinde verimi ve kaliteyi artırır. Bu</a:t>
            </a:r>
          </a:p>
          <a:p>
            <a:r>
              <a:rPr lang="tr-TR" dirty="0"/>
              <a:t>durum kurumsal alanda karlılığı yükseltir.</a:t>
            </a:r>
          </a:p>
          <a:p>
            <a:r>
              <a:rPr lang="tr-TR" dirty="0"/>
              <a:t>Zaman içerisinde kültürel, bilimsel, ekonomik ve teknolojik gelişmelere bağlı olarak</a:t>
            </a:r>
          </a:p>
          <a:p>
            <a:r>
              <a:rPr lang="tr-TR" dirty="0"/>
              <a:t>meslekler de değişime uğramaktadır. Toplumun büyük bölümünün meslek ahlakıyla</a:t>
            </a:r>
          </a:p>
          <a:p>
            <a:r>
              <a:rPr lang="tr-TR" dirty="0"/>
              <a:t>ilgilenmemesi toplumda meslek ahlakını oluşturacak ve işlemesini sağlayacak bir takım</a:t>
            </a:r>
          </a:p>
          <a:p>
            <a:r>
              <a:rPr lang="tr-TR" dirty="0"/>
              <a:t>meslek gruplarının organize olmasını gerekli kılmıştır. Mesleklerin işlevlerine göre</a:t>
            </a:r>
          </a:p>
          <a:p>
            <a:r>
              <a:rPr lang="tr-TR" dirty="0"/>
              <a:t>ayrılmaları çok şekilli ahlakın doğmasına neden olmaktadır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581813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Bir meslek kuruluşu ne kadar iyi organize olmuşsa, vicdanlar üzerindeki etik</a:t>
            </a:r>
          </a:p>
          <a:p>
            <a:r>
              <a:rPr lang="tr-TR" dirty="0"/>
              <a:t>kontrolleri de o kadar etkili olacaktır. Ve en önemlisi meslek ahlakı gelişecek ve saygı</a:t>
            </a:r>
          </a:p>
          <a:p>
            <a:r>
              <a:rPr lang="tr-TR" dirty="0"/>
              <a:t>görecektir. Bazı mesleklerde örneğin, ülkemizde silahlı kuvvetlerde bu olgu gözlemlenebilir.</a:t>
            </a:r>
          </a:p>
          <a:p>
            <a:r>
              <a:rPr lang="tr-TR" dirty="0"/>
              <a:t>Son yıllarda yaşanan meslek ahlakındaki dejenerasyon, toplum yapısının gittikçe</a:t>
            </a:r>
          </a:p>
          <a:p>
            <a:r>
              <a:rPr lang="tr-TR" dirty="0"/>
              <a:t>bozulma eğiliminde olduğunu göstermektedir. Çağdaş toplumların tutulduğu umumi hastalık</a:t>
            </a:r>
          </a:p>
          <a:p>
            <a:r>
              <a:rPr lang="tr-TR" dirty="0"/>
              <a:t>bu sebepten ileri gelmektedir. Gerçekte, hastalık fikri bir hastalık değildir. Eğer bu gün bir</a:t>
            </a:r>
          </a:p>
          <a:p>
            <a:r>
              <a:rPr lang="tr-TR" dirty="0"/>
              <a:t>hastalıktan ıstırap çekiliyorsa bunun nedeni, henüz gerekli olan değerlerin yerine</a:t>
            </a:r>
          </a:p>
          <a:p>
            <a:r>
              <a:rPr lang="tr-TR" dirty="0"/>
              <a:t>oturtulamamış olmasıdır.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98406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Doğru ile yanlış arasında sabit bir sınır yoksa ve başarı etik olmayan hareketleri</a:t>
            </a:r>
          </a:p>
          <a:p>
            <a:r>
              <a:rPr lang="tr-TR" dirty="0"/>
              <a:t>bağışlatıyorsa bir etik disiplini kurulamaz. Her türlü etik disiplin eksikliği etkisini, ekonomik</a:t>
            </a:r>
          </a:p>
          <a:p>
            <a:r>
              <a:rPr lang="tr-TR" dirty="0"/>
              <a:t>hayatın ötesinde de gösterir ve bunun sonucu olarak, toplum ahlakında çöküş eğiliminin</a:t>
            </a:r>
          </a:p>
          <a:p>
            <a:r>
              <a:rPr lang="tr-TR" dirty="0"/>
              <a:t>boyutları büyük olur. Ekonomik hayatın etik değerlerden uzaklaşması, kamu hayatı için bir</a:t>
            </a:r>
          </a:p>
          <a:p>
            <a:r>
              <a:rPr lang="tr-TR" dirty="0"/>
              <a:t>tehlike teşkil etmektedir. Sorumluluk bilincinin vicdanlarda yer etmesi için söz konusu</a:t>
            </a:r>
          </a:p>
          <a:p>
            <a:r>
              <a:rPr lang="tr-TR" dirty="0"/>
              <a:t>değerin ısrarla uyanık tutulmaya çalışılması gerekir. Bu da ancak, sorumlulukları hatırlatan</a:t>
            </a:r>
          </a:p>
          <a:p>
            <a:r>
              <a:rPr lang="tr-TR" dirty="0"/>
              <a:t>organize olmuş bir grubun varlığı ile mümkün olabilir.</a:t>
            </a:r>
          </a:p>
        </p:txBody>
      </p:sp>
    </p:spTree>
    <p:extLst>
      <p:ext uri="{BB962C8B-B14F-4D97-AF65-F5344CB8AC3E}">
        <p14:creationId xmlns:p14="http://schemas.microsoft.com/office/powerpoint/2010/main" val="356641322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3.4.2. 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“Mükemmeliyetçi </a:t>
            </a:r>
            <a:r>
              <a:rPr lang="tr-TR" sz="2800" dirty="0" err="1"/>
              <a:t>yaklaşım”ın</a:t>
            </a:r>
            <a:r>
              <a:rPr lang="tr-TR" sz="2800" dirty="0"/>
              <a:t> bir uzantısı olarak aslında örgütlerin </a:t>
            </a:r>
            <a:r>
              <a:rPr lang="tr-TR" sz="2800" dirty="0" smtClean="0"/>
              <a:t>faaliyete başladıkları </a:t>
            </a:r>
            <a:r>
              <a:rPr lang="tr-TR" sz="2800" dirty="0"/>
              <a:t>ilk günden beri var olan “örgüt </a:t>
            </a:r>
            <a:r>
              <a:rPr lang="tr-TR" sz="2800" dirty="0" err="1"/>
              <a:t>kültürü”dür</a:t>
            </a:r>
            <a:r>
              <a:rPr lang="tr-TR" sz="2800" dirty="0"/>
              <a:t>. Son yıllarda dünyada </a:t>
            </a:r>
            <a:r>
              <a:rPr lang="tr-TR" sz="2800" dirty="0" smtClean="0"/>
              <a:t>yaşanmakta olan </a:t>
            </a:r>
            <a:r>
              <a:rPr lang="tr-TR" sz="2800" dirty="0"/>
              <a:t>hızlı değişim ve gelişim sürecinin etkisiyle diğer alanlarda olduğu gibi çalışma </a:t>
            </a:r>
            <a:r>
              <a:rPr lang="tr-TR" sz="2800" dirty="0" smtClean="0"/>
              <a:t>ilişkileri alanında </a:t>
            </a:r>
            <a:r>
              <a:rPr lang="tr-TR" sz="2800" dirty="0"/>
              <a:t>da kalite, verimlilik, esneklik, şirket kültürü ve sosyal sorumluluk gibi </a:t>
            </a:r>
            <a:r>
              <a:rPr lang="tr-TR" sz="2800" dirty="0" smtClean="0"/>
              <a:t>insan merkezli </a:t>
            </a:r>
            <a:r>
              <a:rPr lang="tr-TR" sz="2800" dirty="0"/>
              <a:t>pek çok kavram ortaya çıkmış ve çıkmaya da devam etmektedir. </a:t>
            </a:r>
          </a:p>
        </p:txBody>
      </p:sp>
    </p:spTree>
    <p:extLst>
      <p:ext uri="{BB962C8B-B14F-4D97-AF65-F5344CB8AC3E}">
        <p14:creationId xmlns:p14="http://schemas.microsoft.com/office/powerpoint/2010/main" val="36910587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dirty="0"/>
              <a:t>Etik kavramı </a:t>
            </a:r>
            <a:r>
              <a:rPr lang="tr-TR" sz="2800" dirty="0" smtClean="0"/>
              <a:t>da bunlardan </a:t>
            </a:r>
            <a:r>
              <a:rPr lang="tr-TR" sz="2800" dirty="0"/>
              <a:t>birisidir. Günümüzde ekonomik faaliyetlerde dürüstlük, güven, saygı ve </a:t>
            </a:r>
            <a:r>
              <a:rPr lang="tr-TR" sz="2800" dirty="0" smtClean="0"/>
              <a:t>hakça davranmayı </a:t>
            </a:r>
            <a:r>
              <a:rPr lang="tr-TR" sz="2800" dirty="0"/>
              <a:t>ilke edinmek ve çevreyle temas halinde bulunurken, aynı çevreyi paylaşan</a:t>
            </a:r>
          </a:p>
          <a:p>
            <a:pPr marL="0" indent="0">
              <a:buNone/>
            </a:pPr>
            <a:r>
              <a:rPr lang="tr-TR" sz="2800" dirty="0"/>
              <a:t>topluma destek olmak modern toplumun en önemli özelliği haline gelmiştir.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888233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Kurumsal etik ortam için liderin yapması gerekenler şunlardır: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 Etik </a:t>
            </a:r>
            <a:r>
              <a:rPr lang="tr-TR" dirty="0"/>
              <a:t>ilkeleri herkesin bir numaralı sorunu haline getirir.</a:t>
            </a:r>
          </a:p>
          <a:p>
            <a:r>
              <a:rPr lang="tr-TR" dirty="0" smtClean="0"/>
              <a:t> </a:t>
            </a:r>
            <a:r>
              <a:rPr lang="tr-TR" dirty="0"/>
              <a:t>Herkesi bu konuda sıkı çalışmaya özendirir.</a:t>
            </a:r>
          </a:p>
          <a:p>
            <a:r>
              <a:rPr lang="tr-TR" dirty="0" smtClean="0"/>
              <a:t> </a:t>
            </a:r>
            <a:r>
              <a:rPr lang="tr-TR" dirty="0"/>
              <a:t>Bu ilkelere aktif bir ilgi duymayı özendirir.</a:t>
            </a:r>
          </a:p>
          <a:p>
            <a:r>
              <a:rPr lang="tr-TR" dirty="0" smtClean="0"/>
              <a:t> </a:t>
            </a:r>
            <a:r>
              <a:rPr lang="tr-TR" dirty="0"/>
              <a:t>Etik davranış sergileme ile performans arasındaki ilişkiye dikkat eder.</a:t>
            </a:r>
          </a:p>
          <a:p>
            <a:r>
              <a:rPr lang="tr-TR" dirty="0" smtClean="0"/>
              <a:t> </a:t>
            </a:r>
            <a:r>
              <a:rPr lang="tr-TR" dirty="0"/>
              <a:t>Davranış ve eylemlerinizle örnek olur.</a:t>
            </a:r>
          </a:p>
          <a:p>
            <a:r>
              <a:rPr lang="tr-TR" dirty="0" smtClean="0"/>
              <a:t> </a:t>
            </a:r>
            <a:r>
              <a:rPr lang="tr-TR" dirty="0"/>
              <a:t>Açık bir iletişim tarzı sergiler.</a:t>
            </a:r>
          </a:p>
        </p:txBody>
      </p:sp>
    </p:spTree>
    <p:extLst>
      <p:ext uri="{BB962C8B-B14F-4D97-AF65-F5344CB8AC3E}">
        <p14:creationId xmlns:p14="http://schemas.microsoft.com/office/powerpoint/2010/main" val="164766649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Toplumda kabul görmüş </a:t>
            </a:r>
            <a:r>
              <a:rPr lang="tr-TR" dirty="0"/>
              <a:t>değerlere saygı sürekli olmalıdır. Bu nedenle, iş dünyasında ahlaki kavram </a:t>
            </a:r>
            <a:r>
              <a:rPr lang="tr-TR" dirty="0" smtClean="0"/>
              <a:t>ve uygulamaların </a:t>
            </a:r>
            <a:r>
              <a:rPr lang="tr-TR" dirty="0"/>
              <a:t>günlük eylemlere uygulanması, iş ahlakının örgütlerce </a:t>
            </a:r>
            <a:r>
              <a:rPr lang="tr-TR" dirty="0" smtClean="0"/>
              <a:t>kurumsallaştırılması, iş </a:t>
            </a:r>
            <a:r>
              <a:rPr lang="tr-TR" dirty="0"/>
              <a:t>ahlakı ile ilgili sorunların çözümünü kolaylaştırıcı rol oynayacaktır Etik, iş </a:t>
            </a:r>
            <a:r>
              <a:rPr lang="tr-TR" dirty="0" smtClean="0"/>
              <a:t>yerindeki bireysel </a:t>
            </a:r>
            <a:r>
              <a:rPr lang="tr-TR" dirty="0"/>
              <a:t>davranışı etkiler. </a:t>
            </a:r>
          </a:p>
        </p:txBody>
      </p:sp>
    </p:spTree>
    <p:extLst>
      <p:ext uri="{BB962C8B-B14F-4D97-AF65-F5344CB8AC3E}">
        <p14:creationId xmlns:p14="http://schemas.microsoft.com/office/powerpoint/2010/main" val="87220974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dirty="0"/>
              <a:t>Kurumsal anlamda etik ilkeleri ön planda tutan bir </a:t>
            </a:r>
            <a:r>
              <a:rPr lang="tr-TR" sz="2800" dirty="0" smtClean="0"/>
              <a:t>yönetim anlayışı </a:t>
            </a:r>
            <a:r>
              <a:rPr lang="tr-TR" sz="2800" dirty="0"/>
              <a:t>çalışanların verimliliğini artırır. Sorumluluk içerisinde hareket etmelerini sağlar, iş</a:t>
            </a:r>
          </a:p>
          <a:p>
            <a:pPr marL="0" indent="0">
              <a:buNone/>
            </a:pPr>
            <a:r>
              <a:rPr lang="tr-TR" sz="2800" dirty="0"/>
              <a:t>yeri ile bağlarını güçlendirir.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0844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İş hayatı içerisinde doğru davranış biçimlerini uygulamak, dürüst, adil, eşit ve tarafsız olmak, yalan söylememek meslek etiğinin temel ilkelerindendir.</a:t>
            </a:r>
          </a:p>
          <a:p>
            <a:r>
              <a:rPr lang="tr-TR" dirty="0" smtClean="0"/>
              <a:t>Bütün </a:t>
            </a:r>
            <a:r>
              <a:rPr lang="tr-TR" dirty="0"/>
              <a:t>meslektaşlar çalışmalarının her cephesinde dürüstlük </a:t>
            </a:r>
            <a:r>
              <a:rPr lang="tr-TR" dirty="0" smtClean="0"/>
              <a:t>sergilemelidir. Meslektaşların </a:t>
            </a:r>
            <a:r>
              <a:rPr lang="tr-TR" dirty="0"/>
              <a:t>kurdukları ilişkiler ve kurum dışındaki temasları samimi ve </a:t>
            </a:r>
            <a:r>
              <a:rPr lang="tr-TR" dirty="0" smtClean="0"/>
              <a:t>hakkaniyetli olmalıdır</a:t>
            </a:r>
            <a:r>
              <a:rPr lang="tr-TR" dirty="0"/>
              <a:t>, yürütülen bütün faaliyetlerde itimada dayalı bir güven ortamı sağlanmalıdır.</a:t>
            </a:r>
          </a:p>
        </p:txBody>
      </p:sp>
    </p:spTree>
    <p:extLst>
      <p:ext uri="{BB962C8B-B14F-4D97-AF65-F5344CB8AC3E}">
        <p14:creationId xmlns:p14="http://schemas.microsoft.com/office/powerpoint/2010/main" val="159186508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Doğru olanı savunmak cesaret ister…</a:t>
            </a:r>
          </a:p>
          <a:p>
            <a:r>
              <a:rPr lang="tr-TR" dirty="0" smtClean="0"/>
              <a:t>Cesaret</a:t>
            </a:r>
            <a:r>
              <a:rPr lang="tr-TR" dirty="0"/>
              <a:t>; inandığımız şeyleri yapmak değildir!</a:t>
            </a:r>
          </a:p>
          <a:p>
            <a:r>
              <a:rPr lang="tr-TR" dirty="0"/>
              <a:t>Cesaret; doğru olanı, etik olanı </a:t>
            </a:r>
            <a:r>
              <a:rPr lang="tr-TR" dirty="0" smtClean="0"/>
              <a:t>yapabilmektir.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35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271</TotalTime>
  <Words>5296</Words>
  <Application>Microsoft Office PowerPoint</Application>
  <PresentationFormat>Ekran Gösterisi (4:3)</PresentationFormat>
  <Paragraphs>458</Paragraphs>
  <Slides>90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90</vt:i4>
      </vt:variant>
    </vt:vector>
  </HeadingPairs>
  <TitlesOfParts>
    <vt:vector size="94" baseType="lpstr">
      <vt:lpstr>Century Schoolbook</vt:lpstr>
      <vt:lpstr>Wingdings</vt:lpstr>
      <vt:lpstr>Wingdings 2</vt:lpstr>
      <vt:lpstr>Cumba</vt:lpstr>
      <vt:lpstr>MESLEK ETİĞİ </vt:lpstr>
      <vt:lpstr>2. MESLEKİ ETİK</vt:lpstr>
      <vt:lpstr>PowerPoint Sunusu</vt:lpstr>
      <vt:lpstr>PowerPoint Sunusu</vt:lpstr>
      <vt:lpstr>PowerPoint Sunusu</vt:lpstr>
      <vt:lpstr>PowerPoint Sunusu</vt:lpstr>
      <vt:lpstr>PowerPoint Sunusu</vt:lpstr>
      <vt:lpstr>2.2.Mesleki Etik İlkeler 2.2.1.Doğruluk </vt:lpstr>
      <vt:lpstr>PowerPoint Sunusu</vt:lpstr>
      <vt:lpstr>2.2.2.Yasallık </vt:lpstr>
      <vt:lpstr>PowerPoint Sunusu</vt:lpstr>
      <vt:lpstr>2.2.3.Yeterlik </vt:lpstr>
      <vt:lpstr>2.2.4. Güvenirlik </vt:lpstr>
      <vt:lpstr>2.2.5. Mesleğe Bağlılık </vt:lpstr>
      <vt:lpstr>2.3. İş Hayatında Etik Ve Etik Dışı Konular 2.3.1. İş Hayatında Etik İlkeler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etik değerlere uygun çalışma ortamını gerçekleştirmek için yapılması gerekenler şunlardır</vt:lpstr>
      <vt:lpstr>İş hayatında yazılı ya da yazılı olmayan birtakım etik kurallara rağmen yine de etik dışı davranışlar görülmektedir. Bunları aşağıdaki gibi sıralayabiliriz:</vt:lpstr>
      <vt:lpstr>PowerPoint Sunusu</vt:lpstr>
      <vt:lpstr>PowerPoint Sunusu</vt:lpstr>
      <vt:lpstr>2.3.2. Yönetimde etik dışı davranışlar;</vt:lpstr>
      <vt:lpstr>Kayırma: </vt:lpstr>
      <vt:lpstr>Rüşvet: </vt:lpstr>
      <vt:lpstr>Yıldırma- Korkutma: </vt:lpstr>
      <vt:lpstr>Sömürü (istismar): </vt:lpstr>
      <vt:lpstr>İhmal: </vt:lpstr>
      <vt:lpstr>Bencillik: </vt:lpstr>
      <vt:lpstr>İşkence (Eziyet): </vt:lpstr>
      <vt:lpstr>Yolsuzluk: </vt:lpstr>
      <vt:lpstr>Yaranma-dalkavukluk: </vt:lpstr>
      <vt:lpstr>Şiddet-baskı-saldırganlık: </vt:lpstr>
      <vt:lpstr>Hakaret ve küfür: </vt:lpstr>
      <vt:lpstr>Bedensel ve cinsel taciz: </vt:lpstr>
      <vt:lpstr>Kötü alışkanlıklar: </vt:lpstr>
      <vt:lpstr>Görev ve yetkinin kötüye kullanımı: </vt:lpstr>
      <vt:lpstr>Dedikodu: </vt:lpstr>
      <vt:lpstr>Zimmet: </vt:lpstr>
      <vt:lpstr>Dogmatik davranış: </vt:lpstr>
      <vt:lpstr>Yobazlık-bağnazlık: </vt:lpstr>
      <vt:lpstr>2.4.Mesleki Yozlaşma </vt:lpstr>
      <vt:lpstr>Aşağıdaki davranışları mesleki yozlaşma açısından irdeleyebiliriz. </vt:lpstr>
      <vt:lpstr>2.5. İş Etiğinde Uygun Davranışların Sonuçları</vt:lpstr>
      <vt:lpstr>3.İŞ YERİNDE ETİK ORTAM SAĞLAMAK</vt:lpstr>
      <vt:lpstr>3.1.Farklı Mesleklerde Etik İlkeler</vt:lpstr>
      <vt:lpstr>PowerPoint Sunusu</vt:lpstr>
      <vt:lpstr>PowerPoint Sunusu</vt:lpstr>
      <vt:lpstr>PowerPoint Sunusu</vt:lpstr>
      <vt:lpstr>PowerPoint Sunusu</vt:lpstr>
      <vt:lpstr>PowerPoint Sunusu</vt:lpstr>
      <vt:lpstr>3.2.Çalışanların Etik Profilleri</vt:lpstr>
      <vt:lpstr>PowerPoint Sunusu</vt:lpstr>
      <vt:lpstr>PowerPoint Sunusu</vt:lpstr>
      <vt:lpstr>3.3.Etik Liderlik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3.4.İş Yerinde İş Etiğine Uygun Ortamda Çalışmak</vt:lpstr>
      <vt:lpstr>PowerPoint Sunusu</vt:lpstr>
      <vt:lpstr>PowerPoint Sunusu</vt:lpstr>
      <vt:lpstr>PowerPoint Sunusu</vt:lpstr>
      <vt:lpstr>PowerPoint Sunusu</vt:lpstr>
      <vt:lpstr>PowerPoint Sunusu</vt:lpstr>
      <vt:lpstr>3.4.1.İş Ahlakına Uygun Koşulların İşe ve İş Yerine Etkisi</vt:lpstr>
      <vt:lpstr>PowerPoint Sunusu</vt:lpstr>
      <vt:lpstr>PowerPoint Sunusu</vt:lpstr>
      <vt:lpstr>3.4.2. İş Ahlakına Uygun Koşulların Çalışanlara Etkisi</vt:lpstr>
      <vt:lpstr>PowerPoint Sunusu</vt:lpstr>
      <vt:lpstr>Kurumsal etik ortam için liderin yapması gerekenler şunlardır: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mesude</dc:creator>
  <cp:lastModifiedBy>Musa KAR</cp:lastModifiedBy>
  <cp:revision>111</cp:revision>
  <dcterms:created xsi:type="dcterms:W3CDTF">2015-02-16T09:51:35Z</dcterms:created>
  <dcterms:modified xsi:type="dcterms:W3CDTF">2022-10-23T20:08:50Z</dcterms:modified>
</cp:coreProperties>
</file>