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97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19" r:id="rId36"/>
    <p:sldId id="305" r:id="rId37"/>
    <p:sldId id="306" r:id="rId38"/>
    <p:sldId id="320" r:id="rId39"/>
    <p:sldId id="307" r:id="rId40"/>
    <p:sldId id="308" r:id="rId41"/>
    <p:sldId id="309" r:id="rId42"/>
    <p:sldId id="321" r:id="rId43"/>
    <p:sldId id="322" r:id="rId44"/>
    <p:sldId id="323" r:id="rId45"/>
    <p:sldId id="324" r:id="rId46"/>
    <p:sldId id="325" r:id="rId47"/>
    <p:sldId id="326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241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470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098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225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6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136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73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85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786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27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DAF1-3188-4D6C-B8B8-9BA2E6B4899D}" type="datetimeFigureOut">
              <a:rPr lang="tr-TR" smtClean="0"/>
              <a:t>10.12.2019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C049-8C48-43A3-9887-AC593DAD9FC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65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Virüsler ve Viroloji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4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Viral</a:t>
            </a:r>
            <a:r>
              <a:rPr lang="tr-TR" dirty="0" smtClean="0"/>
              <a:t> genomlar tipik olarak hücrelerinkinden daha küçüktür. Bilinen en küçük bakteriyel genomun yaklaşık 145 kilo baz olduğu, ve 170 gen kodlama kapasiteli olduğu bilinmektedir. Çoğu </a:t>
            </a:r>
            <a:r>
              <a:rPr lang="tr-TR" dirty="0" err="1" smtClean="0"/>
              <a:t>viral</a:t>
            </a:r>
            <a:r>
              <a:rPr lang="tr-TR" dirty="0" smtClean="0"/>
              <a:t> genom birkaç taneden yaklaşık 350’ye kadar gen kodlar. En küçük </a:t>
            </a:r>
            <a:r>
              <a:rPr lang="tr-TR" dirty="0" err="1" smtClean="0"/>
              <a:t>viral</a:t>
            </a:r>
            <a:r>
              <a:rPr lang="tr-TR" dirty="0" smtClean="0"/>
              <a:t> genom hayvanları </a:t>
            </a:r>
            <a:r>
              <a:rPr lang="tr-TR" dirty="0" err="1" smtClean="0"/>
              <a:t>enfekte</a:t>
            </a:r>
            <a:r>
              <a:rPr lang="tr-TR" dirty="0" smtClean="0"/>
              <a:t> eden bazı küçük RNA virüslerinindir. Bu küçük virüslerin genomları 2000’den daha az nükleotid ve sadece iki gen içerir. </a:t>
            </a:r>
            <a:r>
              <a:rPr lang="tr-TR" dirty="0" err="1" smtClean="0"/>
              <a:t>Protozoanları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eden 1.25-Mbp DNA </a:t>
            </a:r>
            <a:r>
              <a:rPr lang="tr-TR" dirty="0" err="1" smtClean="0"/>
              <a:t>genomlu</a:t>
            </a:r>
            <a:r>
              <a:rPr lang="tr-TR" dirty="0" smtClean="0"/>
              <a:t> </a:t>
            </a:r>
            <a:r>
              <a:rPr lang="tr-TR" i="1" dirty="0" err="1" smtClean="0"/>
              <a:t>Megavirus</a:t>
            </a:r>
            <a:r>
              <a:rPr lang="tr-TR" i="1" dirty="0" smtClean="0"/>
              <a:t> </a:t>
            </a:r>
            <a:r>
              <a:rPr lang="tr-TR" dirty="0" smtClean="0"/>
              <a:t>adında bir deniz virüsünde olduğu gibi, bazı çok büyük </a:t>
            </a:r>
            <a:r>
              <a:rPr lang="tr-TR" dirty="0" err="1" smtClean="0"/>
              <a:t>viral</a:t>
            </a:r>
            <a:r>
              <a:rPr lang="tr-TR" dirty="0" smtClean="0"/>
              <a:t> genomlar bilinmektedir.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05456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RNA virüsleri tipik olarak küçük genomlara sahiptir ve sadece DNA virüsleri 40’tan fazla gen kodlayan genomlara sahiptir.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Virüsler </a:t>
            </a:r>
            <a:r>
              <a:rPr lang="tr-TR" dirty="0" err="1" smtClean="0"/>
              <a:t>enfekte</a:t>
            </a:r>
            <a:r>
              <a:rPr lang="tr-TR" dirty="0" smtClean="0"/>
              <a:t> ettikleri konaklara ve genom yapılarına göre sınıflandırılabilirler. Bu yüzden, </a:t>
            </a:r>
            <a:r>
              <a:rPr lang="tr-TR" dirty="0" err="1" smtClean="0"/>
              <a:t>bakteriyal</a:t>
            </a:r>
            <a:r>
              <a:rPr lang="tr-TR" dirty="0" smtClean="0"/>
              <a:t> virüsler, </a:t>
            </a:r>
            <a:r>
              <a:rPr lang="tr-TR" dirty="0" err="1" smtClean="0"/>
              <a:t>arkeal</a:t>
            </a:r>
            <a:r>
              <a:rPr lang="tr-TR" dirty="0" smtClean="0"/>
              <a:t> virüsler, hayvan virüsleri, bitki virüsleri, </a:t>
            </a:r>
            <a:r>
              <a:rPr lang="tr-TR" dirty="0" err="1" smtClean="0"/>
              <a:t>protozan</a:t>
            </a:r>
            <a:r>
              <a:rPr lang="tr-TR" dirty="0" smtClean="0"/>
              <a:t> virüsleri gibi isimlendirmekteyiz. </a:t>
            </a:r>
            <a:r>
              <a:rPr lang="tr-TR" dirty="0" err="1" smtClean="0"/>
              <a:t>Bakteriyal</a:t>
            </a:r>
            <a:r>
              <a:rPr lang="tr-TR" dirty="0" smtClean="0"/>
              <a:t> virüsler </a:t>
            </a:r>
            <a:r>
              <a:rPr lang="tr-TR" b="1" dirty="0" err="1" smtClean="0"/>
              <a:t>bakteriofajlar</a:t>
            </a:r>
            <a:r>
              <a:rPr lang="tr-TR" dirty="0" smtClean="0"/>
              <a:t> (veya basitçe </a:t>
            </a:r>
            <a:r>
              <a:rPr lang="tr-TR" dirty="0" err="1" smtClean="0"/>
              <a:t>faj</a:t>
            </a:r>
            <a:r>
              <a:rPr lang="tr-TR" dirty="0" smtClean="0"/>
              <a:t>) olarak isimlendirilir ve moleküler biyoloji ve virüs </a:t>
            </a:r>
            <a:r>
              <a:rPr lang="tr-TR" dirty="0" err="1" smtClean="0"/>
              <a:t>replikasyonunun</a:t>
            </a:r>
            <a:r>
              <a:rPr lang="tr-TR" dirty="0" smtClean="0"/>
              <a:t> genetiğinde model sistemler olarak yoğun bir şekilde çalışılmaktadır.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52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Bu bölümde temel virüs esaslarını göstermek için çok defa </a:t>
            </a:r>
            <a:r>
              <a:rPr lang="tr-TR" dirty="0" err="1" smtClean="0"/>
              <a:t>bakteriofajları</a:t>
            </a:r>
            <a:r>
              <a:rPr lang="tr-TR" dirty="0" smtClean="0"/>
              <a:t> kullanacağız. Gerçekte, virolojinin temel ilkelerinin pek çoğu ilk önce </a:t>
            </a:r>
            <a:r>
              <a:rPr lang="tr-TR" dirty="0" err="1" smtClean="0"/>
              <a:t>bakteriofajlarda</a:t>
            </a:r>
            <a:r>
              <a:rPr lang="tr-TR" dirty="0" smtClean="0"/>
              <a:t> keşfedildi daha sonra yüksek yapılı organizmaların virüslerine uygulandı. Yaygın tıbbi önemlerinden dolayı, hayvan virüsleri şu ana kadar yoğun bir şekilde çalışılırken, bitki virüsleri modern </a:t>
            </a:r>
            <a:r>
              <a:rPr lang="tr-TR" dirty="0" err="1" smtClean="0"/>
              <a:t>ziraatte</a:t>
            </a:r>
            <a:r>
              <a:rPr lang="tr-TR" dirty="0" smtClean="0"/>
              <a:t> ciddi önemlerine rağmen daha az çalışılmıştır.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636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Virionun</a:t>
            </a:r>
            <a:r>
              <a:rPr lang="tr-TR" b="1" dirty="0" smtClean="0"/>
              <a:t> Yapısı</a:t>
            </a:r>
          </a:p>
          <a:p>
            <a:pPr algn="just">
              <a:lnSpc>
                <a:spcPct val="150000"/>
              </a:lnSpc>
            </a:pPr>
            <a:r>
              <a:rPr lang="tr-TR" dirty="0" err="1" smtClean="0"/>
              <a:t>Virionlar</a:t>
            </a:r>
            <a:r>
              <a:rPr lang="tr-TR" dirty="0" smtClean="0"/>
              <a:t> çok çeşitli şekil ve büyüklüklerdedirler. Çoğu virüsler </a:t>
            </a:r>
            <a:r>
              <a:rPr lang="tr-TR" dirty="0" err="1" smtClean="0"/>
              <a:t>prokaryotik</a:t>
            </a:r>
            <a:r>
              <a:rPr lang="tr-TR" dirty="0" smtClean="0"/>
              <a:t> hücrelerden daha küçük </a:t>
            </a:r>
            <a:r>
              <a:rPr lang="tr-TR" dirty="0" smtClean="0"/>
              <a:t>olup 0.002 </a:t>
            </a:r>
            <a:r>
              <a:rPr lang="tr-TR" dirty="0" smtClean="0"/>
              <a:t>ile 0.3 (20-300 </a:t>
            </a:r>
            <a:r>
              <a:rPr lang="tr-TR" dirty="0" err="1" smtClean="0"/>
              <a:t>nanometre,nm</a:t>
            </a:r>
            <a:r>
              <a:rPr lang="tr-TR" dirty="0" smtClean="0"/>
              <a:t>) arasında büyüklüktedir. En büyük virüslerden biri olan 200 </a:t>
            </a:r>
            <a:r>
              <a:rPr lang="tr-TR" dirty="0" err="1" smtClean="0"/>
              <a:t>nm</a:t>
            </a:r>
            <a:r>
              <a:rPr lang="tr-TR" dirty="0" smtClean="0"/>
              <a:t> çapındaki insan çiçek virüsü (</a:t>
            </a:r>
            <a:r>
              <a:rPr lang="tr-TR" dirty="0" err="1" smtClean="0"/>
              <a:t>smallpox</a:t>
            </a:r>
            <a:r>
              <a:rPr lang="tr-TR" dirty="0" smtClean="0"/>
              <a:t>) yaklaşık en küçük bakteri hücreleri ile aynı büyüklüktedir. En küçük virüslerden biri olan 28 </a:t>
            </a:r>
            <a:r>
              <a:rPr lang="tr-TR" dirty="0" err="1" smtClean="0"/>
              <a:t>nm</a:t>
            </a:r>
            <a:r>
              <a:rPr lang="tr-TR" dirty="0" smtClean="0"/>
              <a:t> çapındaki </a:t>
            </a:r>
            <a:r>
              <a:rPr lang="tr-TR" dirty="0" err="1" smtClean="0"/>
              <a:t>poliovirüsler</a:t>
            </a:r>
            <a:r>
              <a:rPr lang="tr-TR" dirty="0" smtClean="0"/>
              <a:t> hücrelerin protein sentez yeri olan yaklaşık bir ribozom büyüklüğündedir.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057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Virionun</a:t>
            </a:r>
            <a:r>
              <a:rPr lang="tr-TR" b="1" dirty="0" smtClean="0"/>
              <a:t> yapısı;</a:t>
            </a:r>
          </a:p>
          <a:p>
            <a:pPr algn="just">
              <a:lnSpc>
                <a:spcPct val="150000"/>
              </a:lnSpc>
            </a:pPr>
            <a:r>
              <a:rPr lang="tr-TR" dirty="0" err="1" smtClean="0"/>
              <a:t>Virion</a:t>
            </a:r>
            <a:r>
              <a:rPr lang="tr-TR" dirty="0" smtClean="0"/>
              <a:t> yapıları büyüklük, şekil ve kimyasal kompozisyon bakımından oldukça farklıdır. </a:t>
            </a:r>
            <a:r>
              <a:rPr lang="tr-TR" dirty="0" err="1" smtClean="0"/>
              <a:t>Virionun</a:t>
            </a:r>
            <a:r>
              <a:rPr lang="tr-TR" dirty="0" smtClean="0"/>
              <a:t> nükleik asidi </a:t>
            </a:r>
            <a:r>
              <a:rPr lang="tr-TR" b="1" dirty="0" err="1" smtClean="0"/>
              <a:t>kapsit</a:t>
            </a:r>
            <a:r>
              <a:rPr lang="tr-TR" dirty="0" smtClean="0"/>
              <a:t> tarafından sarılır. </a:t>
            </a:r>
            <a:r>
              <a:rPr lang="tr-TR" dirty="0" err="1" smtClean="0"/>
              <a:t>Kapsit</a:t>
            </a:r>
            <a:r>
              <a:rPr lang="tr-TR" dirty="0" smtClean="0"/>
              <a:t>, nükleik asit etrafında hassas tasarlanmış ve aşırı derecede tekrarlı düzende dizilmiş </a:t>
            </a:r>
            <a:r>
              <a:rPr lang="tr-TR" b="1" dirty="0" err="1" smtClean="0"/>
              <a:t>kapsomerler</a:t>
            </a:r>
            <a:r>
              <a:rPr lang="tr-TR" dirty="0" smtClean="0"/>
              <a:t> adında birkaç protein molekülünden oluşur.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78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Çoğu </a:t>
            </a:r>
            <a:r>
              <a:rPr lang="tr-TR" dirty="0" err="1" smtClean="0"/>
              <a:t>viral</a:t>
            </a:r>
            <a:r>
              <a:rPr lang="tr-TR" dirty="0" smtClean="0"/>
              <a:t> genomların küçük olması kodlanabilecek </a:t>
            </a:r>
            <a:r>
              <a:rPr lang="tr-TR" dirty="0" err="1" smtClean="0"/>
              <a:t>viral</a:t>
            </a:r>
            <a:r>
              <a:rPr lang="tr-TR" dirty="0" smtClean="0"/>
              <a:t> proteinlerin sayısını sınırlar. Bundan dolayı, bazı virüslerin </a:t>
            </a:r>
            <a:r>
              <a:rPr lang="tr-TR" dirty="0" err="1" smtClean="0"/>
              <a:t>kapsitlerinde</a:t>
            </a:r>
            <a:r>
              <a:rPr lang="tr-TR" dirty="0" smtClean="0"/>
              <a:t> sadece bir çeşit protein bulunur. Bu duruma bir örnek, tütün, domates ve benzer bitkilerde hastalık oluşturan iyi çalışılmış tütün mozaik virüsü (TMV)’dür. TMV, 2130 kopyalı bir basit </a:t>
            </a:r>
            <a:r>
              <a:rPr lang="tr-TR" dirty="0" err="1" smtClean="0"/>
              <a:t>kapsomer</a:t>
            </a:r>
            <a:r>
              <a:rPr lang="tr-TR" dirty="0" smtClean="0"/>
              <a:t> proteininin 18x300 </a:t>
            </a:r>
            <a:r>
              <a:rPr lang="tr-TR" dirty="0" err="1" smtClean="0"/>
              <a:t>nm</a:t>
            </a:r>
            <a:r>
              <a:rPr lang="tr-TR" dirty="0" smtClean="0"/>
              <a:t> boyutlu bir </a:t>
            </a:r>
            <a:r>
              <a:rPr lang="tr-TR" dirty="0" err="1" smtClean="0"/>
              <a:t>helix</a:t>
            </a:r>
            <a:r>
              <a:rPr lang="tr-TR" dirty="0" smtClean="0"/>
              <a:t> yapıda düzenlendiği tek-zincirli RNA virüsüdür.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6787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8" y="562952"/>
            <a:ext cx="6479932" cy="5754688"/>
          </a:xfrm>
        </p:spPr>
      </p:pic>
    </p:spTree>
    <p:extLst>
      <p:ext uri="{BB962C8B-B14F-4D97-AF65-F5344CB8AC3E}">
        <p14:creationId xmlns:p14="http://schemas.microsoft.com/office/powerpoint/2010/main" val="405033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Viral</a:t>
            </a:r>
            <a:r>
              <a:rPr lang="tr-TR" dirty="0" smtClean="0"/>
              <a:t> proteinlerin uygun katlanışları, </a:t>
            </a:r>
            <a:r>
              <a:rPr lang="tr-TR" dirty="0" err="1" smtClean="0"/>
              <a:t>kapsomerleri</a:t>
            </a:r>
            <a:r>
              <a:rPr lang="tr-TR" dirty="0" smtClean="0"/>
              <a:t> ve takiben de </a:t>
            </a:r>
            <a:r>
              <a:rPr lang="tr-TR" dirty="0" err="1" smtClean="0"/>
              <a:t>kapsiti</a:t>
            </a:r>
            <a:r>
              <a:rPr lang="tr-TR" dirty="0" smtClean="0"/>
              <a:t> oluşturmak üzere birleşmeleri için gerekli bilgileri, </a:t>
            </a:r>
            <a:r>
              <a:rPr lang="tr-TR" dirty="0" err="1" smtClean="0"/>
              <a:t>viral</a:t>
            </a:r>
            <a:r>
              <a:rPr lang="tr-TR" dirty="0" smtClean="0"/>
              <a:t> proteinlerin amino asit dizilerinde bulunur. Böylesi bir durumda, </a:t>
            </a:r>
            <a:r>
              <a:rPr lang="tr-TR" dirty="0" err="1" smtClean="0"/>
              <a:t>virion</a:t>
            </a:r>
            <a:r>
              <a:rPr lang="tr-TR" dirty="0" smtClean="0"/>
              <a:t> </a:t>
            </a:r>
            <a:r>
              <a:rPr lang="tr-TR" dirty="0" err="1" smtClean="0"/>
              <a:t>inşaası</a:t>
            </a:r>
            <a:r>
              <a:rPr lang="tr-TR" dirty="0" smtClean="0"/>
              <a:t> kendiliğinden gerçekleşen bir işlemdir ve kendi kendine-inşa (self-</a:t>
            </a:r>
            <a:r>
              <a:rPr lang="tr-TR" dirty="0" err="1" smtClean="0"/>
              <a:t>assembly</a:t>
            </a:r>
            <a:r>
              <a:rPr lang="tr-TR" dirty="0" smtClean="0"/>
              <a:t>) olarak isimlendirilir. Bununla birlikte bazı, virüs proteinleri ve yapıları uygun katlanma ve inşa için konak hücre katlanma proteinlerine ihtiyaç duyar. Örneğin </a:t>
            </a:r>
            <a:r>
              <a:rPr lang="tr-TR" dirty="0" err="1" smtClean="0"/>
              <a:t>bakteriyofaj</a:t>
            </a:r>
            <a:r>
              <a:rPr lang="tr-TR" dirty="0" smtClean="0"/>
              <a:t> lamda </a:t>
            </a:r>
            <a:r>
              <a:rPr lang="tr-TR" dirty="0" err="1" smtClean="0"/>
              <a:t>kapsit</a:t>
            </a:r>
            <a:r>
              <a:rPr lang="tr-TR" dirty="0" smtClean="0"/>
              <a:t> proteini aktif </a:t>
            </a:r>
            <a:r>
              <a:rPr lang="tr-TR" dirty="0" err="1" smtClean="0"/>
              <a:t>konformasyonuna</a:t>
            </a:r>
            <a:r>
              <a:rPr lang="tr-TR" dirty="0" smtClean="0"/>
              <a:t> katlanabilmesi için </a:t>
            </a:r>
            <a:r>
              <a:rPr lang="tr-TR" dirty="0" err="1" smtClean="0"/>
              <a:t>E.Coli’de</a:t>
            </a:r>
            <a:r>
              <a:rPr lang="tr-TR" dirty="0" smtClean="0"/>
              <a:t> bulunan </a:t>
            </a:r>
            <a:r>
              <a:rPr lang="tr-TR" dirty="0" err="1" smtClean="0"/>
              <a:t>GroE</a:t>
            </a:r>
            <a:r>
              <a:rPr lang="tr-TR" dirty="0" smtClean="0"/>
              <a:t> adlı </a:t>
            </a:r>
            <a:r>
              <a:rPr lang="tr-TR" dirty="0" err="1" smtClean="0"/>
              <a:t>şaperonin</a:t>
            </a:r>
            <a:r>
              <a:rPr lang="tr-TR" dirty="0" smtClean="0"/>
              <a:t> yardımına ihtiyaç duyar.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9214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Virüs Simetrisi </a:t>
            </a:r>
            <a:endParaRPr lang="tr-TR" b="1" dirty="0"/>
          </a:p>
          <a:p>
            <a:pPr algn="just">
              <a:lnSpc>
                <a:spcPct val="150000"/>
              </a:lnSpc>
            </a:pPr>
            <a:r>
              <a:rPr lang="tr-TR" sz="2750" dirty="0" smtClean="0"/>
              <a:t>Virüsler yüksek derecede simetriktirler. Simetrik bir yapı bir eksen etrafında döndürüldüğü zaman, belirli derecede döndürme sonrasında tekrar aynı görünümü oluşturmasıdır. Virüslerde iki ana </a:t>
            </a:r>
            <a:r>
              <a:rPr lang="tr-TR" sz="2750" dirty="0" err="1" smtClean="0"/>
              <a:t>viral</a:t>
            </a:r>
            <a:r>
              <a:rPr lang="tr-TR" sz="2750" dirty="0" smtClean="0"/>
              <a:t> şekli olan çomak ve küresel karşılık gelen iki simetri şekli vardır. Çomak-şekilli virüsler </a:t>
            </a:r>
            <a:r>
              <a:rPr lang="tr-TR" sz="2750" b="1" i="1" dirty="0" err="1" smtClean="0"/>
              <a:t>helikssel</a:t>
            </a:r>
            <a:r>
              <a:rPr lang="tr-TR" sz="2750" dirty="0" smtClean="0"/>
              <a:t> simetriye sahip olurken küresel virüsler </a:t>
            </a:r>
            <a:r>
              <a:rPr lang="tr-TR" sz="2750" b="1" i="1" dirty="0" err="1" smtClean="0"/>
              <a:t>ikozahedral</a:t>
            </a:r>
            <a:r>
              <a:rPr lang="tr-TR" sz="2750" dirty="0" smtClean="0"/>
              <a:t> simetriye sahiptirler. TMV </a:t>
            </a:r>
            <a:r>
              <a:rPr lang="tr-TR" sz="2750" dirty="0" err="1" smtClean="0"/>
              <a:t>heliks</a:t>
            </a:r>
            <a:r>
              <a:rPr lang="tr-TR" sz="2750" dirty="0" smtClean="0"/>
              <a:t> simetrili tipik bir virüstür. </a:t>
            </a:r>
            <a:r>
              <a:rPr lang="tr-TR" sz="2750" dirty="0" err="1" smtClean="0"/>
              <a:t>Heliks</a:t>
            </a:r>
            <a:r>
              <a:rPr lang="tr-TR" sz="2750" dirty="0" smtClean="0"/>
              <a:t> virüslerin uzunlukları nükleik asidin uzunluğuyla tayin edilirken, </a:t>
            </a:r>
            <a:r>
              <a:rPr lang="tr-TR" sz="2750" dirty="0" err="1" smtClean="0"/>
              <a:t>heliks</a:t>
            </a:r>
            <a:r>
              <a:rPr lang="tr-TR" sz="2750" dirty="0" smtClean="0"/>
              <a:t> yapılı </a:t>
            </a:r>
            <a:r>
              <a:rPr lang="tr-TR" sz="2750" dirty="0" err="1" smtClean="0"/>
              <a:t>virionun</a:t>
            </a:r>
            <a:r>
              <a:rPr lang="tr-TR" sz="2750" dirty="0" smtClean="0"/>
              <a:t> genişliği </a:t>
            </a:r>
            <a:r>
              <a:rPr lang="tr-TR" sz="2750" dirty="0" err="1" smtClean="0"/>
              <a:t>kapsomerlerin</a:t>
            </a:r>
            <a:r>
              <a:rPr lang="tr-TR" sz="2750" dirty="0" smtClean="0"/>
              <a:t> paketlenmesi ve büyüklüğü ile belirlenir.</a:t>
            </a:r>
            <a:endParaRPr lang="tr-TR" sz="2750" dirty="0"/>
          </a:p>
        </p:txBody>
      </p:sp>
    </p:spTree>
    <p:extLst>
      <p:ext uri="{BB962C8B-B14F-4D97-AF65-F5344CB8AC3E}">
        <p14:creationId xmlns:p14="http://schemas.microsoft.com/office/powerpoint/2010/main" val="285384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İkozahedral</a:t>
            </a:r>
            <a:r>
              <a:rPr lang="tr-TR" dirty="0" smtClean="0"/>
              <a:t> simetrili virüsler hemen hemen küresel yapılı olup 20 üçgen yüzey ve 12 köşeden oluşur. Simetrinin katlanma eksenleri </a:t>
            </a:r>
            <a:r>
              <a:rPr lang="tr-TR" dirty="0" err="1" smtClean="0"/>
              <a:t>ikozahedronu</a:t>
            </a:r>
            <a:r>
              <a:rPr lang="tr-TR" dirty="0" smtClean="0"/>
              <a:t> eşit ölçü ve şekilde 5,3 veya 2 parçaya böler. </a:t>
            </a:r>
            <a:r>
              <a:rPr lang="tr-TR" dirty="0" err="1" smtClean="0"/>
              <a:t>İkozohedral</a:t>
            </a:r>
            <a:r>
              <a:rPr lang="tr-TR" dirty="0" smtClean="0"/>
              <a:t> simetri, </a:t>
            </a:r>
            <a:r>
              <a:rPr lang="tr-TR" dirty="0" err="1" smtClean="0"/>
              <a:t>kapsiti</a:t>
            </a:r>
            <a:r>
              <a:rPr lang="tr-TR" dirty="0" smtClean="0"/>
              <a:t> inşa etmen için az sayıda </a:t>
            </a:r>
            <a:r>
              <a:rPr lang="tr-TR" dirty="0" err="1" smtClean="0"/>
              <a:t>kapsomere</a:t>
            </a:r>
            <a:r>
              <a:rPr lang="tr-TR" dirty="0" smtClean="0"/>
              <a:t> ihtiyaç duyulmasından dolayı kapalı bir kabuktaki alt ünitelerin en verimli düzenleme şeklidir. </a:t>
            </a:r>
            <a:r>
              <a:rPr lang="tr-TR" dirty="0" err="1" smtClean="0"/>
              <a:t>Kapsomerlerin</a:t>
            </a:r>
            <a:r>
              <a:rPr lang="tr-TR" dirty="0" smtClean="0"/>
              <a:t> en basit düzenlenme şekli her üçgen yüzde3, her </a:t>
            </a:r>
            <a:r>
              <a:rPr lang="tr-TR" dirty="0" err="1" smtClean="0"/>
              <a:t>virionda</a:t>
            </a:r>
            <a:r>
              <a:rPr lang="tr-TR" dirty="0" smtClean="0"/>
              <a:t> ise toplam 60 </a:t>
            </a:r>
            <a:r>
              <a:rPr lang="tr-TR" dirty="0" err="1" smtClean="0"/>
              <a:t>kapsomer</a:t>
            </a:r>
            <a:r>
              <a:rPr lang="tr-TR" dirty="0" smtClean="0"/>
              <a:t> içerir.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637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Virus</a:t>
            </a:r>
            <a:r>
              <a:rPr lang="tr-TR" dirty="0" smtClean="0"/>
              <a:t> konak hücre olarak isimlendirilen sadece canlı hücre içerisinde çoğalabilen bir genetik elementtir. Virüsler konak hücre genomundan bağımsız olarak </a:t>
            </a:r>
            <a:r>
              <a:rPr lang="tr-TR" dirty="0" smtClean="0"/>
              <a:t>kendi </a:t>
            </a:r>
            <a:r>
              <a:rPr lang="tr-TR" dirty="0" smtClean="0"/>
              <a:t>genomlarına sahiptir. Bununla birlikte virüsler enerji </a:t>
            </a:r>
            <a:r>
              <a:rPr lang="tr-TR" dirty="0" err="1" smtClean="0"/>
              <a:t>metabolik</a:t>
            </a:r>
            <a:r>
              <a:rPr lang="tr-TR" dirty="0" smtClean="0"/>
              <a:t> ara ürünler ve protein sentezi bakımından konak hücreye bağlıdır. Bu yüzden virüsler </a:t>
            </a:r>
            <a:r>
              <a:rPr lang="tr-TR" i="1" dirty="0" smtClean="0"/>
              <a:t>hücre içi zorunlu parazittir.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Virüsler hem </a:t>
            </a:r>
            <a:r>
              <a:rPr lang="tr-TR" dirty="0" err="1" smtClean="0"/>
              <a:t>prokaryotları</a:t>
            </a:r>
            <a:r>
              <a:rPr lang="tr-TR" dirty="0" smtClean="0"/>
              <a:t> </a:t>
            </a:r>
            <a:r>
              <a:rPr lang="tr-TR" dirty="0" smtClean="0"/>
              <a:t>hem de </a:t>
            </a:r>
            <a:r>
              <a:rPr lang="tr-TR" dirty="0" err="1" smtClean="0"/>
              <a:t>ökaryotları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eder ve </a:t>
            </a:r>
            <a:r>
              <a:rPr lang="tr-TR" dirty="0" smtClean="0"/>
              <a:t>insan </a:t>
            </a:r>
            <a:r>
              <a:rPr lang="tr-TR" dirty="0" smtClean="0"/>
              <a:t>ve </a:t>
            </a:r>
            <a:r>
              <a:rPr lang="tr-TR" dirty="0" smtClean="0"/>
              <a:t>diğer </a:t>
            </a:r>
            <a:r>
              <a:rPr lang="tr-TR" dirty="0" smtClean="0"/>
              <a:t>organizmaların pek çok enfeksiyon hastalıklarından sorumludur.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70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Bununla birlikte çoğu virüsler 60 </a:t>
            </a:r>
            <a:r>
              <a:rPr lang="tr-TR" dirty="0" err="1" smtClean="0"/>
              <a:t>kapsomerden</a:t>
            </a:r>
            <a:r>
              <a:rPr lang="tr-TR" dirty="0" smtClean="0"/>
              <a:t> inşa edilen </a:t>
            </a:r>
            <a:r>
              <a:rPr lang="tr-TR" dirty="0" err="1" smtClean="0"/>
              <a:t>kapsit</a:t>
            </a:r>
            <a:r>
              <a:rPr lang="tr-TR" dirty="0" smtClean="0"/>
              <a:t> içerisine paketlenebilecek miktardan fazla nükleik </a:t>
            </a:r>
            <a:r>
              <a:rPr lang="tr-TR" dirty="0" err="1" smtClean="0"/>
              <a:t>asite</a:t>
            </a:r>
            <a:r>
              <a:rPr lang="tr-TR" dirty="0" smtClean="0"/>
              <a:t> sahip olduklarından 180,240 veya 360 </a:t>
            </a:r>
            <a:r>
              <a:rPr lang="tr-TR" dirty="0" err="1" smtClean="0"/>
              <a:t>kapsomerli</a:t>
            </a:r>
            <a:r>
              <a:rPr lang="tr-TR" dirty="0" smtClean="0"/>
              <a:t> yapılar çok daha yaygındır. Örneğin, insan </a:t>
            </a:r>
            <a:r>
              <a:rPr lang="tr-TR" dirty="0" err="1" smtClean="0"/>
              <a:t>papillomavirüs’ün</a:t>
            </a:r>
            <a:r>
              <a:rPr lang="tr-TR" dirty="0" smtClean="0"/>
              <a:t> </a:t>
            </a:r>
            <a:r>
              <a:rPr lang="tr-TR" dirty="0" err="1" smtClean="0"/>
              <a:t>kapsiti</a:t>
            </a:r>
            <a:r>
              <a:rPr lang="tr-TR" dirty="0" smtClean="0"/>
              <a:t>, her biri 5 </a:t>
            </a:r>
            <a:r>
              <a:rPr lang="tr-TR" dirty="0" err="1" smtClean="0"/>
              <a:t>kapsomerli</a:t>
            </a:r>
            <a:r>
              <a:rPr lang="tr-TR" dirty="0" smtClean="0"/>
              <a:t> olan 72 küme </a:t>
            </a:r>
            <a:r>
              <a:rPr lang="tr-TR" dirty="0" err="1" smtClean="0"/>
              <a:t>şeklikde</a:t>
            </a:r>
            <a:r>
              <a:rPr lang="tr-TR" dirty="0" smtClean="0"/>
              <a:t> düzenlenmiş 360 </a:t>
            </a:r>
            <a:r>
              <a:rPr lang="tr-TR" dirty="0" err="1" smtClean="0"/>
              <a:t>kapsomer</a:t>
            </a:r>
            <a:r>
              <a:rPr lang="tr-TR" dirty="0" smtClean="0"/>
              <a:t> içerir. Bazı virüslerin yapısı, kendine has yapı ve simetriye sahip çok sayıda alt kısımdan oluşmuş </a:t>
            </a:r>
            <a:r>
              <a:rPr lang="tr-TR" dirty="0" err="1" smtClean="0"/>
              <a:t>virion</a:t>
            </a:r>
            <a:r>
              <a:rPr lang="tr-TR" dirty="0" smtClean="0"/>
              <a:t> yapısıyla aşırı derecede karmaşıktır.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62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Bütün virüslerin en karmaşığı, T4 </a:t>
            </a:r>
            <a:r>
              <a:rPr lang="tr-TR" dirty="0" err="1" smtClean="0"/>
              <a:t>fajı</a:t>
            </a:r>
            <a:r>
              <a:rPr lang="tr-TR" dirty="0" smtClean="0"/>
              <a:t> gibi, </a:t>
            </a:r>
            <a:r>
              <a:rPr lang="tr-TR" i="1" dirty="0" err="1" smtClean="0"/>
              <a:t>Escherichia</a:t>
            </a:r>
            <a:r>
              <a:rPr lang="tr-TR" i="1" dirty="0" smtClean="0"/>
              <a:t> </a:t>
            </a:r>
            <a:r>
              <a:rPr lang="tr-TR" i="1" dirty="0" err="1" smtClean="0"/>
              <a:t>Coli’</a:t>
            </a:r>
            <a:r>
              <a:rPr lang="tr-TR" dirty="0" err="1" smtClean="0"/>
              <a:t>yi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eden baş-ve-kuyruklu </a:t>
            </a:r>
            <a:r>
              <a:rPr lang="tr-TR" dirty="0" err="1" smtClean="0"/>
              <a:t>bakteriofajlardır</a:t>
            </a:r>
            <a:r>
              <a:rPr lang="tr-TR" dirty="0" smtClean="0"/>
              <a:t>. T4 </a:t>
            </a:r>
            <a:r>
              <a:rPr lang="tr-TR" dirty="0" err="1" smtClean="0"/>
              <a:t>virionu</a:t>
            </a:r>
            <a:r>
              <a:rPr lang="tr-TR" dirty="0" smtClean="0"/>
              <a:t> bir </a:t>
            </a:r>
            <a:r>
              <a:rPr lang="tr-TR" dirty="0" err="1" smtClean="0"/>
              <a:t>ikozahedral</a:t>
            </a:r>
            <a:r>
              <a:rPr lang="tr-TR" dirty="0" smtClean="0"/>
              <a:t> baş ve </a:t>
            </a:r>
            <a:r>
              <a:rPr lang="tr-TR" dirty="0" err="1" smtClean="0"/>
              <a:t>heliks</a:t>
            </a:r>
            <a:r>
              <a:rPr lang="tr-TR" dirty="0" smtClean="0"/>
              <a:t> yapılı bir kuyruktan oluşur. Baş- ve-kuyruklu </a:t>
            </a:r>
            <a:r>
              <a:rPr lang="tr-TR" dirty="0" err="1" smtClean="0"/>
              <a:t>bakteriofajlardan</a:t>
            </a:r>
            <a:r>
              <a:rPr lang="tr-TR" dirty="0" smtClean="0"/>
              <a:t> farklı olmakla birlikte </a:t>
            </a:r>
            <a:r>
              <a:rPr lang="tr-TR" dirty="0" err="1" smtClean="0"/>
              <a:t>ökaryotları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eden bazı büyük virüsler de yapısal olarak karmaşıktır. Mimi virüs ve </a:t>
            </a:r>
            <a:r>
              <a:rPr lang="tr-TR" dirty="0" err="1" smtClean="0"/>
              <a:t>poks</a:t>
            </a:r>
            <a:r>
              <a:rPr lang="tr-TR" dirty="0" smtClean="0"/>
              <a:t> virüs çok iyi örneklerdir.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25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54" y="226372"/>
            <a:ext cx="6226346" cy="60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6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Zarflı virüsler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Zarflı virüsler </a:t>
            </a:r>
            <a:r>
              <a:rPr lang="tr-TR" dirty="0" err="1" smtClean="0"/>
              <a:t>nükleokapsiti</a:t>
            </a:r>
            <a:r>
              <a:rPr lang="tr-TR" dirty="0" smtClean="0"/>
              <a:t> saran bir </a:t>
            </a:r>
            <a:r>
              <a:rPr lang="tr-TR" dirty="0" err="1" smtClean="0"/>
              <a:t>membrana</a:t>
            </a:r>
            <a:r>
              <a:rPr lang="tr-TR" dirty="0" smtClean="0"/>
              <a:t> sahiptir ve RNA ve DNA </a:t>
            </a:r>
            <a:r>
              <a:rPr lang="tr-TR" dirty="0" err="1" smtClean="0"/>
              <a:t>genomlu</a:t>
            </a:r>
            <a:r>
              <a:rPr lang="tr-TR" dirty="0" smtClean="0"/>
              <a:t> olabilir. Çoğu zarflı virüsler </a:t>
            </a:r>
            <a:r>
              <a:rPr lang="tr-TR" dirty="0" err="1" smtClean="0"/>
              <a:t>sitoplazmik</a:t>
            </a:r>
            <a:r>
              <a:rPr lang="tr-TR" dirty="0" smtClean="0"/>
              <a:t> </a:t>
            </a:r>
            <a:r>
              <a:rPr lang="tr-TR" dirty="0" err="1" smtClean="0"/>
              <a:t>membranı</a:t>
            </a:r>
            <a:r>
              <a:rPr lang="tr-TR" dirty="0" smtClean="0"/>
              <a:t> </a:t>
            </a:r>
            <a:r>
              <a:rPr lang="tr-TR" dirty="0" err="1" smtClean="0"/>
              <a:t>direkc</a:t>
            </a:r>
            <a:r>
              <a:rPr lang="tr-TR" dirty="0" smtClean="0"/>
              <a:t> olarak dış ortama maruz kalan hayvan hücrelerini </a:t>
            </a:r>
            <a:r>
              <a:rPr lang="tr-TR" dirty="0" err="1" smtClean="0"/>
              <a:t>enfekte</a:t>
            </a:r>
            <a:r>
              <a:rPr lang="tr-TR" dirty="0" smtClean="0"/>
              <a:t> edebilirler. Diğer taraftan bitki ve bakteri hücreleri </a:t>
            </a:r>
            <a:r>
              <a:rPr lang="tr-TR" dirty="0" err="1" smtClean="0"/>
              <a:t>sitoplazmik</a:t>
            </a:r>
            <a:r>
              <a:rPr lang="tr-TR" dirty="0" smtClean="0"/>
              <a:t> </a:t>
            </a:r>
            <a:r>
              <a:rPr lang="tr-TR" dirty="0" err="1" smtClean="0"/>
              <a:t>membranın</a:t>
            </a:r>
            <a:r>
              <a:rPr lang="tr-TR" dirty="0" smtClean="0"/>
              <a:t> dışında bir hücre duvarı ile sarılı olduklarından bu </a:t>
            </a:r>
            <a:r>
              <a:rPr lang="tr-TR" dirty="0" err="1" smtClean="0"/>
              <a:t>organizmları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eden çok az zarflı virüs bilinmektedir.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Tipik olarak enfeksiyon sırasında </a:t>
            </a:r>
            <a:r>
              <a:rPr lang="tr-TR" dirty="0" err="1" smtClean="0"/>
              <a:t>virionun</a:t>
            </a:r>
            <a:r>
              <a:rPr lang="tr-TR" dirty="0" smtClean="0"/>
              <a:t> tamamı hayvan </a:t>
            </a:r>
            <a:r>
              <a:rPr lang="tr-TR" dirty="0" err="1" smtClean="0"/>
              <a:t>hüresine</a:t>
            </a:r>
            <a:r>
              <a:rPr lang="tr-TR" dirty="0" smtClean="0"/>
              <a:t> girer ,eğer zarf mevcut </a:t>
            </a:r>
            <a:r>
              <a:rPr lang="tr-TR" dirty="0" err="1" smtClean="0"/>
              <a:t>ise,zarf</a:t>
            </a:r>
            <a:r>
              <a:rPr lang="tr-TR" dirty="0" smtClean="0"/>
              <a:t> konak </a:t>
            </a:r>
            <a:r>
              <a:rPr lang="tr-TR" dirty="0" err="1" smtClean="0"/>
              <a:t>membranı</a:t>
            </a:r>
            <a:r>
              <a:rPr lang="tr-TR" dirty="0" smtClean="0"/>
              <a:t> ile kaynaşarak enfeksiyon işlemine yardım eder. Zarflı virüsler aynı zamanda hayvan hücrelerine daha kolay salınır. </a:t>
            </a:r>
          </a:p>
        </p:txBody>
      </p:sp>
    </p:spTree>
    <p:extLst>
      <p:ext uri="{BB962C8B-B14F-4D97-AF65-F5344CB8AC3E}">
        <p14:creationId xmlns:p14="http://schemas.microsoft.com/office/powerpoint/2010/main" val="19636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Virionlardaki</a:t>
            </a:r>
            <a:r>
              <a:rPr lang="tr-TR" b="1" dirty="0" smtClean="0"/>
              <a:t> enzimler</a:t>
            </a:r>
          </a:p>
          <a:p>
            <a:pPr algn="just">
              <a:lnSpc>
                <a:spcPct val="150000"/>
              </a:lnSpc>
            </a:pPr>
            <a:r>
              <a:rPr lang="tr-TR" dirty="0" err="1" smtClean="0"/>
              <a:t>Virusler</a:t>
            </a:r>
            <a:r>
              <a:rPr lang="tr-TR" dirty="0" smtClean="0"/>
              <a:t> </a:t>
            </a:r>
            <a:r>
              <a:rPr lang="tr-TR" dirty="0" err="1" smtClean="0"/>
              <a:t>metabolik</a:t>
            </a:r>
            <a:r>
              <a:rPr lang="tr-TR" dirty="0" smtClean="0"/>
              <a:t> işlem gerçekleştiremediklerinden </a:t>
            </a:r>
            <a:r>
              <a:rPr lang="tr-TR" dirty="0" err="1" smtClean="0"/>
              <a:t>metabolik</a:t>
            </a:r>
            <a:r>
              <a:rPr lang="tr-TR" dirty="0" smtClean="0"/>
              <a:t> olarak cansızdırlar. Bununla birlikte bazı virüsler </a:t>
            </a:r>
            <a:r>
              <a:rPr lang="tr-TR" dirty="0" err="1" smtClean="0"/>
              <a:t>virionlarında</a:t>
            </a:r>
            <a:r>
              <a:rPr lang="tr-TR" dirty="0" smtClean="0"/>
              <a:t> enfeksiyonda önemli rol oynayan enzimler bulundurur. Örneğin bazı </a:t>
            </a:r>
            <a:r>
              <a:rPr lang="tr-TR" dirty="0" err="1" smtClean="0"/>
              <a:t>bakteriyofajlar</a:t>
            </a:r>
            <a:r>
              <a:rPr lang="tr-TR" dirty="0" smtClean="0"/>
              <a:t> bakterinin </a:t>
            </a:r>
            <a:r>
              <a:rPr lang="tr-TR" dirty="0" err="1" smtClean="0"/>
              <a:t>peptidoglukon</a:t>
            </a:r>
            <a:r>
              <a:rPr lang="tr-TR" dirty="0" smtClean="0"/>
              <a:t> tabakasında küçük bir delik açarak virüse ait nükleik asidin konak hücre </a:t>
            </a:r>
            <a:r>
              <a:rPr lang="tr-TR" dirty="0" err="1" smtClean="0"/>
              <a:t>mtabolizmasına</a:t>
            </a:r>
            <a:r>
              <a:rPr lang="tr-TR" dirty="0" smtClean="0"/>
              <a:t> girişine imkan sağlayan </a:t>
            </a:r>
            <a:r>
              <a:rPr lang="tr-TR" dirty="0" err="1" smtClean="0"/>
              <a:t>lizozime</a:t>
            </a:r>
            <a:r>
              <a:rPr lang="tr-TR" dirty="0" smtClean="0"/>
              <a:t> </a:t>
            </a:r>
            <a:r>
              <a:rPr lang="tr-TR" dirty="0" err="1" smtClean="0"/>
              <a:t>benzenyen</a:t>
            </a:r>
            <a:r>
              <a:rPr lang="tr-TR" dirty="0" smtClean="0"/>
              <a:t> bir enzim bulundururlar. Enfeksiyonun son aşamasında üretilen benzer bir protein kona hücreyi parçalayarak yeni </a:t>
            </a:r>
            <a:r>
              <a:rPr lang="tr-TR" dirty="0" err="1" smtClean="0"/>
              <a:t>virionların</a:t>
            </a:r>
            <a:r>
              <a:rPr lang="tr-TR" dirty="0" smtClean="0"/>
              <a:t> dışarıya salınmasını sağlar. </a:t>
            </a:r>
          </a:p>
          <a:p>
            <a:pPr algn="just">
              <a:lnSpc>
                <a:spcPct val="150000"/>
              </a:lnSpc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4581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RNA virüsleri </a:t>
            </a:r>
            <a:r>
              <a:rPr lang="tr-TR" dirty="0" err="1" smtClean="0"/>
              <a:t>viral</a:t>
            </a:r>
            <a:r>
              <a:rPr lang="tr-TR" dirty="0" smtClean="0"/>
              <a:t> RNA’nın </a:t>
            </a:r>
            <a:r>
              <a:rPr lang="tr-TR" dirty="0" err="1" smtClean="0"/>
              <a:t>replikasyonunda</a:t>
            </a:r>
            <a:r>
              <a:rPr lang="tr-TR" dirty="0" smtClean="0"/>
              <a:t> ve virüse özel </a:t>
            </a:r>
            <a:r>
              <a:rPr lang="tr-TR" dirty="0" err="1" smtClean="0"/>
              <a:t>mRNA</a:t>
            </a:r>
            <a:r>
              <a:rPr lang="tr-TR" dirty="0" smtClean="0"/>
              <a:t> üretilmesinde görev yapan kendi nükleik asit </a:t>
            </a:r>
            <a:r>
              <a:rPr lang="tr-TR" dirty="0" err="1" smtClean="0"/>
              <a:t>polimerazlarını</a:t>
            </a:r>
            <a:r>
              <a:rPr lang="tr-TR" dirty="0" smtClean="0"/>
              <a:t> (RNA </a:t>
            </a:r>
            <a:r>
              <a:rPr lang="tr-TR" dirty="0" err="1" smtClean="0"/>
              <a:t>replikaz</a:t>
            </a:r>
            <a:r>
              <a:rPr lang="tr-TR" dirty="0" smtClean="0"/>
              <a:t> olarak isimlendirilen) bulundurur.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Hücreler RNA’yı kalıp olarak RNA sentezleyemediği için böyle enzimleri bulundurması zorunludur. RNA kalıbından DNA oluşturmak hücrelerin </a:t>
            </a:r>
            <a:r>
              <a:rPr lang="tr-TR" dirty="0" err="1" smtClean="0"/>
              <a:t>gerceklestiremediğibir</a:t>
            </a:r>
            <a:r>
              <a:rPr lang="tr-TR" dirty="0" smtClean="0"/>
              <a:t> işlem olduğu için </a:t>
            </a:r>
            <a:r>
              <a:rPr lang="tr-TR" dirty="0" err="1" smtClean="0"/>
              <a:t>revers-transkiptaz</a:t>
            </a:r>
            <a:r>
              <a:rPr lang="tr-TR" dirty="0" smtClean="0"/>
              <a:t> adı verilen enzim sayesinden DNA </a:t>
            </a:r>
            <a:r>
              <a:rPr lang="tr-TR" dirty="0" err="1" smtClean="0"/>
              <a:t>olusturular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4056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Virus</a:t>
            </a:r>
            <a:r>
              <a:rPr lang="tr-TR" b="1" dirty="0" smtClean="0"/>
              <a:t> </a:t>
            </a:r>
            <a:r>
              <a:rPr lang="tr-TR" b="1" dirty="0" err="1" smtClean="0"/>
              <a:t>replikasyon</a:t>
            </a:r>
            <a:r>
              <a:rPr lang="tr-TR" b="1" dirty="0" smtClean="0"/>
              <a:t> döngüsüne genel bakış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Bir virüs </a:t>
            </a:r>
            <a:r>
              <a:rPr lang="tr-TR" dirty="0" err="1" smtClean="0"/>
              <a:t>replikasyonu</a:t>
            </a:r>
            <a:r>
              <a:rPr lang="tr-TR" dirty="0" smtClean="0"/>
              <a:t> sırasında yeni </a:t>
            </a:r>
            <a:r>
              <a:rPr lang="tr-TR" dirty="0" err="1" smtClean="0"/>
              <a:t>virionların</a:t>
            </a:r>
            <a:r>
              <a:rPr lang="tr-TR" dirty="0" smtClean="0"/>
              <a:t> yapılmasında ihtiyaç duyulan bütün zorunlu bileşenleri sentezlemesi için virüsün bir canlı konak hücreyi uyarması gerekir.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Bir virüsün </a:t>
            </a:r>
            <a:r>
              <a:rPr lang="tr-TR" dirty="0" err="1" smtClean="0"/>
              <a:t>replikasyon</a:t>
            </a:r>
            <a:r>
              <a:rPr lang="tr-TR" dirty="0" smtClean="0"/>
              <a:t> döngüsünü tam olarak destekleyen bir hücre için o virüs bakımında </a:t>
            </a:r>
            <a:r>
              <a:rPr lang="tr-TR" i="1" dirty="0" err="1" smtClean="0"/>
              <a:t>permisif</a:t>
            </a:r>
            <a:r>
              <a:rPr lang="tr-TR" i="1" dirty="0" smtClean="0"/>
              <a:t>(üretken) </a:t>
            </a:r>
            <a:r>
              <a:rPr lang="tr-TR" dirty="0" smtClean="0"/>
              <a:t>olduğu söylenir. 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Üretken bir konakta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replikasyon</a:t>
            </a:r>
            <a:r>
              <a:rPr lang="tr-TR" dirty="0" smtClean="0"/>
              <a:t> döngüsü </a:t>
            </a:r>
            <a:r>
              <a:rPr lang="tr-TR" dirty="0" err="1" smtClean="0"/>
              <a:t>bes</a:t>
            </a:r>
            <a:r>
              <a:rPr lang="tr-TR" dirty="0" smtClean="0"/>
              <a:t> basamağa ayrılır. 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1358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1. </a:t>
            </a:r>
            <a:r>
              <a:rPr lang="tr-TR" dirty="0" err="1" smtClean="0"/>
              <a:t>Virionun</a:t>
            </a:r>
            <a:r>
              <a:rPr lang="tr-TR" dirty="0" smtClean="0"/>
              <a:t> konak hücreye tutunması (</a:t>
            </a:r>
            <a:r>
              <a:rPr lang="tr-TR" dirty="0" err="1" smtClean="0"/>
              <a:t>adsorpsiyon</a:t>
            </a:r>
            <a:r>
              <a:rPr lang="tr-T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2. </a:t>
            </a:r>
            <a:r>
              <a:rPr lang="tr-TR" dirty="0" err="1" smtClean="0"/>
              <a:t>Virion</a:t>
            </a:r>
            <a:r>
              <a:rPr lang="tr-TR" dirty="0" smtClean="0"/>
              <a:t> nükleik asidinin konak hücreye girmesi (</a:t>
            </a:r>
            <a:r>
              <a:rPr lang="tr-TR" dirty="0" err="1" smtClean="0"/>
              <a:t>penetrasyon</a:t>
            </a:r>
            <a:r>
              <a:rPr lang="tr-TR" dirty="0" smtClean="0"/>
              <a:t>, giriş, enjeksiyon)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3. virüs yönlendirmesi ile konak hücre sisteminde virüs nükleik asit ve proteinlerin sentezlenmesi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4. </a:t>
            </a:r>
            <a:r>
              <a:rPr lang="tr-TR" dirty="0" err="1" smtClean="0"/>
              <a:t>kapsitlerin</a:t>
            </a:r>
            <a:r>
              <a:rPr lang="tr-TR" dirty="0" smtClean="0"/>
              <a:t> </a:t>
            </a:r>
            <a:r>
              <a:rPr lang="tr-TR" dirty="0" err="1" smtClean="0"/>
              <a:t>inşaası</a:t>
            </a:r>
            <a:r>
              <a:rPr lang="tr-TR" dirty="0" smtClean="0"/>
              <a:t>(</a:t>
            </a:r>
            <a:r>
              <a:rPr lang="tr-TR" dirty="0" err="1" smtClean="0"/>
              <a:t>asemble</a:t>
            </a:r>
            <a:r>
              <a:rPr lang="tr-TR" dirty="0" smtClean="0"/>
              <a:t>) ve </a:t>
            </a:r>
            <a:r>
              <a:rPr lang="tr-TR" dirty="0" err="1" smtClean="0"/>
              <a:t>viral</a:t>
            </a:r>
            <a:r>
              <a:rPr lang="tr-TR" dirty="0" smtClean="0"/>
              <a:t> genomların yeni </a:t>
            </a:r>
            <a:r>
              <a:rPr lang="tr-TR" dirty="0" err="1" smtClean="0"/>
              <a:t>virionlar</a:t>
            </a:r>
            <a:r>
              <a:rPr lang="tr-TR" dirty="0" smtClean="0"/>
              <a:t> içinde paketlenmesi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5. yeni </a:t>
            </a:r>
            <a:r>
              <a:rPr lang="tr-TR" dirty="0" err="1" smtClean="0"/>
              <a:t>virionların</a:t>
            </a:r>
            <a:r>
              <a:rPr lang="tr-TR" dirty="0" smtClean="0"/>
              <a:t> hücreden salınması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99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8" y="290147"/>
            <a:ext cx="11820082" cy="33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57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https://www.youtube.com/watch?v=uFXuxGuT7H8</a:t>
            </a:r>
          </a:p>
        </p:txBody>
      </p:sp>
    </p:spTree>
    <p:extLst>
      <p:ext uri="{BB962C8B-B14F-4D97-AF65-F5344CB8AC3E}">
        <p14:creationId xmlns:p14="http://schemas.microsoft.com/office/powerpoint/2010/main" val="14518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Virüslerin Doğası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Virüs Nedir?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Virüsler, hücre olmamalarına rağmen, virüsün bir konak hücreden </a:t>
            </a:r>
            <a:r>
              <a:rPr lang="tr-TR" dirty="0" err="1" smtClean="0"/>
              <a:t>bska</a:t>
            </a:r>
            <a:r>
              <a:rPr lang="tr-TR" dirty="0" smtClean="0"/>
              <a:t> birine yayılmasına izin veren </a:t>
            </a:r>
            <a:r>
              <a:rPr lang="tr-TR" b="1" dirty="0" err="1" smtClean="0"/>
              <a:t>virion</a:t>
            </a:r>
            <a:r>
              <a:rPr lang="tr-TR" b="1" dirty="0" smtClean="0"/>
              <a:t> </a:t>
            </a:r>
            <a:r>
              <a:rPr lang="tr-TR" dirty="0" smtClean="0"/>
              <a:t>adında ekstra </a:t>
            </a:r>
            <a:r>
              <a:rPr lang="tr-TR" dirty="0" err="1" smtClean="0"/>
              <a:t>sellüler</a:t>
            </a:r>
            <a:r>
              <a:rPr lang="tr-TR" dirty="0" smtClean="0"/>
              <a:t> formun oluşumuna ve </a:t>
            </a:r>
            <a:r>
              <a:rPr lang="tr-TR" dirty="0" err="1" smtClean="0"/>
              <a:t>replikasyonu</a:t>
            </a:r>
            <a:r>
              <a:rPr lang="tr-TR" dirty="0" smtClean="0"/>
              <a:t> için gerekli fonksiyonları kodlayan bir nükleik asit genomuna sahiptir.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07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Replikasyon</a:t>
            </a:r>
            <a:r>
              <a:rPr lang="tr-TR" dirty="0" smtClean="0"/>
              <a:t> döngüsü sırasında, hücreler parçalanıncaya ve yeni sentezlenen </a:t>
            </a:r>
            <a:r>
              <a:rPr lang="tr-TR" dirty="0" err="1" smtClean="0"/>
              <a:t>virionlarını</a:t>
            </a:r>
            <a:r>
              <a:rPr lang="tr-TR" dirty="0" smtClean="0"/>
              <a:t> dışarı salıncaya kadar kültür besi yeri içindeki </a:t>
            </a:r>
            <a:r>
              <a:rPr lang="tr-TR" dirty="0" err="1" smtClean="0"/>
              <a:t>virion</a:t>
            </a:r>
            <a:r>
              <a:rPr lang="tr-TR" dirty="0" smtClean="0"/>
              <a:t> sayıları zamana bağlı olarak </a:t>
            </a:r>
            <a:r>
              <a:rPr lang="tr-TR" dirty="0" err="1" smtClean="0"/>
              <a:t>temede</a:t>
            </a:r>
            <a:r>
              <a:rPr lang="tr-TR" dirty="0" smtClean="0"/>
              <a:t> </a:t>
            </a:r>
            <a:r>
              <a:rPr lang="tr-TR" dirty="0" err="1" smtClean="0"/>
              <a:t>hic</a:t>
            </a:r>
            <a:r>
              <a:rPr lang="tr-TR" dirty="0" smtClean="0"/>
              <a:t> artış </a:t>
            </a:r>
            <a:r>
              <a:rPr lang="tr-TR" dirty="0" err="1" smtClean="0"/>
              <a:t>göstemediğinden</a:t>
            </a:r>
            <a:r>
              <a:rPr lang="tr-TR" dirty="0" smtClean="0"/>
              <a:t> bu davranış tek basamak büyüme eğrisi şeklinde olur. Enfeksiyondan sonra ilk birkaç dakikada virüs </a:t>
            </a:r>
            <a:r>
              <a:rPr lang="tr-TR" dirty="0" err="1" smtClean="0"/>
              <a:t>eklips</a:t>
            </a:r>
            <a:r>
              <a:rPr lang="tr-TR" dirty="0" smtClean="0"/>
              <a:t> faza girer. Üretken bir konak hücreye tutununca </a:t>
            </a:r>
            <a:r>
              <a:rPr lang="tr-TR" dirty="0" err="1" smtClean="0"/>
              <a:t>virion</a:t>
            </a:r>
            <a:r>
              <a:rPr lang="tr-TR" dirty="0" smtClean="0"/>
              <a:t> artık bir başka hücreyi </a:t>
            </a:r>
            <a:r>
              <a:rPr lang="tr-TR" dirty="0" err="1" smtClean="0"/>
              <a:t>enfekte</a:t>
            </a:r>
            <a:r>
              <a:rPr lang="tr-TR" dirty="0" smtClean="0"/>
              <a:t> edemez. Bu olay </a:t>
            </a:r>
            <a:r>
              <a:rPr lang="tr-TR" dirty="0" err="1" smtClean="0"/>
              <a:t>viral</a:t>
            </a:r>
            <a:r>
              <a:rPr lang="tr-TR" dirty="0" smtClean="0"/>
              <a:t> nükleik asidin konak hücre içine girişi ile devam eder. Bu aşamada </a:t>
            </a:r>
            <a:r>
              <a:rPr lang="tr-TR" dirty="0" err="1" smtClean="0"/>
              <a:t>enfekte</a:t>
            </a:r>
            <a:r>
              <a:rPr lang="tr-TR" dirty="0" smtClean="0"/>
              <a:t> hücre parçalanırsa </a:t>
            </a:r>
            <a:r>
              <a:rPr lang="tr-TR" dirty="0" err="1" smtClean="0"/>
              <a:t>enfekte</a:t>
            </a:r>
            <a:r>
              <a:rPr lang="tr-TR" dirty="0" smtClean="0"/>
              <a:t> hücre parçalanırsa </a:t>
            </a:r>
            <a:r>
              <a:rPr lang="tr-TR" dirty="0" err="1" smtClean="0"/>
              <a:t>viral</a:t>
            </a:r>
            <a:r>
              <a:rPr lang="tr-TR" dirty="0" smtClean="0"/>
              <a:t> genom </a:t>
            </a:r>
            <a:r>
              <a:rPr lang="tr-TR" dirty="0" err="1" smtClean="0"/>
              <a:t>kapsiti</a:t>
            </a:r>
            <a:r>
              <a:rPr lang="tr-TR" dirty="0" smtClean="0"/>
              <a:t> içerisinde olamayacağından </a:t>
            </a:r>
            <a:r>
              <a:rPr lang="tr-TR" dirty="0" err="1" smtClean="0"/>
              <a:t>virion</a:t>
            </a:r>
            <a:r>
              <a:rPr lang="tr-TR" dirty="0" smtClean="0"/>
              <a:t> artık enfeksiyon oluşturabilecek bir varlık olamaz.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780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9615" y="562708"/>
            <a:ext cx="10914186" cy="561425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Olgunlasma</a:t>
            </a:r>
            <a:r>
              <a:rPr lang="tr-TR" dirty="0" smtClean="0"/>
              <a:t> </a:t>
            </a:r>
            <a:r>
              <a:rPr lang="tr-TR" dirty="0" err="1" smtClean="0"/>
              <a:t>fazı,yeni</a:t>
            </a:r>
            <a:r>
              <a:rPr lang="tr-TR" dirty="0" smtClean="0"/>
              <a:t> sentezlenen nükleik asit molekülleri </a:t>
            </a:r>
            <a:r>
              <a:rPr lang="tr-TR" dirty="0" err="1" smtClean="0"/>
              <a:t>kapsitler</a:t>
            </a:r>
            <a:r>
              <a:rPr lang="tr-TR" dirty="0" smtClean="0"/>
              <a:t> içinde paketlendiği zaman başlar. </a:t>
            </a:r>
            <a:r>
              <a:rPr lang="tr-TR" dirty="0" err="1" smtClean="0"/>
              <a:t>Olgunlasma</a:t>
            </a:r>
            <a:r>
              <a:rPr lang="tr-TR" dirty="0" smtClean="0"/>
              <a:t> fazı sırasında konak hücre içindeki </a:t>
            </a:r>
            <a:r>
              <a:rPr lang="tr-TR" dirty="0" err="1" smtClean="0"/>
              <a:t>enfeksiyöz</a:t>
            </a:r>
            <a:r>
              <a:rPr lang="tr-TR" dirty="0" smtClean="0"/>
              <a:t> </a:t>
            </a:r>
            <a:r>
              <a:rPr lang="tr-TR" dirty="0" err="1" smtClean="0"/>
              <a:t>virionların</a:t>
            </a:r>
            <a:r>
              <a:rPr lang="tr-TR" dirty="0" smtClean="0"/>
              <a:t> sayıları </a:t>
            </a:r>
            <a:r>
              <a:rPr lang="tr-TR" dirty="0" err="1" smtClean="0"/>
              <a:t>cok</a:t>
            </a:r>
            <a:r>
              <a:rPr lang="tr-TR" dirty="0" smtClean="0"/>
              <a:t> aşırı </a:t>
            </a:r>
            <a:r>
              <a:rPr lang="tr-TR" dirty="0" err="1" smtClean="0"/>
              <a:t>sekilde</a:t>
            </a:r>
            <a:r>
              <a:rPr lang="tr-TR" dirty="0" smtClean="0"/>
              <a:t> artar. Bununla birlikte hücre parçalanmadığı için yeni </a:t>
            </a:r>
            <a:r>
              <a:rPr lang="tr-TR" dirty="0" err="1" smtClean="0"/>
              <a:t>virionlar</a:t>
            </a:r>
            <a:r>
              <a:rPr lang="tr-TR" dirty="0" smtClean="0"/>
              <a:t> belirmez.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Yeni inşa edilen </a:t>
            </a:r>
            <a:r>
              <a:rPr lang="tr-TR" dirty="0" err="1" smtClean="0"/>
              <a:t>virionlar</a:t>
            </a:r>
            <a:r>
              <a:rPr lang="tr-TR" dirty="0" smtClean="0"/>
              <a:t> henüz hücre dışında bulunmadığından </a:t>
            </a:r>
            <a:r>
              <a:rPr lang="tr-TR" dirty="0" err="1" smtClean="0"/>
              <a:t>eklips</a:t>
            </a:r>
            <a:r>
              <a:rPr lang="tr-TR" dirty="0" smtClean="0"/>
              <a:t> ve olgunlaşma fazlar birlikte </a:t>
            </a:r>
            <a:r>
              <a:rPr lang="tr-TR" i="1" dirty="0" err="1" smtClean="0"/>
              <a:t>latent</a:t>
            </a:r>
            <a:r>
              <a:rPr lang="tr-TR" i="1" dirty="0" smtClean="0"/>
              <a:t> faz </a:t>
            </a:r>
            <a:r>
              <a:rPr lang="tr-TR" dirty="0" err="1" smtClean="0"/>
              <a:t>peryodunu</a:t>
            </a:r>
            <a:r>
              <a:rPr lang="tr-TR" dirty="0" smtClean="0"/>
              <a:t> oluştururlar. </a:t>
            </a:r>
          </a:p>
          <a:p>
            <a:pPr algn="just">
              <a:lnSpc>
                <a:spcPct val="150000"/>
              </a:lnSpc>
            </a:pPr>
            <a:r>
              <a:rPr lang="tr-TR" dirty="0" err="1" smtClean="0"/>
              <a:t>Olgunlasma</a:t>
            </a:r>
            <a:r>
              <a:rPr lang="tr-TR" dirty="0" smtClean="0"/>
              <a:t> sırasında olgun </a:t>
            </a:r>
            <a:r>
              <a:rPr lang="tr-TR" dirty="0" err="1" smtClean="0"/>
              <a:t>virionlar</a:t>
            </a:r>
            <a:r>
              <a:rPr lang="tr-TR" dirty="0" smtClean="0"/>
              <a:t> virüse bağla olarak hücre </a:t>
            </a:r>
            <a:r>
              <a:rPr lang="tr-TR" dirty="0" err="1" smtClean="0"/>
              <a:t>lizisi</a:t>
            </a:r>
            <a:r>
              <a:rPr lang="tr-TR" dirty="0" smtClean="0"/>
              <a:t> tomurcuklanma veya </a:t>
            </a:r>
            <a:r>
              <a:rPr lang="tr-TR" dirty="0" err="1" smtClean="0"/>
              <a:t>salgınlanma</a:t>
            </a:r>
            <a:r>
              <a:rPr lang="tr-TR" dirty="0" smtClean="0"/>
              <a:t> neticesinde salınırlar. Her bir hücreden salınan </a:t>
            </a:r>
            <a:r>
              <a:rPr lang="tr-TR" dirty="0" err="1" smtClean="0"/>
              <a:t>virionların</a:t>
            </a:r>
            <a:r>
              <a:rPr lang="tr-TR" dirty="0" smtClean="0"/>
              <a:t> sayısı üretim hacmi olarak adlandırılır. </a:t>
            </a:r>
          </a:p>
        </p:txBody>
      </p:sp>
    </p:spTree>
    <p:extLst>
      <p:ext uri="{BB962C8B-B14F-4D97-AF65-F5344CB8AC3E}">
        <p14:creationId xmlns:p14="http://schemas.microsoft.com/office/powerpoint/2010/main" val="213931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5" y="126580"/>
            <a:ext cx="8695892" cy="65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Bakteriyofaj</a:t>
            </a:r>
            <a:r>
              <a:rPr lang="tr-TR" b="1" dirty="0" smtClean="0"/>
              <a:t> Hayat Döngüsü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Tutunma ve </a:t>
            </a:r>
            <a:r>
              <a:rPr lang="tr-TR" b="1" dirty="0" err="1" smtClean="0"/>
              <a:t>Bakteriyofajın</a:t>
            </a:r>
            <a:r>
              <a:rPr lang="tr-TR" b="1" dirty="0" smtClean="0"/>
              <a:t> Hücreye girişi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Tutunma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Bir </a:t>
            </a:r>
            <a:r>
              <a:rPr lang="tr-TR" dirty="0" err="1" smtClean="0"/>
              <a:t>virusun</a:t>
            </a:r>
            <a:r>
              <a:rPr lang="tr-TR" dirty="0" smtClean="0"/>
              <a:t> konak seçiciliğindeki ana faktör </a:t>
            </a:r>
            <a:r>
              <a:rPr lang="tr-TR" i="1" dirty="0" smtClean="0"/>
              <a:t>tutunmadır.</a:t>
            </a:r>
            <a:r>
              <a:rPr lang="tr-TR" dirty="0" smtClean="0"/>
              <a:t> </a:t>
            </a:r>
            <a:r>
              <a:rPr lang="tr-TR" dirty="0" err="1" smtClean="0"/>
              <a:t>Virion,dış</a:t>
            </a:r>
            <a:r>
              <a:rPr lang="tr-TR" dirty="0" smtClean="0"/>
              <a:t> yüzeyinde bulunan bir veya daha fazla protein konak hücre yüzeyinde bulunan reseptörler adında özel bir bileşenler ile etkileşir.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Özel reseptörün olmadığı durumlarda virüs hücreye tutunamaz ve böylece hücreyi </a:t>
            </a:r>
            <a:r>
              <a:rPr lang="tr-TR" dirty="0" err="1" smtClean="0"/>
              <a:t>enfekte</a:t>
            </a:r>
            <a:r>
              <a:rPr lang="tr-TR" dirty="0" smtClean="0"/>
              <a:t> edemez. Hatta; </a:t>
            </a:r>
            <a:r>
              <a:rPr lang="tr-TR" dirty="0" err="1" smtClean="0"/>
              <a:t>eger</a:t>
            </a:r>
            <a:r>
              <a:rPr lang="tr-TR" dirty="0" smtClean="0"/>
              <a:t> reseptör mutasyonla değişikliğe uğrarsa konak virüs enfeksiyonuna karşı dirençli olabilir.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7172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Viral</a:t>
            </a:r>
            <a:r>
              <a:rPr lang="tr-TR" dirty="0" smtClean="0"/>
              <a:t> reseptörler proteinler, karbonhidratlar, </a:t>
            </a:r>
            <a:r>
              <a:rPr lang="tr-TR" dirty="0" err="1" smtClean="0"/>
              <a:t>glikoproteinler</a:t>
            </a:r>
            <a:r>
              <a:rPr lang="tr-TR" dirty="0" smtClean="0"/>
              <a:t> lipitler ve </a:t>
            </a:r>
            <a:r>
              <a:rPr lang="tr-TR" dirty="0" err="1" smtClean="0"/>
              <a:t>lipoproteinler</a:t>
            </a:r>
            <a:r>
              <a:rPr lang="tr-TR" dirty="0" smtClean="0"/>
              <a:t> gibi konağın yüzey bileşenleri ve bu </a:t>
            </a:r>
            <a:r>
              <a:rPr lang="tr-TR" dirty="0" err="1" smtClean="0"/>
              <a:t>makromoleküllerden</a:t>
            </a:r>
            <a:r>
              <a:rPr lang="tr-TR" dirty="0" smtClean="0"/>
              <a:t> oluşan hücrelerdir.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Reseptörler hücrelerin normal işlevlerini görür. Örneğin T1 </a:t>
            </a:r>
            <a:r>
              <a:rPr lang="tr-TR" dirty="0" err="1" smtClean="0"/>
              <a:t>fajı</a:t>
            </a:r>
            <a:r>
              <a:rPr lang="tr-TR" dirty="0" smtClean="0"/>
              <a:t> için olan reseptör bir demir alma proteinidir. Gram negatif bakterilerin </a:t>
            </a:r>
            <a:r>
              <a:rPr lang="tr-TR" dirty="0" err="1" smtClean="0"/>
              <a:t>lipopolisakkarit</a:t>
            </a:r>
            <a:r>
              <a:rPr lang="tr-TR" dirty="0" smtClean="0"/>
              <a:t> (LPS) dış </a:t>
            </a:r>
            <a:r>
              <a:rPr lang="tr-TR" dirty="0" err="1" smtClean="0"/>
              <a:t>membranındaki</a:t>
            </a:r>
            <a:r>
              <a:rPr lang="tr-TR" dirty="0" smtClean="0"/>
              <a:t> karbonhidratlar </a:t>
            </a:r>
            <a:r>
              <a:rPr lang="tr-TR" dirty="0" err="1" smtClean="0"/>
              <a:t>bakteriyofaj</a:t>
            </a:r>
            <a:r>
              <a:rPr lang="tr-TR" dirty="0" smtClean="0"/>
              <a:t> T4 tarafından tanınan reseptördür.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7812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02" y="548640"/>
            <a:ext cx="10260916" cy="57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2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Penetrasyon</a:t>
            </a:r>
            <a:r>
              <a:rPr lang="tr-TR" b="1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Bir virüsün konak hücresine tutunması hem </a:t>
            </a:r>
            <a:r>
              <a:rPr lang="tr-TR" dirty="0" err="1" smtClean="0"/>
              <a:t>virüsde</a:t>
            </a:r>
            <a:r>
              <a:rPr lang="tr-TR" dirty="0" smtClean="0"/>
              <a:t> hem konak hücre yüzeyinde değişiklikle sonlanır. </a:t>
            </a:r>
            <a:r>
              <a:rPr lang="tr-TR" dirty="0" err="1" smtClean="0"/>
              <a:t>Bakteriyofajlar</a:t>
            </a:r>
            <a:r>
              <a:rPr lang="tr-TR" dirty="0" smtClean="0"/>
              <a:t> </a:t>
            </a:r>
            <a:r>
              <a:rPr lang="tr-TR" dirty="0" err="1" smtClean="0"/>
              <a:t>kapsiti</a:t>
            </a:r>
            <a:r>
              <a:rPr lang="tr-TR" dirty="0" smtClean="0"/>
              <a:t> hücre dışında bırakır sadece genomlar sitoplazmaya geçer. Bununla birlikte </a:t>
            </a:r>
            <a:r>
              <a:rPr lang="tr-TR" dirty="0" err="1" smtClean="0"/>
              <a:t>viral</a:t>
            </a:r>
            <a:r>
              <a:rPr lang="tr-TR" dirty="0" smtClean="0"/>
              <a:t> genomun hücre içine geçişi sadece </a:t>
            </a:r>
            <a:r>
              <a:rPr lang="tr-TR" dirty="0" err="1" smtClean="0"/>
              <a:t>viral</a:t>
            </a:r>
            <a:r>
              <a:rPr lang="tr-TR" dirty="0" smtClean="0"/>
              <a:t> genomu okunabilirse virüs </a:t>
            </a:r>
            <a:r>
              <a:rPr lang="tr-TR" dirty="0" err="1" smtClean="0"/>
              <a:t>replikasyon</a:t>
            </a:r>
            <a:r>
              <a:rPr lang="tr-TR" dirty="0" smtClean="0"/>
              <a:t> ile sonlanır.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4254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Kuyruklu </a:t>
            </a:r>
            <a:r>
              <a:rPr lang="tr-TR" dirty="0" err="1" smtClean="0"/>
              <a:t>bakteriyofajlar</a:t>
            </a:r>
            <a:r>
              <a:rPr lang="tr-TR" dirty="0" smtClean="0"/>
              <a:t> en karmaşık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penetrasyon</a:t>
            </a:r>
            <a:r>
              <a:rPr lang="tr-TR" dirty="0" smtClean="0"/>
              <a:t> mekanizmasına </a:t>
            </a:r>
            <a:r>
              <a:rPr lang="tr-TR" dirty="0" err="1" smtClean="0"/>
              <a:t>ashiptir.Bakteriyofaj</a:t>
            </a:r>
            <a:r>
              <a:rPr lang="tr-TR" dirty="0" smtClean="0"/>
              <a:t> T4 içerisine katlanmış lineer çift-zincir </a:t>
            </a:r>
            <a:r>
              <a:rPr lang="tr-TR" dirty="0" err="1" smtClean="0"/>
              <a:t>viral</a:t>
            </a:r>
            <a:r>
              <a:rPr lang="tr-TR" dirty="0" smtClean="0"/>
              <a:t> DNA bulunan bir </a:t>
            </a:r>
            <a:r>
              <a:rPr lang="tr-TR" dirty="0" err="1" smtClean="0"/>
              <a:t>ikozhedral</a:t>
            </a:r>
            <a:r>
              <a:rPr lang="tr-TR" dirty="0" smtClean="0"/>
              <a:t> baş, hücre yüzeyine temas eden bir seri kuyruk fiberleri ve </a:t>
            </a:r>
            <a:r>
              <a:rPr lang="tr-TR" dirty="0" err="1" smtClean="0"/>
              <a:t>kuruk</a:t>
            </a:r>
            <a:r>
              <a:rPr lang="tr-TR" dirty="0" smtClean="0"/>
              <a:t> iğneleri ile sonlanırlar. </a:t>
            </a:r>
            <a:r>
              <a:rPr lang="tr-TR" dirty="0" err="1" smtClean="0"/>
              <a:t>Faj</a:t>
            </a:r>
            <a:r>
              <a:rPr lang="tr-TR" dirty="0" smtClean="0"/>
              <a:t> T4 önce kuyruk fiberlerini kullanarak </a:t>
            </a:r>
            <a:r>
              <a:rPr lang="tr-TR" dirty="0" err="1" smtClean="0"/>
              <a:t>E.coli</a:t>
            </a:r>
            <a:r>
              <a:rPr lang="tr-TR" dirty="0" smtClean="0"/>
              <a:t> hücrelerine tutunur. Kuyruk fiberlerini kullanarak uçları özel olarak hücrenin LPS tabakasındaki </a:t>
            </a:r>
            <a:r>
              <a:rPr lang="tr-TR" dirty="0" err="1" smtClean="0"/>
              <a:t>polisakkaritler</a:t>
            </a:r>
            <a:r>
              <a:rPr lang="tr-TR" dirty="0" smtClean="0"/>
              <a:t> ile etkileşir </a:t>
            </a:r>
            <a:r>
              <a:rPr lang="tr-TR" dirty="0" err="1" smtClean="0"/>
              <a:t>daga</a:t>
            </a:r>
            <a:r>
              <a:rPr lang="tr-TR" dirty="0" smtClean="0"/>
              <a:t> sonra fiberler geri çekilerek kuyruğun iğneler aracılığı ile hücreye temasına izin verir. T4 </a:t>
            </a:r>
            <a:r>
              <a:rPr lang="tr-TR" dirty="0" err="1" smtClean="0"/>
              <a:t>lizozomun</a:t>
            </a:r>
            <a:r>
              <a:rPr lang="tr-TR" dirty="0" smtClean="0"/>
              <a:t> aktivitesi daha sonra </a:t>
            </a:r>
            <a:r>
              <a:rPr lang="tr-TR" dirty="0" err="1" smtClean="0"/>
              <a:t>peptidoglikan</a:t>
            </a:r>
            <a:r>
              <a:rPr lang="tr-TR" dirty="0" smtClean="0"/>
              <a:t> tabakada küçük bir delik oluşturur ve kuyruk örtüsü kasılır. Bu olduğu zaman virüs DNA </a:t>
            </a:r>
            <a:r>
              <a:rPr lang="tr-TR" dirty="0" err="1" smtClean="0"/>
              <a:t>sı</a:t>
            </a:r>
            <a:r>
              <a:rPr lang="tr-TR" dirty="0" smtClean="0"/>
              <a:t> </a:t>
            </a:r>
            <a:r>
              <a:rPr lang="tr-TR" dirty="0" err="1" smtClean="0"/>
              <a:t>kuruk</a:t>
            </a:r>
            <a:r>
              <a:rPr lang="tr-TR" dirty="0" smtClean="0"/>
              <a:t> boyunca bir </a:t>
            </a:r>
            <a:r>
              <a:rPr lang="tr-TR" dirty="0" err="1" smtClean="0"/>
              <a:t>sırınga</a:t>
            </a:r>
            <a:r>
              <a:rPr lang="tr-TR" dirty="0" smtClean="0"/>
              <a:t> gibi </a:t>
            </a:r>
            <a:r>
              <a:rPr lang="tr-TR" dirty="0" err="1" smtClean="0"/>
              <a:t>E.coli</a:t>
            </a:r>
            <a:r>
              <a:rPr lang="tr-TR" dirty="0" smtClean="0"/>
              <a:t> içerisine girer.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3709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31" y="49449"/>
            <a:ext cx="7708718" cy="67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Bakteriyofaj</a:t>
            </a:r>
            <a:r>
              <a:rPr lang="tr-TR" b="1" dirty="0" smtClean="0"/>
              <a:t> T4’ün </a:t>
            </a:r>
            <a:r>
              <a:rPr lang="tr-TR" b="1" dirty="0" err="1" smtClean="0"/>
              <a:t>replikasyonu</a:t>
            </a:r>
            <a:r>
              <a:rPr lang="tr-TR" b="1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b="1" dirty="0" err="1" smtClean="0"/>
              <a:t>Transkiripsiyon</a:t>
            </a:r>
            <a:r>
              <a:rPr lang="tr-TR" b="1" dirty="0" smtClean="0"/>
              <a:t> ve </a:t>
            </a:r>
            <a:r>
              <a:rPr lang="tr-TR" b="1" dirty="0" err="1" smtClean="0"/>
              <a:t>translasyon</a:t>
            </a:r>
            <a:endParaRPr lang="tr-TR" b="1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T4 DNA </a:t>
            </a:r>
            <a:r>
              <a:rPr lang="tr-TR" dirty="0" err="1" smtClean="0"/>
              <a:t>sı</a:t>
            </a:r>
            <a:r>
              <a:rPr lang="tr-TR" dirty="0" smtClean="0"/>
              <a:t> konak sitoplazmasından girdikten bir dakika sonra konak DNA ve RNA sentezi durur ve özel </a:t>
            </a:r>
            <a:r>
              <a:rPr lang="tr-TR" dirty="0" err="1" smtClean="0"/>
              <a:t>faj</a:t>
            </a:r>
            <a:r>
              <a:rPr lang="tr-TR" dirty="0" smtClean="0"/>
              <a:t> genleri </a:t>
            </a:r>
            <a:r>
              <a:rPr lang="tr-TR" dirty="0" err="1" smtClean="0"/>
              <a:t>transkiripsiyonu</a:t>
            </a:r>
            <a:r>
              <a:rPr lang="tr-TR" dirty="0" smtClean="0"/>
              <a:t> baslar. </a:t>
            </a:r>
          </a:p>
          <a:p>
            <a:pPr algn="just">
              <a:lnSpc>
                <a:spcPct val="150000"/>
              </a:lnSpc>
            </a:pP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nın</a:t>
            </a:r>
            <a:r>
              <a:rPr lang="tr-TR" dirty="0" smtClean="0"/>
              <a:t> </a:t>
            </a:r>
            <a:r>
              <a:rPr lang="tr-TR" dirty="0" err="1" smtClean="0"/>
              <a:t>translasyonu</a:t>
            </a:r>
            <a:r>
              <a:rPr lang="tr-TR" dirty="0" smtClean="0"/>
              <a:t> hemen baslar ve </a:t>
            </a:r>
            <a:r>
              <a:rPr lang="tr-TR" dirty="0" err="1" smtClean="0"/>
              <a:t>enfekiyonun</a:t>
            </a:r>
            <a:r>
              <a:rPr lang="tr-TR" dirty="0" smtClean="0"/>
              <a:t> 4. dakikası içinde </a:t>
            </a:r>
            <a:r>
              <a:rPr lang="tr-TR" dirty="0" err="1" smtClean="0"/>
              <a:t>faj</a:t>
            </a:r>
            <a:r>
              <a:rPr lang="tr-TR" dirty="0" smtClean="0"/>
              <a:t> DNA sının </a:t>
            </a:r>
            <a:r>
              <a:rPr lang="tr-TR" dirty="0" err="1" smtClean="0"/>
              <a:t>replikasyonu</a:t>
            </a:r>
            <a:r>
              <a:rPr lang="tr-TR" dirty="0" smtClean="0"/>
              <a:t> başlamış olur. T4 genomu hücre içerisindeki görünüm sıralarına bağlı olarak </a:t>
            </a:r>
            <a:r>
              <a:rPr lang="tr-TR" b="1" dirty="0" smtClean="0"/>
              <a:t>erken proteinler, ara proteinler ve geç proteinler </a:t>
            </a:r>
            <a:r>
              <a:rPr lang="tr-TR" dirty="0" smtClean="0"/>
              <a:t>adında üç ana protein sentezini kodlar.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636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Viral</a:t>
            </a:r>
            <a:r>
              <a:rPr lang="tr-TR" b="1" dirty="0" smtClean="0"/>
              <a:t> yapı ve Aktiviteler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Bir </a:t>
            </a:r>
            <a:r>
              <a:rPr lang="tr-TR" dirty="0" err="1" smtClean="0"/>
              <a:t>virusun</a:t>
            </a:r>
            <a:r>
              <a:rPr lang="tr-TR" dirty="0" smtClean="0"/>
              <a:t> </a:t>
            </a:r>
            <a:r>
              <a:rPr lang="tr-TR" dirty="0" err="1" smtClean="0"/>
              <a:t>vironu</a:t>
            </a:r>
            <a:r>
              <a:rPr lang="tr-TR" dirty="0" smtClean="0"/>
              <a:t>, virüs genomunu içeren </a:t>
            </a:r>
            <a:r>
              <a:rPr lang="tr-TR" b="1" dirty="0" err="1" smtClean="0"/>
              <a:t>kapsit</a:t>
            </a:r>
            <a:r>
              <a:rPr lang="tr-TR" b="1" dirty="0" smtClean="0"/>
              <a:t> </a:t>
            </a:r>
            <a:r>
              <a:rPr lang="tr-TR" dirty="0" smtClean="0"/>
              <a:t>adında bir protein örtüden oluşur. Çoğu </a:t>
            </a:r>
            <a:r>
              <a:rPr lang="tr-TR" dirty="0" err="1" smtClean="0"/>
              <a:t>bakterial</a:t>
            </a:r>
            <a:r>
              <a:rPr lang="tr-TR" dirty="0" smtClean="0"/>
              <a:t> </a:t>
            </a:r>
            <a:r>
              <a:rPr lang="tr-TR" dirty="0" err="1" smtClean="0"/>
              <a:t>viruslar</a:t>
            </a:r>
            <a:r>
              <a:rPr lang="tr-TR" dirty="0" smtClean="0"/>
              <a:t> başka bir ilave tabakaya sahip olmayıp çıplak olurken pek çok hayvan virüsü zarf adında protein ve lipitten oluşan bir dış tabaka içerir. Zarflı virüslerde </a:t>
            </a:r>
            <a:r>
              <a:rPr lang="tr-TR" dirty="0" smtClean="0"/>
              <a:t>nükleik </a:t>
            </a:r>
            <a:r>
              <a:rPr lang="tr-TR" dirty="0" smtClean="0"/>
              <a:t>asit ve proteinden oluşan içteki yapı </a:t>
            </a:r>
            <a:r>
              <a:rPr lang="tr-TR" b="1" dirty="0" err="1" smtClean="0"/>
              <a:t>nükleokapsit</a:t>
            </a:r>
            <a:r>
              <a:rPr lang="tr-TR" b="1" dirty="0" smtClean="0"/>
              <a:t> </a:t>
            </a:r>
            <a:r>
              <a:rPr lang="tr-TR" dirty="0" smtClean="0"/>
              <a:t>olarak adlandırılır.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Gelişimini tamamlamış virüs; canlı hücreyi </a:t>
            </a:r>
            <a:r>
              <a:rPr lang="tr-TR" dirty="0" err="1"/>
              <a:t>enfekte</a:t>
            </a:r>
            <a:r>
              <a:rPr lang="tr-TR" dirty="0"/>
              <a:t> yeteneği taşıyan ergin </a:t>
            </a:r>
            <a:r>
              <a:rPr lang="tr-TR" dirty="0" smtClean="0"/>
              <a:t>virüs </a:t>
            </a:r>
            <a:r>
              <a:rPr lang="tr-TR" dirty="0" err="1" smtClean="0"/>
              <a:t>Virion</a:t>
            </a:r>
            <a:r>
              <a:rPr lang="tr-TR" dirty="0" smtClean="0"/>
              <a:t> denir. </a:t>
            </a:r>
            <a:r>
              <a:rPr lang="tr-TR" dirty="0" err="1" smtClean="0"/>
              <a:t>Virion</a:t>
            </a:r>
            <a:r>
              <a:rPr lang="tr-TR" dirty="0" smtClean="0"/>
              <a:t>, virüs </a:t>
            </a:r>
            <a:r>
              <a:rPr lang="tr-TR" dirty="0" smtClean="0"/>
              <a:t>hücre dışında olduğu zaman </a:t>
            </a:r>
            <a:r>
              <a:rPr lang="tr-TR" dirty="0" err="1" smtClean="0"/>
              <a:t>viral</a:t>
            </a:r>
            <a:r>
              <a:rPr lang="tr-TR" dirty="0" smtClean="0"/>
              <a:t> genomunu korur ve </a:t>
            </a:r>
            <a:r>
              <a:rPr lang="tr-TR" dirty="0" err="1" smtClean="0"/>
              <a:t>virion</a:t>
            </a:r>
            <a:r>
              <a:rPr lang="tr-TR" dirty="0" smtClean="0"/>
              <a:t> yüzeyinden bulunan proteinler </a:t>
            </a:r>
            <a:r>
              <a:rPr lang="tr-TR" dirty="0" err="1" smtClean="0"/>
              <a:t>virionun</a:t>
            </a:r>
            <a:r>
              <a:rPr lang="tr-TR" dirty="0" smtClean="0"/>
              <a:t> konak hücre yüzeyine tutunmasına önemlidir.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1286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Erken proteinler </a:t>
            </a:r>
            <a:r>
              <a:rPr lang="tr-TR" dirty="0" err="1" smtClean="0"/>
              <a:t>faja</a:t>
            </a:r>
            <a:r>
              <a:rPr lang="tr-TR" dirty="0" smtClean="0"/>
              <a:t> özgü genom kopyalarını üretmek için T4 </a:t>
            </a:r>
            <a:r>
              <a:rPr lang="tr-TR" dirty="0" err="1" smtClean="0"/>
              <a:t>replizomunda</a:t>
            </a:r>
            <a:r>
              <a:rPr lang="tr-TR" dirty="0" smtClean="0"/>
              <a:t> iş gören enzimleri ve konak RNA </a:t>
            </a:r>
            <a:r>
              <a:rPr lang="tr-TR" dirty="0" err="1" smtClean="0"/>
              <a:t>polimerazını</a:t>
            </a:r>
            <a:r>
              <a:rPr lang="tr-TR" dirty="0" smtClean="0"/>
              <a:t> değiştiren erken proteinleri kapsar.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T4 genomu kendi proteinlerini kodlamaz bunun yerine T4-özel proteinleri konak </a:t>
            </a:r>
            <a:r>
              <a:rPr lang="tr-TR" dirty="0" err="1" smtClean="0"/>
              <a:t>Rna</a:t>
            </a:r>
            <a:r>
              <a:rPr lang="tr-TR" dirty="0" smtClean="0"/>
              <a:t> </a:t>
            </a:r>
            <a:r>
              <a:rPr lang="tr-TR" dirty="0" err="1" smtClean="0"/>
              <a:t>polimerazın</a:t>
            </a:r>
            <a:r>
              <a:rPr lang="tr-TR" dirty="0" smtClean="0"/>
              <a:t> seçiciliğini değiştirerek sadece </a:t>
            </a:r>
            <a:r>
              <a:rPr lang="tr-TR" dirty="0" err="1" smtClean="0"/>
              <a:t>faj</a:t>
            </a:r>
            <a:r>
              <a:rPr lang="tr-TR" dirty="0" smtClean="0"/>
              <a:t> </a:t>
            </a:r>
            <a:r>
              <a:rPr lang="tr-TR" dirty="0" err="1" smtClean="0"/>
              <a:t>promotorlarını</a:t>
            </a:r>
            <a:r>
              <a:rPr lang="tr-TR" dirty="0" smtClean="0"/>
              <a:t> tanımalarını sağlar.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Bu </a:t>
            </a:r>
            <a:r>
              <a:rPr lang="tr-TR" dirty="0" err="1" smtClean="0"/>
              <a:t>modifiye</a:t>
            </a:r>
            <a:r>
              <a:rPr lang="tr-TR" dirty="0" smtClean="0"/>
              <a:t> edici proteinler T4 erken genleri tarafından kodlanır ve konak </a:t>
            </a:r>
            <a:r>
              <a:rPr lang="tr-TR" dirty="0" err="1" smtClean="0"/>
              <a:t>Rna</a:t>
            </a:r>
            <a:r>
              <a:rPr lang="tr-TR" dirty="0" smtClean="0"/>
              <a:t> </a:t>
            </a:r>
            <a:r>
              <a:rPr lang="tr-TR" dirty="0" err="1" smtClean="0"/>
              <a:t>polimerazı</a:t>
            </a:r>
            <a:r>
              <a:rPr lang="tr-TR" dirty="0" smtClean="0"/>
              <a:t> tarafından </a:t>
            </a:r>
            <a:r>
              <a:rPr lang="tr-TR" dirty="0" err="1" smtClean="0"/>
              <a:t>transkiriplenir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6683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Konak </a:t>
            </a:r>
            <a:r>
              <a:rPr lang="tr-TR" dirty="0" err="1" smtClean="0"/>
              <a:t>transkiripsiyonu</a:t>
            </a:r>
            <a:r>
              <a:rPr lang="tr-TR" dirty="0" smtClean="0"/>
              <a:t> bundan kısa bir süre sonra durdurulur. Bunu </a:t>
            </a:r>
            <a:r>
              <a:rPr lang="tr-TR" dirty="0" err="1" smtClean="0"/>
              <a:t>faj</a:t>
            </a:r>
            <a:r>
              <a:rPr lang="tr-TR" dirty="0" smtClean="0"/>
              <a:t> tarafından kodlanan bir anti </a:t>
            </a:r>
            <a:r>
              <a:rPr lang="tr-TR" dirty="0" err="1" smtClean="0"/>
              <a:t>sigma</a:t>
            </a:r>
            <a:r>
              <a:rPr lang="tr-TR" dirty="0" smtClean="0"/>
              <a:t> faktörün konak RNA </a:t>
            </a:r>
            <a:r>
              <a:rPr lang="tr-TR" dirty="0" err="1" smtClean="0"/>
              <a:t>polimeraz</a:t>
            </a:r>
            <a:r>
              <a:rPr lang="tr-TR" dirty="0" smtClean="0"/>
              <a:t> </a:t>
            </a:r>
            <a:r>
              <a:rPr lang="tr-TR" dirty="0" err="1" smtClean="0"/>
              <a:t>sigma</a:t>
            </a:r>
            <a:r>
              <a:rPr lang="tr-TR" dirty="0" smtClean="0"/>
              <a:t> faktörüne </a:t>
            </a:r>
            <a:r>
              <a:rPr lang="tr-TR" dirty="0" err="1" smtClean="0"/>
              <a:t>bağlanmsı</a:t>
            </a:r>
            <a:r>
              <a:rPr lang="tr-TR" dirty="0" smtClean="0"/>
              <a:t> sonucu konak genlerinin tanınmasını engelleyerek gerçekleştirir.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234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501162"/>
            <a:ext cx="11163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3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8764" y="501162"/>
            <a:ext cx="10855036" cy="597445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T4 genomunun paketlenmesi ve </a:t>
            </a:r>
            <a:r>
              <a:rPr lang="tr-TR" b="1" dirty="0" err="1" smtClean="0"/>
              <a:t>virion</a:t>
            </a:r>
            <a:r>
              <a:rPr lang="tr-TR" b="1" dirty="0" smtClean="0"/>
              <a:t> </a:t>
            </a:r>
            <a:r>
              <a:rPr lang="tr-TR" b="1" dirty="0" err="1" smtClean="0"/>
              <a:t>assemblesi</a:t>
            </a:r>
            <a:r>
              <a:rPr lang="tr-TR" b="1" dirty="0" smtClean="0"/>
              <a:t> ve salınımı </a:t>
            </a:r>
          </a:p>
          <a:p>
            <a:pPr algn="just">
              <a:lnSpc>
                <a:spcPct val="150000"/>
              </a:lnSpc>
            </a:pPr>
            <a:r>
              <a:rPr lang="tr-TR" dirty="0" err="1" smtClean="0"/>
              <a:t>Bakteriyofaj</a:t>
            </a:r>
            <a:r>
              <a:rPr lang="tr-TR" dirty="0" smtClean="0"/>
              <a:t> T4 DNA genomu bir enerji gerektiren paketleme sistemi kullanılarak daha </a:t>
            </a:r>
            <a:r>
              <a:rPr lang="tr-TR" dirty="0" err="1" smtClean="0"/>
              <a:t>once</a:t>
            </a:r>
            <a:r>
              <a:rPr lang="tr-TR" dirty="0" smtClean="0"/>
              <a:t> </a:t>
            </a:r>
            <a:r>
              <a:rPr lang="tr-TR" dirty="0" err="1" smtClean="0"/>
              <a:t>olusmus</a:t>
            </a:r>
            <a:r>
              <a:rPr lang="tr-TR" dirty="0" smtClean="0"/>
              <a:t> olan </a:t>
            </a:r>
            <a:r>
              <a:rPr lang="tr-TR" dirty="0" err="1" smtClean="0"/>
              <a:t>kapsit</a:t>
            </a:r>
            <a:r>
              <a:rPr lang="tr-TR" dirty="0" smtClean="0"/>
              <a:t> içerisine basınçla pompalanır. Sistem bileşenleri </a:t>
            </a:r>
            <a:r>
              <a:rPr lang="tr-TR" dirty="0" err="1" smtClean="0"/>
              <a:t>viral</a:t>
            </a:r>
            <a:r>
              <a:rPr lang="tr-TR" dirty="0" smtClean="0"/>
              <a:t> genler tarafından </a:t>
            </a:r>
            <a:r>
              <a:rPr lang="tr-TR" dirty="0" err="1" smtClean="0"/>
              <a:t>kodlanır,fakat</a:t>
            </a:r>
            <a:r>
              <a:rPr lang="tr-TR" dirty="0" smtClean="0"/>
              <a:t> pompalama işlemi için gerekli lan proteinlerin ve </a:t>
            </a:r>
            <a:r>
              <a:rPr lang="tr-TR" dirty="0" err="1" smtClean="0"/>
              <a:t>ATP’nin</a:t>
            </a:r>
            <a:r>
              <a:rPr lang="tr-TR" dirty="0" smtClean="0"/>
              <a:t> üretilmesi için konak metabolizmasına ihtiyaç vardır. Paketleme işlemi üç basamağa ayrılabilir. Birinci olarak </a:t>
            </a:r>
            <a:r>
              <a:rPr lang="tr-TR" i="1" dirty="0" smtClean="0"/>
              <a:t>olgunlaşmamış baş </a:t>
            </a:r>
            <a:r>
              <a:rPr lang="tr-TR" dirty="0" smtClean="0"/>
              <a:t>olarak ifade edilen </a:t>
            </a:r>
            <a:r>
              <a:rPr lang="tr-TR" dirty="0" err="1" smtClean="0"/>
              <a:t>bakteriyofaj</a:t>
            </a:r>
            <a:r>
              <a:rPr lang="tr-TR" dirty="0" smtClean="0"/>
              <a:t> başı öncülleri oluşur faka boş olarak kalırlar. Olgunlaşmamış baş geçici olarak «iskelet proteinleri» ile birlikte baş yapısal proteinlerini içerir. İkinci olarak, olgunlaşmamış başın acık kısmında bir paketleme motoru inşa edilir.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264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Çift zincirli lineer T4 DNA genomu ATP </a:t>
            </a:r>
            <a:r>
              <a:rPr lang="tr-TR" dirty="0" err="1" smtClean="0"/>
              <a:t>nin</a:t>
            </a:r>
            <a:r>
              <a:rPr lang="tr-TR" dirty="0" smtClean="0"/>
              <a:t> itici güç kullanması ile basınç sayesinde olgunlaşmamış bas içerisine pompalanır. DNA </a:t>
            </a:r>
            <a:r>
              <a:rPr lang="tr-TR" dirty="0" err="1" smtClean="0"/>
              <a:t>nın</a:t>
            </a:r>
            <a:r>
              <a:rPr lang="tr-TR" dirty="0" smtClean="0"/>
              <a:t> girişi ile basınca maruz kalan olgunlaşmamış baş genişler ve iskelet proteinleri aynı anda atılır. Üçüncü olarak paketleme </a:t>
            </a:r>
            <a:r>
              <a:rPr lang="tr-TR" dirty="0" err="1" smtClean="0"/>
              <a:t>motoruda</a:t>
            </a:r>
            <a:r>
              <a:rPr lang="tr-TR" dirty="0" smtClean="0"/>
              <a:t> atılır ve </a:t>
            </a:r>
            <a:r>
              <a:rPr lang="tr-TR" dirty="0" err="1" smtClean="0"/>
              <a:t>kapsit</a:t>
            </a:r>
            <a:r>
              <a:rPr lang="tr-TR" dirty="0" smtClean="0"/>
              <a:t> başı kapatılır.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Baş dolduktan sonra </a:t>
            </a:r>
            <a:r>
              <a:rPr lang="tr-TR" dirty="0" err="1" smtClean="0"/>
              <a:t>virionun</a:t>
            </a:r>
            <a:r>
              <a:rPr lang="tr-TR" dirty="0" smtClean="0"/>
              <a:t> T4 kuyruğu kuyruk fiberleri ve diğer bileşenleri kendi kendine inşa olarak ilave edilirler. </a:t>
            </a:r>
            <a:r>
              <a:rPr lang="tr-TR" dirty="0" err="1" smtClean="0"/>
              <a:t>Faj</a:t>
            </a:r>
            <a:r>
              <a:rPr lang="tr-TR" dirty="0" smtClean="0"/>
              <a:t> genomu </a:t>
            </a:r>
            <a:r>
              <a:rPr lang="tr-TR" dirty="0" err="1" smtClean="0"/>
              <a:t>virion</a:t>
            </a:r>
            <a:r>
              <a:rPr lang="tr-TR" dirty="0" smtClean="0"/>
              <a:t> salınımı gerçekleştirmek için konak </a:t>
            </a:r>
            <a:r>
              <a:rPr lang="tr-TR" dirty="0" err="1" smtClean="0"/>
              <a:t>sitoplazmik</a:t>
            </a:r>
            <a:r>
              <a:rPr lang="tr-TR" dirty="0" smtClean="0"/>
              <a:t> </a:t>
            </a:r>
            <a:r>
              <a:rPr lang="tr-TR" dirty="0" err="1" smtClean="0"/>
              <a:t>membranı</a:t>
            </a:r>
            <a:r>
              <a:rPr lang="tr-TR" dirty="0" smtClean="0"/>
              <a:t> ve </a:t>
            </a:r>
            <a:r>
              <a:rPr lang="tr-TR" dirty="0" err="1" smtClean="0"/>
              <a:t>peptidoglikan</a:t>
            </a:r>
            <a:r>
              <a:rPr lang="tr-TR" dirty="0" smtClean="0"/>
              <a:t> tabaksı gibi iki ana engeli kıran bir çift geç enzim kodlar. </a:t>
            </a:r>
          </a:p>
        </p:txBody>
      </p:sp>
    </p:spTree>
    <p:extLst>
      <p:ext uri="{BB962C8B-B14F-4D97-AF65-F5344CB8AC3E}">
        <p14:creationId xmlns:p14="http://schemas.microsoft.com/office/powerpoint/2010/main" val="4017799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Bu yapılar bir araya gelince hücre </a:t>
            </a:r>
            <a:r>
              <a:rPr lang="tr-TR" dirty="0" err="1" smtClean="0"/>
              <a:t>ozmotik</a:t>
            </a:r>
            <a:r>
              <a:rPr lang="tr-TR" dirty="0" smtClean="0"/>
              <a:t> </a:t>
            </a:r>
            <a:r>
              <a:rPr lang="tr-TR" dirty="0" err="1" smtClean="0"/>
              <a:t>lizisle</a:t>
            </a:r>
            <a:r>
              <a:rPr lang="tr-TR" dirty="0" smtClean="0"/>
              <a:t> parçalanarak açılır ve yeni </a:t>
            </a:r>
            <a:r>
              <a:rPr lang="tr-TR" dirty="0" err="1" smtClean="0"/>
              <a:t>virionlar</a:t>
            </a:r>
            <a:r>
              <a:rPr lang="tr-TR" dirty="0" smtClean="0"/>
              <a:t> salınır. </a:t>
            </a:r>
            <a:r>
              <a:rPr lang="tr-TR" dirty="0" err="1" smtClean="0"/>
              <a:t>Yaklasık</a:t>
            </a:r>
            <a:r>
              <a:rPr lang="tr-TR" dirty="0" smtClean="0"/>
              <a:t> 25 dakika alan her </a:t>
            </a:r>
            <a:r>
              <a:rPr lang="tr-TR" dirty="0" err="1" smtClean="0"/>
              <a:t>replikasyon</a:t>
            </a:r>
            <a:r>
              <a:rPr lang="tr-TR" dirty="0" smtClean="0"/>
              <a:t> döngüsünden sonra her konak hücreden 100 ün üzerinde </a:t>
            </a:r>
            <a:r>
              <a:rPr lang="tr-TR" dirty="0" err="1" smtClean="0"/>
              <a:t>virion</a:t>
            </a:r>
            <a:r>
              <a:rPr lang="tr-TR" dirty="0" smtClean="0"/>
              <a:t> salınır (üretim hacmi) ve bunlar artık komsu konak hücreleri </a:t>
            </a:r>
            <a:r>
              <a:rPr lang="tr-TR" dirty="0" err="1" smtClean="0"/>
              <a:t>enfekte</a:t>
            </a:r>
            <a:r>
              <a:rPr lang="tr-TR" dirty="0" smtClean="0"/>
              <a:t> edecek durumdadırlar. </a:t>
            </a:r>
          </a:p>
        </p:txBody>
      </p:sp>
    </p:spTree>
    <p:extLst>
      <p:ext uri="{BB962C8B-B14F-4D97-AF65-F5344CB8AC3E}">
        <p14:creationId xmlns:p14="http://schemas.microsoft.com/office/powerpoint/2010/main" val="600449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4" y="1504604"/>
            <a:ext cx="11820483" cy="41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89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501162"/>
            <a:ext cx="10720754" cy="5675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https://www.youtube.com/watch?v=wNQQz0NGUNQ</a:t>
            </a:r>
          </a:p>
        </p:txBody>
      </p:sp>
    </p:spTree>
    <p:extLst>
      <p:ext uri="{BB962C8B-B14F-4D97-AF65-F5344CB8AC3E}">
        <p14:creationId xmlns:p14="http://schemas.microsoft.com/office/powerpoint/2010/main" val="208242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Viral</a:t>
            </a:r>
            <a:r>
              <a:rPr lang="tr-TR" dirty="0" smtClean="0"/>
              <a:t> genom konak hücre içerisinde olunca birbirinden nispeten farklı iki durumu yönlendirebilir. </a:t>
            </a:r>
            <a:r>
              <a:rPr lang="tr-TR" b="1" dirty="0" err="1" smtClean="0"/>
              <a:t>Virulent</a:t>
            </a:r>
            <a:r>
              <a:rPr lang="tr-TR" b="1" dirty="0" smtClean="0"/>
              <a:t> (</a:t>
            </a:r>
            <a:r>
              <a:rPr lang="tr-TR" b="1" dirty="0" err="1" smtClean="0"/>
              <a:t>litik</a:t>
            </a:r>
            <a:r>
              <a:rPr lang="tr-TR" b="1" dirty="0" smtClean="0"/>
              <a:t>) </a:t>
            </a:r>
            <a:r>
              <a:rPr lang="tr-TR" dirty="0" smtClean="0"/>
              <a:t>bir enfeksiyonda virüs çoğalır ve konağı öldürebilir. </a:t>
            </a:r>
            <a:r>
              <a:rPr lang="tr-TR" dirty="0" err="1" smtClean="0"/>
              <a:t>Litik</a:t>
            </a:r>
            <a:r>
              <a:rPr lang="tr-TR" dirty="0" smtClean="0"/>
              <a:t> bir enfeksiyonda virüs, </a:t>
            </a:r>
            <a:r>
              <a:rPr lang="tr-TR" dirty="0" err="1" smtClean="0"/>
              <a:t>replikasyonu</a:t>
            </a:r>
            <a:r>
              <a:rPr lang="tr-TR" dirty="0" smtClean="0"/>
              <a:t> ve yeni virüslerin inşasını desteklemek için konak </a:t>
            </a:r>
            <a:r>
              <a:rPr lang="tr-TR" dirty="0" smtClean="0"/>
              <a:t>metabolizmasını </a:t>
            </a:r>
            <a:r>
              <a:rPr lang="tr-TR" dirty="0" smtClean="0"/>
              <a:t>yeniden yönlendirir. Neticede yeni </a:t>
            </a:r>
            <a:r>
              <a:rPr lang="tr-TR" dirty="0" err="1" smtClean="0"/>
              <a:t>virionlar</a:t>
            </a:r>
            <a:r>
              <a:rPr lang="tr-TR" dirty="0" smtClean="0"/>
              <a:t> salınır ve işlem kendini yeni konak hücrelerde devam ettirebilir. Diğer yandan bazı virüsler </a:t>
            </a:r>
            <a:r>
              <a:rPr lang="tr-TR" i="1" dirty="0" err="1" smtClean="0"/>
              <a:t>lizojenik</a:t>
            </a:r>
            <a:r>
              <a:rPr lang="tr-TR" i="1" dirty="0" smtClean="0"/>
              <a:t> enfeksiyona </a:t>
            </a:r>
            <a:r>
              <a:rPr lang="tr-TR" dirty="0" smtClean="0"/>
              <a:t>gider. Bu durumda konak hücre tahrip edilemez fakat </a:t>
            </a:r>
            <a:r>
              <a:rPr lang="tr-TR" dirty="0" err="1" smtClean="0"/>
              <a:t>viral</a:t>
            </a:r>
            <a:r>
              <a:rPr lang="tr-TR" dirty="0" smtClean="0"/>
              <a:t> genom konak genomuna girdiği için hücre </a:t>
            </a:r>
            <a:r>
              <a:rPr lang="tr-TR" dirty="0" err="1" smtClean="0"/>
              <a:t>genetil</a:t>
            </a:r>
            <a:r>
              <a:rPr lang="tr-TR" dirty="0" smtClean="0"/>
              <a:t> olarak değiştirilir.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380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8" y="-54046"/>
            <a:ext cx="9513276" cy="67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Viral</a:t>
            </a:r>
            <a:r>
              <a:rPr lang="tr-TR" b="1" dirty="0" smtClean="0"/>
              <a:t> Genomlar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Bütün </a:t>
            </a:r>
            <a:r>
              <a:rPr lang="tr-TR" dirty="0" smtClean="0"/>
              <a:t>hücreler çift-zincirli DNA genomu içerir. Bunun aksine </a:t>
            </a:r>
            <a:r>
              <a:rPr lang="tr-TR" dirty="0" err="1" smtClean="0"/>
              <a:t>viral</a:t>
            </a:r>
            <a:r>
              <a:rPr lang="tr-TR" dirty="0" smtClean="0"/>
              <a:t> genomlar DNA </a:t>
            </a:r>
            <a:r>
              <a:rPr lang="tr-TR" i="1" dirty="0" smtClean="0"/>
              <a:t>veya </a:t>
            </a:r>
            <a:r>
              <a:rPr lang="tr-TR" dirty="0" smtClean="0"/>
              <a:t>RNA’dan oluşur ve genomun </a:t>
            </a:r>
            <a:r>
              <a:rPr lang="tr-TR" i="1" dirty="0" smtClean="0"/>
              <a:t>tek-zincirli </a:t>
            </a:r>
            <a:r>
              <a:rPr lang="tr-TR" dirty="0" smtClean="0"/>
              <a:t>veya</a:t>
            </a:r>
            <a:r>
              <a:rPr lang="tr-TR" i="1" dirty="0" smtClean="0"/>
              <a:t> çift-zincirli</a:t>
            </a:r>
            <a:r>
              <a:rPr lang="tr-TR" dirty="0" smtClean="0"/>
              <a:t> olmasına bağlı olarak daha da alt guruplara ayrılır. Oldukça nadir rastlanan çok az virüs hayat döngülerinin farklı safhalarda olmak kaydıyla hem DNA hem de RNA’yı genetik materyal olarak kullanır.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777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7" y="1843117"/>
            <a:ext cx="10923587" cy="2904730"/>
          </a:xfrm>
        </p:spPr>
      </p:pic>
    </p:spTree>
    <p:extLst>
      <p:ext uri="{BB962C8B-B14F-4D97-AF65-F5344CB8AC3E}">
        <p14:creationId xmlns:p14="http://schemas.microsoft.com/office/powerpoint/2010/main" val="423494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823" y="422031"/>
            <a:ext cx="10922977" cy="57549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Viral</a:t>
            </a:r>
            <a:r>
              <a:rPr lang="tr-TR" dirty="0" smtClean="0"/>
              <a:t> genomlar ya lineer yada </a:t>
            </a:r>
            <a:r>
              <a:rPr lang="tr-TR" dirty="0" err="1" smtClean="0"/>
              <a:t>halkasal</a:t>
            </a:r>
            <a:r>
              <a:rPr lang="tr-TR" dirty="0" smtClean="0"/>
              <a:t> olabilir ve tek-zincirli </a:t>
            </a:r>
            <a:r>
              <a:rPr lang="tr-TR" dirty="0" err="1" smtClean="0"/>
              <a:t>viral</a:t>
            </a:r>
            <a:r>
              <a:rPr lang="tr-TR" dirty="0" smtClean="0"/>
              <a:t> genomlar baz dizilerine bağlı olarak ya </a:t>
            </a:r>
            <a:r>
              <a:rPr lang="tr-TR" i="1" dirty="0" smtClean="0"/>
              <a:t>artı duyarlılıkta </a:t>
            </a:r>
            <a:r>
              <a:rPr lang="tr-TR" dirty="0" smtClean="0"/>
              <a:t>ya da </a:t>
            </a:r>
            <a:r>
              <a:rPr lang="tr-TR" i="1" dirty="0" smtClean="0"/>
              <a:t>eksi duyarlılıkta</a:t>
            </a:r>
            <a:r>
              <a:rPr lang="tr-TR" dirty="0" smtClean="0"/>
              <a:t> olabilir. Artı yapıda olan </a:t>
            </a:r>
            <a:r>
              <a:rPr lang="tr-TR" dirty="0" err="1" smtClean="0"/>
              <a:t>viral</a:t>
            </a:r>
            <a:r>
              <a:rPr lang="tr-TR" dirty="0" smtClean="0"/>
              <a:t> genomlar </a:t>
            </a:r>
            <a:r>
              <a:rPr lang="tr-TR" dirty="0" err="1" smtClean="0"/>
              <a:t>viral</a:t>
            </a:r>
            <a:r>
              <a:rPr lang="tr-TR" dirty="0" smtClean="0"/>
              <a:t> proteinler oluşturmak üzere </a:t>
            </a:r>
            <a:r>
              <a:rPr lang="tr-TR" dirty="0" err="1" smtClean="0"/>
              <a:t>translasyon</a:t>
            </a:r>
            <a:r>
              <a:rPr lang="tr-TR" dirty="0" smtClean="0"/>
              <a:t> olan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ile tamamen aynı baz dizisine sahiptir. Diğer yandan, eksi yapılı </a:t>
            </a:r>
            <a:r>
              <a:rPr lang="tr-TR" dirty="0" err="1" smtClean="0"/>
              <a:t>viral</a:t>
            </a:r>
            <a:r>
              <a:rPr lang="tr-TR" dirty="0" smtClean="0"/>
              <a:t> genomlar baz dizisi bakımından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mRNA’ya</a:t>
            </a:r>
            <a:r>
              <a:rPr lang="tr-TR" dirty="0" smtClean="0"/>
              <a:t> tamamlayıcı(</a:t>
            </a:r>
            <a:r>
              <a:rPr lang="tr-TR" dirty="0" err="1" smtClean="0"/>
              <a:t>komplementer</a:t>
            </a:r>
            <a:r>
              <a:rPr lang="tr-TR" dirty="0" smtClean="0"/>
              <a:t>)’</a:t>
            </a:r>
            <a:r>
              <a:rPr lang="tr-TR" dirty="0" err="1" smtClean="0"/>
              <a:t>dır</a:t>
            </a:r>
            <a:r>
              <a:rPr lang="tr-TR" dirty="0" smtClean="0"/>
              <a:t>. </a:t>
            </a:r>
            <a:r>
              <a:rPr lang="tr-TR" dirty="0" err="1" smtClean="0"/>
              <a:t>Viral</a:t>
            </a:r>
            <a:r>
              <a:rPr lang="tr-TR" dirty="0" smtClean="0"/>
              <a:t> genomların bu ilginç özellikleri özel genetik bilgi akışı gerektir. </a:t>
            </a:r>
          </a:p>
        </p:txBody>
      </p:sp>
    </p:spTree>
    <p:extLst>
      <p:ext uri="{BB962C8B-B14F-4D97-AF65-F5344CB8AC3E}">
        <p14:creationId xmlns:p14="http://schemas.microsoft.com/office/powerpoint/2010/main" val="423991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2288</Words>
  <Application>Microsoft Office PowerPoint</Application>
  <PresentationFormat>Geniş ekran</PresentationFormat>
  <Paragraphs>73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Teması</vt:lpstr>
      <vt:lpstr>Virüsler ve Viroloji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Virüsler ve Viroloji</dc:title>
  <dc:creator>Musa KAR</dc:creator>
  <cp:lastModifiedBy>Musa KAR</cp:lastModifiedBy>
  <cp:revision>35</cp:revision>
  <dcterms:created xsi:type="dcterms:W3CDTF">2017-11-28T07:23:22Z</dcterms:created>
  <dcterms:modified xsi:type="dcterms:W3CDTF">2019-12-10T06:14:41Z</dcterms:modified>
</cp:coreProperties>
</file>