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FE0BD85-823E-400C-8195-AA60958DAB11}" type="datetimeFigureOut">
              <a:rPr lang="tr-TR" smtClean="0"/>
              <a:t>8.03.2022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1644646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FE0BD85-823E-400C-8195-AA60958DAB11}" type="datetimeFigureOut">
              <a:rPr lang="tr-TR" smtClean="0"/>
              <a:t>8.03.2022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26936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FE0BD85-823E-400C-8195-AA60958DAB11}" type="datetimeFigureOut">
              <a:rPr lang="tr-TR" smtClean="0"/>
              <a:t>8.03.2022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365364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FE0BD85-823E-400C-8195-AA60958DAB11}" type="datetimeFigureOut">
              <a:rPr lang="tr-TR" smtClean="0"/>
              <a:t>8.03.2022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213174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FE0BD85-823E-400C-8195-AA60958DAB11}" type="datetimeFigureOut">
              <a:rPr lang="tr-TR" smtClean="0"/>
              <a:t>8.03.2022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190838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FE0BD85-823E-400C-8195-AA60958DAB11}" type="datetimeFigureOut">
              <a:rPr lang="tr-TR" smtClean="0"/>
              <a:t>8.03.2022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163738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FE0BD85-823E-400C-8195-AA60958DAB11}" type="datetimeFigureOut">
              <a:rPr lang="tr-TR" smtClean="0"/>
              <a:t>8.03.2022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230321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FE0BD85-823E-400C-8195-AA60958DAB11}" type="datetimeFigureOut">
              <a:rPr lang="tr-TR" smtClean="0"/>
              <a:t>8.03.2022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388341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FE0BD85-823E-400C-8195-AA60958DAB11}" type="datetimeFigureOut">
              <a:rPr lang="tr-TR" smtClean="0"/>
              <a:t>8.03.2022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378731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FE0BD85-823E-400C-8195-AA60958DAB11}" type="datetimeFigureOut">
              <a:rPr lang="tr-TR" smtClean="0"/>
              <a:t>8.03.2022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37452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FE0BD85-823E-400C-8195-AA60958DAB11}" type="datetimeFigureOut">
              <a:rPr lang="tr-TR" smtClean="0"/>
              <a:t>8.03.2022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0FFD4B9-D439-44DE-9DC3-AC30A95BC598}" type="slidenum">
              <a:rPr lang="tr-TR" smtClean="0"/>
              <a:t>‹#›</a:t>
            </a:fld>
            <a:endParaRPr lang="tr-TR"/>
          </a:p>
        </p:txBody>
      </p:sp>
    </p:spTree>
    <p:extLst>
      <p:ext uri="{BB962C8B-B14F-4D97-AF65-F5344CB8AC3E}">
        <p14:creationId xmlns:p14="http://schemas.microsoft.com/office/powerpoint/2010/main" val="427266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0BD85-823E-400C-8195-AA60958DAB11}" type="datetimeFigureOut">
              <a:rPr lang="tr-TR" smtClean="0"/>
              <a:t>8.03.2022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FD4B9-D439-44DE-9DC3-AC30A95BC598}" type="slidenum">
              <a:rPr lang="tr-TR" smtClean="0"/>
              <a:t>‹#›</a:t>
            </a:fld>
            <a:endParaRPr lang="tr-TR"/>
          </a:p>
        </p:txBody>
      </p:sp>
    </p:spTree>
    <p:extLst>
      <p:ext uri="{BB962C8B-B14F-4D97-AF65-F5344CB8AC3E}">
        <p14:creationId xmlns:p14="http://schemas.microsoft.com/office/powerpoint/2010/main" val="192816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66039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stretch>
            <a:fillRect/>
          </a:stretch>
        </p:blipFill>
        <p:spPr>
          <a:xfrm>
            <a:off x="0" y="505430"/>
            <a:ext cx="12593611" cy="4066569"/>
          </a:xfrm>
          <a:prstGeom prst="rect">
            <a:avLst/>
          </a:prstGeom>
        </p:spPr>
      </p:pic>
    </p:spTree>
    <p:extLst>
      <p:ext uri="{BB962C8B-B14F-4D97-AF65-F5344CB8AC3E}">
        <p14:creationId xmlns:p14="http://schemas.microsoft.com/office/powerpoint/2010/main" val="335054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dirty="0"/>
              <a:t>İş Sağlığı ve Güvenliği Nedir?</a:t>
            </a:r>
          </a:p>
          <a:p>
            <a:pPr lvl="0"/>
            <a:r>
              <a:rPr lang="tr-TR" dirty="0"/>
              <a:t>Çalışanların sağlıklı ve güvenli çalışmalarını sağlamak üzere alınması gereken tedbirler dizisidir.</a:t>
            </a:r>
          </a:p>
          <a:p>
            <a:pPr lvl="0"/>
            <a:r>
              <a:rPr lang="tr-TR" dirty="0"/>
              <a:t>İşyerlerinde işin yürütümü sırasında, çeşitli sebeplerden kaynaklanan, çalışanların sağlığına ve güvenliğine zarar verebilecek şartlardan korunmak amacıyla yapılan sistemli ve bilimsel çalışmalardır.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09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dirty="0"/>
              <a:t>TÜRKİYE'DE VE DÜNYADA İSG</a:t>
            </a:r>
            <a:endParaRPr lang="tr-TR" dirty="0"/>
          </a:p>
          <a:p>
            <a:r>
              <a:rPr lang="tr-TR" dirty="0"/>
              <a:t>Ülkemizde iş sağlığı ve güvenliğinin sağlanması görevi, 1945 yılında kurulan Çalışma Bakanlığı bünyesinde İşçi Sağlığı Daire Başkanlığına verilmiştir.</a:t>
            </a:r>
          </a:p>
          <a:p>
            <a:r>
              <a:rPr lang="tr-TR" b="1" dirty="0"/>
              <a:t>Türkiye’de İş Güvenliği Konusundaki Devlet Denetimi ve İlgili Birimler</a:t>
            </a:r>
          </a:p>
          <a:p>
            <a:pPr lvl="0"/>
            <a:r>
              <a:rPr lang="tr-TR" dirty="0"/>
              <a:t>Türkiye’de genel olarak iş hayatını denetleme yetkisi Devlet’e aittir.</a:t>
            </a:r>
          </a:p>
          <a:p>
            <a:pPr lvl="0"/>
            <a:r>
              <a:rPr lang="tr-TR" dirty="0"/>
              <a:t>Çalışma ve Sosyal Güvenlik Bakanlığı’nın İSG konusundaki denetimden sorumlu birimi İş Teftiş Kurulu’dur.</a:t>
            </a:r>
          </a:p>
          <a:p>
            <a:pPr lvl="0"/>
            <a:r>
              <a:rPr lang="tr-TR" dirty="0"/>
              <a:t>İSG konusunda hizmet veren İş Sağlığı ve Güvenliği Genel Müdürlüğü ve İşçi Sağlığı ve İş Güvenliği Merkezi (İŞGÜM) ile Çalışma ve Sosyal Güvenlik Eğitim ve Araştırma Merkezi (ÇASGEM) bulunmaktadır.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892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2417633" y="1652339"/>
            <a:ext cx="15630295" cy="3295672"/>
          </a:xfrm>
          <a:prstGeom prst="rect">
            <a:avLst/>
          </a:prstGeom>
        </p:spPr>
      </p:pic>
    </p:spTree>
    <p:extLst>
      <p:ext uri="{BB962C8B-B14F-4D97-AF65-F5344CB8AC3E}">
        <p14:creationId xmlns:p14="http://schemas.microsoft.com/office/powerpoint/2010/main" val="151555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pPr lvl="0"/>
            <a:r>
              <a:rPr lang="tr-TR" dirty="0"/>
              <a:t>ILO’ </a:t>
            </a:r>
            <a:r>
              <a:rPr lang="tr-TR" dirty="0" err="1"/>
              <a:t>nun</a:t>
            </a:r>
            <a:r>
              <a:rPr lang="tr-TR" dirty="0"/>
              <a:t> verilerine göre ölümlü iş kazası oranlarında en iyi olan ülke İngiltere olup, ülkemizdeki ölümlü iş kazası oranı bu ülkenin oranından yaklaşık 15 kat daha fazladır.</a:t>
            </a:r>
          </a:p>
          <a:p>
            <a:pPr lvl="0"/>
            <a:r>
              <a:rPr lang="tr-TR" dirty="0"/>
              <a:t>ILO rakamlarına göre ölümlü iş kazası oranlarında en fazla orana sahip ülke Türkiye ile Hindistan ve Rusya’dır.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03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pPr algn="just">
              <a:lnSpc>
                <a:spcPct val="150000"/>
              </a:lnSpc>
            </a:pPr>
            <a:r>
              <a:rPr lang="tr-TR" dirty="0" smtClean="0">
                <a:latin typeface="Arial" panose="020B0604020202020204" pitchFamily="34" charset="0"/>
                <a:cs typeface="Arial" panose="020B0604020202020204" pitchFamily="34" charset="0"/>
              </a:rPr>
              <a:t>ILO ve WHO’ ya göre İş Sağlığı ve Güvenliği</a:t>
            </a:r>
          </a:p>
          <a:p>
            <a:pPr algn="just">
              <a:lnSpc>
                <a:spcPct val="150000"/>
              </a:lnSpc>
            </a:pPr>
            <a:r>
              <a:rPr lang="tr-TR" dirty="0" smtClean="0">
                <a:latin typeface="Arial" panose="020B0604020202020204" pitchFamily="34" charset="0"/>
                <a:cs typeface="Arial" panose="020B0604020202020204" pitchFamily="34" charset="0"/>
              </a:rPr>
              <a:t>•	Bütün mesleklerde çalışanların bedensel, ruhsal ve sosyal iyilik hallerinin korunması, geliştirilmesi ve en üst düzeyde sürdürülmesidir. İşin insana ve işçinin kendi işine uyumunun sağlanmasıdır.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19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pPr algn="just">
              <a:lnSpc>
                <a:spcPct val="150000"/>
              </a:lnSpc>
            </a:pPr>
            <a:r>
              <a:rPr lang="tr-TR" dirty="0" smtClean="0">
                <a:latin typeface="Arial" panose="020B0604020202020204" pitchFamily="34" charset="0"/>
                <a:cs typeface="Arial" panose="020B0604020202020204" pitchFamily="34" charset="0"/>
              </a:rPr>
              <a:t>İŞ SAĞLIĞI UYGULAMA İLKELERİ</a:t>
            </a:r>
          </a:p>
          <a:p>
            <a:pPr algn="just">
              <a:lnSpc>
                <a:spcPct val="150000"/>
              </a:lnSpc>
            </a:pPr>
            <a:r>
              <a:rPr lang="tr-TR" dirty="0" smtClean="0">
                <a:latin typeface="Arial" panose="020B0604020202020204" pitchFamily="34" charset="0"/>
                <a:cs typeface="Arial" panose="020B0604020202020204" pitchFamily="34" charset="0"/>
              </a:rPr>
              <a:t>a)	Uygun işe yerleştirme</a:t>
            </a:r>
          </a:p>
          <a:p>
            <a:pPr algn="just">
              <a:lnSpc>
                <a:spcPct val="150000"/>
              </a:lnSpc>
            </a:pPr>
            <a:r>
              <a:rPr lang="tr-TR" dirty="0" smtClean="0">
                <a:latin typeface="Arial" panose="020B0604020202020204" pitchFamily="34" charset="0"/>
                <a:cs typeface="Arial" panose="020B0604020202020204" pitchFamily="34" charset="0"/>
              </a:rPr>
              <a:t>b)	İşyeri ortam faktörlerinin değerlendirilmesi ve kontrolü</a:t>
            </a:r>
          </a:p>
          <a:p>
            <a:pPr algn="just">
              <a:lnSpc>
                <a:spcPct val="150000"/>
              </a:lnSpc>
            </a:pPr>
            <a:r>
              <a:rPr lang="tr-TR" dirty="0" smtClean="0">
                <a:latin typeface="Arial" panose="020B0604020202020204" pitchFamily="34" charset="0"/>
                <a:cs typeface="Arial" panose="020B0604020202020204" pitchFamily="34" charset="0"/>
              </a:rPr>
              <a:t>c)	İSG risklerinin değerlendirilmesi ve kontrolü</a:t>
            </a:r>
          </a:p>
          <a:p>
            <a:pPr algn="just">
              <a:lnSpc>
                <a:spcPct val="150000"/>
              </a:lnSpc>
            </a:pPr>
            <a:r>
              <a:rPr lang="tr-TR" dirty="0" smtClean="0">
                <a:latin typeface="Arial" panose="020B0604020202020204" pitchFamily="34" charset="0"/>
                <a:cs typeface="Arial" panose="020B0604020202020204" pitchFamily="34" charset="0"/>
              </a:rPr>
              <a:t>d)	Aralıklı kontrol muayenesi</a:t>
            </a:r>
          </a:p>
          <a:p>
            <a:pPr algn="just">
              <a:lnSpc>
                <a:spcPct val="150000"/>
              </a:lnSpc>
            </a:pPr>
            <a:r>
              <a:rPr lang="tr-TR" dirty="0" smtClean="0">
                <a:latin typeface="Arial" panose="020B0604020202020204" pitchFamily="34" charset="0"/>
                <a:cs typeface="Arial" panose="020B0604020202020204" pitchFamily="34" charset="0"/>
              </a:rPr>
              <a:t>e)	İşyerinde sağlık hizmeti ve eğitimi</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6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pPr algn="ctr">
              <a:lnSpc>
                <a:spcPct val="150000"/>
              </a:lnSpc>
            </a:pPr>
            <a:r>
              <a:rPr lang="tr-TR" dirty="0"/>
              <a:t>Uygun işe </a:t>
            </a:r>
            <a:r>
              <a:rPr lang="tr-TR" dirty="0" smtClean="0"/>
              <a:t>yerleştirme</a:t>
            </a:r>
          </a:p>
          <a:p>
            <a:pPr algn="ctr">
              <a:lnSpc>
                <a:spcPct val="150000"/>
              </a:lnSpc>
            </a:pPr>
            <a:r>
              <a:rPr lang="tr-TR" dirty="0" smtClean="0">
                <a:latin typeface="Arial" panose="020B0604020202020204" pitchFamily="34" charset="0"/>
                <a:cs typeface="Arial" panose="020B0604020202020204" pitchFamily="34" charset="0"/>
              </a:rPr>
              <a:t>Riskli gruplar</a:t>
            </a:r>
            <a:endParaRPr lang="tr-TR"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93625" y="2229852"/>
            <a:ext cx="12315481" cy="3657601"/>
          </a:xfrm>
          <a:prstGeom prst="rect">
            <a:avLst/>
          </a:prstGeom>
        </p:spPr>
      </p:pic>
    </p:spTree>
    <p:extLst>
      <p:ext uri="{BB962C8B-B14F-4D97-AF65-F5344CB8AC3E}">
        <p14:creationId xmlns:p14="http://schemas.microsoft.com/office/powerpoint/2010/main" val="209289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99347" y="1700464"/>
            <a:ext cx="11744013" cy="2972551"/>
          </a:xfrm>
          <a:prstGeom prst="rect">
            <a:avLst/>
          </a:prstGeom>
        </p:spPr>
      </p:pic>
    </p:spTree>
    <p:extLst>
      <p:ext uri="{BB962C8B-B14F-4D97-AF65-F5344CB8AC3E}">
        <p14:creationId xmlns:p14="http://schemas.microsoft.com/office/powerpoint/2010/main" val="28766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pPr lvl="0"/>
            <a:r>
              <a:rPr lang="tr-TR" b="1" dirty="0"/>
              <a:t>İşyeri Risklerinin Kontrolü</a:t>
            </a:r>
            <a:endParaRPr lang="tr-TR" sz="3600" dirty="0"/>
          </a:p>
          <a:p>
            <a:pPr lvl="1"/>
            <a:r>
              <a:rPr lang="tr-TR" dirty="0"/>
              <a:t>Teknik önlemler</a:t>
            </a:r>
            <a:endParaRPr lang="tr-TR" sz="3200" dirty="0"/>
          </a:p>
          <a:p>
            <a:pPr lvl="1"/>
            <a:r>
              <a:rPr lang="tr-TR" dirty="0"/>
              <a:t>Yöntem teknoloji değişikliği</a:t>
            </a:r>
            <a:endParaRPr lang="tr-TR" sz="3200" dirty="0"/>
          </a:p>
          <a:p>
            <a:pPr lvl="1"/>
            <a:r>
              <a:rPr lang="tr-TR" dirty="0" err="1"/>
              <a:t>Substitüsyon</a:t>
            </a:r>
            <a:r>
              <a:rPr lang="tr-TR" dirty="0"/>
              <a:t> – “ikame”</a:t>
            </a:r>
            <a:endParaRPr lang="tr-TR" sz="3200" dirty="0"/>
          </a:p>
          <a:p>
            <a:pPr lvl="1"/>
            <a:r>
              <a:rPr lang="tr-TR" dirty="0"/>
              <a:t>Havalandırma –</a:t>
            </a:r>
            <a:endParaRPr lang="tr-TR" sz="3200" dirty="0"/>
          </a:p>
          <a:p>
            <a:pPr lvl="1"/>
            <a:r>
              <a:rPr lang="tr-TR" dirty="0"/>
              <a:t>Kapatma</a:t>
            </a:r>
            <a:endParaRPr lang="tr-TR" sz="3200" dirty="0"/>
          </a:p>
          <a:p>
            <a:pPr lvl="1"/>
            <a:r>
              <a:rPr lang="tr-TR" dirty="0"/>
              <a:t>Ayırma</a:t>
            </a:r>
            <a:endParaRPr lang="tr-TR" sz="3200" dirty="0"/>
          </a:p>
          <a:p>
            <a:pPr lvl="1"/>
            <a:r>
              <a:rPr lang="tr-TR" dirty="0"/>
              <a:t>risk kavramı (kabul edilebilir) “</a:t>
            </a:r>
            <a:r>
              <a:rPr lang="tr-TR" dirty="0" err="1"/>
              <a:t>acceptable</a:t>
            </a:r>
            <a:r>
              <a:rPr lang="tr-TR" dirty="0"/>
              <a:t>”</a:t>
            </a:r>
            <a:endParaRPr lang="tr-TR" sz="3200" dirty="0"/>
          </a:p>
          <a:p>
            <a:pPr lvl="1"/>
            <a:r>
              <a:rPr lang="tr-TR" dirty="0"/>
              <a:t>İşin yapılması – yapılmaması</a:t>
            </a:r>
            <a:endParaRPr lang="tr-TR" sz="3200" dirty="0"/>
          </a:p>
          <a:p>
            <a:pPr lvl="1"/>
            <a:r>
              <a:rPr lang="tr-TR" dirty="0"/>
              <a:t>Diğer risklerle karşılaştırma</a:t>
            </a:r>
            <a:endParaRPr lang="tr-TR" sz="3200" dirty="0"/>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60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İş sağlığı ve Güvenliği</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43739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2926" y="240632"/>
            <a:ext cx="11000874" cy="5936331"/>
          </a:xfrm>
        </p:spPr>
        <p:txBody>
          <a:bodyPr/>
          <a:lstStyle/>
          <a:p>
            <a:pPr lvl="0"/>
            <a:r>
              <a:rPr lang="tr-TR" b="1" dirty="0"/>
              <a:t>İSG risklerinin değerlendirilmesi ve kontrolü</a:t>
            </a:r>
            <a:endParaRPr lang="tr-TR" sz="3600" dirty="0"/>
          </a:p>
          <a:p>
            <a:pPr lvl="0"/>
            <a:r>
              <a:rPr lang="tr-TR" b="1" dirty="0"/>
              <a:t>Tehlikenin tanımlanması </a:t>
            </a:r>
            <a:r>
              <a:rPr lang="tr-TR" b="1" i="1" dirty="0"/>
              <a:t>(</a:t>
            </a:r>
            <a:r>
              <a:rPr lang="tr-TR" b="1" i="1" dirty="0" err="1"/>
              <a:t>h</a:t>
            </a:r>
            <a:r>
              <a:rPr lang="tr-TR" b="1" i="1" cap="small" dirty="0" err="1"/>
              <a:t>azard</a:t>
            </a:r>
            <a:r>
              <a:rPr lang="tr-TR" b="1" i="1" dirty="0"/>
              <a:t> </a:t>
            </a:r>
            <a:r>
              <a:rPr lang="tr-TR" b="1" i="1" dirty="0" err="1"/>
              <a:t>identification</a:t>
            </a:r>
            <a:r>
              <a:rPr lang="tr-TR" b="1" i="1" dirty="0"/>
              <a:t>)</a:t>
            </a:r>
            <a:endParaRPr lang="tr-TR" sz="3600" dirty="0"/>
          </a:p>
          <a:p>
            <a:pPr lvl="1"/>
            <a:r>
              <a:rPr lang="tr-TR" b="1" i="1" dirty="0"/>
              <a:t>İşin niteliğine göre tahmin </a:t>
            </a:r>
            <a:r>
              <a:rPr lang="tr-TR" i="1" dirty="0"/>
              <a:t>• K</a:t>
            </a:r>
            <a:r>
              <a:rPr lang="tr-TR" i="1" cap="small" dirty="0"/>
              <a:t>ull</a:t>
            </a:r>
            <a:r>
              <a:rPr lang="tr-TR" i="1" dirty="0"/>
              <a:t>anılan maddeler, işlemler, </a:t>
            </a:r>
            <a:r>
              <a:rPr lang="tr-TR" i="1" cap="small" dirty="0"/>
              <a:t>kul</a:t>
            </a:r>
            <a:r>
              <a:rPr lang="tr-TR" i="1" dirty="0"/>
              <a:t>lanılan aletler, vs.</a:t>
            </a:r>
            <a:endParaRPr lang="tr-TR" sz="3200" dirty="0"/>
          </a:p>
          <a:p>
            <a:pPr lvl="1"/>
            <a:r>
              <a:rPr lang="tr-TR" b="1" i="1" dirty="0"/>
              <a:t>Gö</a:t>
            </a:r>
            <a:r>
              <a:rPr lang="tr-TR" b="1" i="1" cap="small" dirty="0"/>
              <a:t>z</a:t>
            </a:r>
            <a:r>
              <a:rPr lang="tr-TR" b="1" i="1" dirty="0"/>
              <a:t>lem • </a:t>
            </a:r>
            <a:r>
              <a:rPr lang="tr-TR" i="1" dirty="0"/>
              <a:t>Olası tehlike noktaları, “kaçak”, tehlikeli aletler, işlemler</a:t>
            </a:r>
            <a:endParaRPr lang="tr-TR" sz="3200" dirty="0"/>
          </a:p>
          <a:p>
            <a:pPr lvl="1"/>
            <a:r>
              <a:rPr lang="tr-TR" b="1" i="1" dirty="0"/>
              <a:t>Kayıtlar • </a:t>
            </a:r>
            <a:r>
              <a:rPr lang="tr-TR" i="1" dirty="0"/>
              <a:t>Sağlık kayıtları, iş hijyeni kayıtları vs.</a:t>
            </a:r>
            <a:endParaRPr lang="tr-TR" sz="3200" dirty="0"/>
          </a:p>
          <a:p>
            <a:pPr lvl="1"/>
            <a:r>
              <a:rPr lang="tr-TR" b="1" i="1" dirty="0"/>
              <a:t>A</a:t>
            </a:r>
            <a:r>
              <a:rPr lang="tr-TR" b="1" i="1" cap="small" dirty="0"/>
              <a:t>kut</a:t>
            </a:r>
            <a:r>
              <a:rPr lang="tr-TR" b="1" i="1" dirty="0"/>
              <a:t> belirtiler </a:t>
            </a:r>
            <a:r>
              <a:rPr lang="tr-TR" i="1" dirty="0"/>
              <a:t>• Sol</a:t>
            </a:r>
            <a:r>
              <a:rPr lang="tr-TR" i="1" cap="small" dirty="0"/>
              <a:t>u</a:t>
            </a:r>
            <a:r>
              <a:rPr lang="tr-TR" i="1" dirty="0"/>
              <a:t>n</a:t>
            </a:r>
            <a:r>
              <a:rPr lang="tr-TR" i="1" cap="small" dirty="0"/>
              <a:t>u</a:t>
            </a:r>
            <a:r>
              <a:rPr lang="tr-TR" i="1" dirty="0"/>
              <a:t>m sıkıntısı, kaşıntı, gö</a:t>
            </a:r>
            <a:r>
              <a:rPr lang="tr-TR" i="1" cap="small" dirty="0"/>
              <a:t>z</a:t>
            </a:r>
            <a:r>
              <a:rPr lang="tr-TR" i="1" dirty="0"/>
              <a:t>de s</a:t>
            </a:r>
            <a:r>
              <a:rPr lang="tr-TR" i="1" cap="small" dirty="0"/>
              <a:t>ula</a:t>
            </a:r>
            <a:r>
              <a:rPr lang="tr-TR" i="1" dirty="0"/>
              <a:t>nma	</a:t>
            </a:r>
            <a:r>
              <a:rPr lang="tr-TR" i="1" dirty="0" err="1"/>
              <a:t>irritan</a:t>
            </a:r>
            <a:r>
              <a:rPr lang="tr-TR" i="1" dirty="0"/>
              <a:t> m.?</a:t>
            </a:r>
            <a:endParaRPr lang="tr-TR" sz="3200" dirty="0"/>
          </a:p>
          <a:p>
            <a:pPr lvl="0"/>
            <a:r>
              <a:rPr lang="tr-TR" b="1" dirty="0" err="1"/>
              <a:t>Maruziyetin</a:t>
            </a:r>
            <a:r>
              <a:rPr lang="tr-TR" b="1" dirty="0"/>
              <a:t> değerlendirilmesi </a:t>
            </a:r>
            <a:r>
              <a:rPr lang="tr-TR" b="1" i="1" dirty="0"/>
              <a:t>(</a:t>
            </a:r>
            <a:r>
              <a:rPr lang="tr-TR" b="1" i="1" dirty="0" err="1"/>
              <a:t>expos</a:t>
            </a:r>
            <a:r>
              <a:rPr lang="tr-TR" b="1" i="1" cap="small" dirty="0" err="1"/>
              <a:t>ur</a:t>
            </a:r>
            <a:r>
              <a:rPr lang="tr-TR" b="1" i="1" dirty="0" err="1"/>
              <a:t>e</a:t>
            </a:r>
            <a:r>
              <a:rPr lang="tr-TR" b="1" i="1" dirty="0"/>
              <a:t> </a:t>
            </a:r>
            <a:r>
              <a:rPr lang="tr-TR" b="1" i="1" dirty="0" err="1"/>
              <a:t>assessment</a:t>
            </a:r>
            <a:r>
              <a:rPr lang="tr-TR" b="1" i="1" dirty="0"/>
              <a:t>)</a:t>
            </a:r>
            <a:endParaRPr lang="tr-TR" sz="3600" dirty="0"/>
          </a:p>
          <a:p>
            <a:pPr lvl="1"/>
            <a:r>
              <a:rPr lang="tr-TR" i="1" dirty="0"/>
              <a:t>Süre</a:t>
            </a:r>
            <a:endParaRPr lang="tr-TR" sz="3200" dirty="0"/>
          </a:p>
          <a:p>
            <a:pPr lvl="1"/>
            <a:r>
              <a:rPr lang="tr-TR" i="1" cap="small" dirty="0"/>
              <a:t>Düz</a:t>
            </a:r>
            <a:r>
              <a:rPr lang="tr-TR" i="1" dirty="0"/>
              <a:t>ey – “ölçüm”</a:t>
            </a:r>
            <a:endParaRPr lang="tr-TR" sz="3200" dirty="0"/>
          </a:p>
          <a:p>
            <a:pPr lvl="2"/>
            <a:r>
              <a:rPr lang="tr-TR" i="1" dirty="0"/>
              <a:t>gürültü (</a:t>
            </a:r>
            <a:r>
              <a:rPr lang="tr-TR" i="1" dirty="0" err="1"/>
              <a:t>dB</a:t>
            </a:r>
            <a:r>
              <a:rPr lang="tr-TR" i="1" dirty="0"/>
              <a:t>), sıcaklık, radyasyon, ...</a:t>
            </a:r>
            <a:endParaRPr lang="tr-TR" sz="2800" dirty="0"/>
          </a:p>
          <a:p>
            <a:pPr lvl="2"/>
            <a:r>
              <a:rPr lang="tr-TR" i="1" dirty="0"/>
              <a:t>to</a:t>
            </a:r>
            <a:r>
              <a:rPr lang="tr-TR" i="1" cap="small" dirty="0"/>
              <a:t>z</a:t>
            </a:r>
            <a:r>
              <a:rPr lang="tr-TR" i="1" dirty="0"/>
              <a:t> (türü, miktarı – mg/m3)</a:t>
            </a:r>
            <a:endParaRPr lang="tr-TR" sz="2800" dirty="0"/>
          </a:p>
          <a:p>
            <a:pPr lvl="2"/>
            <a:r>
              <a:rPr lang="tr-TR" i="1" dirty="0"/>
              <a:t>Kimyasal, metal (türü, miktarı. )</a:t>
            </a:r>
            <a:endParaRPr lang="tr-TR" sz="2800" dirty="0"/>
          </a:p>
          <a:p>
            <a:r>
              <a:rPr lang="tr-TR" i="1" dirty="0"/>
              <a:t>ga</a:t>
            </a:r>
            <a:r>
              <a:rPr lang="tr-TR" i="1" cap="small" dirty="0"/>
              <a:t>z</a:t>
            </a:r>
            <a:r>
              <a:rPr lang="tr-TR" i="1" dirty="0"/>
              <a:t> (</a:t>
            </a:r>
            <a:r>
              <a:rPr lang="tr-TR" i="1" dirty="0" err="1"/>
              <a:t>ppm-ppb</a:t>
            </a:r>
            <a:r>
              <a:rPr lang="tr-TR" i="1" dirty="0"/>
              <a:t>)</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66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6884" y="365760"/>
            <a:ext cx="11016916" cy="6355882"/>
          </a:xfrm>
        </p:spPr>
        <p:txBody>
          <a:bodyPr/>
          <a:lstStyle/>
          <a:p>
            <a:pPr lvl="0"/>
            <a:r>
              <a:rPr lang="tr-TR" b="1" dirty="0"/>
              <a:t>Doz-cevap ilişkisi </a:t>
            </a:r>
            <a:r>
              <a:rPr lang="tr-TR" b="1" i="1" dirty="0"/>
              <a:t>(</a:t>
            </a:r>
            <a:r>
              <a:rPr lang="tr-TR" b="1" i="1" dirty="0" err="1"/>
              <a:t>dose-response</a:t>
            </a:r>
            <a:r>
              <a:rPr lang="tr-TR" b="1" i="1" dirty="0"/>
              <a:t> </a:t>
            </a:r>
            <a:r>
              <a:rPr lang="tr-TR" b="1" i="1" dirty="0" err="1"/>
              <a:t>relationship</a:t>
            </a:r>
            <a:r>
              <a:rPr lang="tr-TR" b="1" i="1" dirty="0"/>
              <a:t>)</a:t>
            </a:r>
            <a:endParaRPr lang="tr-TR" dirty="0"/>
          </a:p>
          <a:p>
            <a:pPr lvl="0"/>
            <a:r>
              <a:rPr lang="tr-TR" i="1" dirty="0" err="1"/>
              <a:t>Ma</a:t>
            </a:r>
            <a:r>
              <a:rPr lang="tr-TR" i="1" cap="small" dirty="0" err="1"/>
              <a:t>ruz</a:t>
            </a:r>
            <a:r>
              <a:rPr lang="tr-TR" i="1" dirty="0" err="1"/>
              <a:t>iyet</a:t>
            </a:r>
            <a:r>
              <a:rPr lang="tr-TR" i="1" dirty="0"/>
              <a:t> arttıkça etkilenme artıyor m</a:t>
            </a:r>
            <a:r>
              <a:rPr lang="tr-TR" i="1" cap="small" dirty="0"/>
              <a:t>u</a:t>
            </a:r>
            <a:r>
              <a:rPr lang="tr-TR" i="1" dirty="0"/>
              <a:t>?</a:t>
            </a:r>
            <a:endParaRPr lang="tr-TR" dirty="0"/>
          </a:p>
          <a:p>
            <a:pPr lvl="0"/>
            <a:r>
              <a:rPr lang="tr-TR" i="1" dirty="0"/>
              <a:t>NOAEL – </a:t>
            </a:r>
            <a:r>
              <a:rPr lang="tr-TR" dirty="0"/>
              <a:t>Deney Hayvanlarında gözlenebilen hiçbir yan etki göstermeyen </a:t>
            </a:r>
            <a:r>
              <a:rPr lang="tr-TR" dirty="0" smtClean="0"/>
              <a:t>doz</a:t>
            </a:r>
          </a:p>
          <a:p>
            <a:pPr lvl="0"/>
            <a:r>
              <a:rPr lang="tr-TR" i="1" dirty="0" smtClean="0"/>
              <a:t>LOAEL </a:t>
            </a:r>
            <a:r>
              <a:rPr lang="tr-TR" i="1" dirty="0"/>
              <a:t>– deney veya gözlemle bulunan ve morfolojide , işlevde olumsuz bir değişikliğe neden olan bir maddenin en düşük konsantrasyonu veya miktarıdır.</a:t>
            </a:r>
            <a:endParaRPr lang="tr-TR" dirty="0"/>
          </a:p>
          <a:p>
            <a:pPr lvl="0"/>
            <a:r>
              <a:rPr lang="tr-TR" b="1" dirty="0"/>
              <a:t>Risk </a:t>
            </a:r>
            <a:r>
              <a:rPr lang="tr-TR" b="1" dirty="0" err="1"/>
              <a:t>karakterizasyonu</a:t>
            </a:r>
            <a:r>
              <a:rPr lang="tr-TR" b="1" dirty="0"/>
              <a:t> </a:t>
            </a:r>
            <a:r>
              <a:rPr lang="tr-TR" b="1" i="1" dirty="0"/>
              <a:t>( risk </a:t>
            </a:r>
            <a:r>
              <a:rPr lang="tr-TR" b="1" i="1" dirty="0" err="1"/>
              <a:t>characte</a:t>
            </a:r>
            <a:r>
              <a:rPr lang="tr-TR" b="1" i="1" cap="small" dirty="0" err="1"/>
              <a:t>riz</a:t>
            </a:r>
            <a:r>
              <a:rPr lang="tr-TR" b="1" i="1" dirty="0" err="1"/>
              <a:t>ation</a:t>
            </a:r>
            <a:r>
              <a:rPr lang="tr-TR" b="1" i="1" dirty="0"/>
              <a:t> )</a:t>
            </a:r>
            <a:endParaRPr lang="tr-TR" dirty="0"/>
          </a:p>
          <a:p>
            <a:r>
              <a:rPr lang="tr-TR" i="1" dirty="0"/>
              <a:t>Kim(</a:t>
            </a:r>
            <a:r>
              <a:rPr lang="tr-TR" i="1" dirty="0" err="1"/>
              <a:t>ler</a:t>
            </a:r>
            <a:r>
              <a:rPr lang="tr-TR" i="1" dirty="0"/>
              <a:t>) için risk var? Ne d</a:t>
            </a:r>
            <a:r>
              <a:rPr lang="tr-TR" i="1" cap="small" dirty="0"/>
              <a:t>üze</a:t>
            </a:r>
            <a:r>
              <a:rPr lang="tr-TR" i="1" dirty="0"/>
              <a:t>yde risk var?</a:t>
            </a:r>
            <a:endParaRPr lang="tr-TR" dirty="0"/>
          </a:p>
          <a:p>
            <a:r>
              <a:rPr lang="tr-TR" i="1" dirty="0"/>
              <a:t>Topl</a:t>
            </a:r>
            <a:r>
              <a:rPr lang="tr-TR" i="1" cap="small" dirty="0"/>
              <a:t>um</a:t>
            </a:r>
            <a:r>
              <a:rPr lang="tr-TR" i="1" dirty="0"/>
              <a:t>a yansıyan tehlike var mı?</a:t>
            </a:r>
            <a:endParaRPr lang="tr-TR" dirty="0"/>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82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dirty="0"/>
              <a:t>Sonuçların değerlendirilmesi, </a:t>
            </a:r>
            <a:r>
              <a:rPr lang="tr-TR" b="1" i="1" dirty="0"/>
              <a:t>İşyeri “sınır” değerleri</a:t>
            </a:r>
            <a:endParaRPr lang="tr-TR" dirty="0"/>
          </a:p>
          <a:p>
            <a:r>
              <a:rPr lang="tr-TR" i="1" dirty="0"/>
              <a:t>MAK (MAC; Maksim</a:t>
            </a:r>
            <a:r>
              <a:rPr lang="tr-TR" i="1" cap="small" dirty="0"/>
              <a:t>u</a:t>
            </a:r>
            <a:r>
              <a:rPr lang="tr-TR" i="1" dirty="0"/>
              <a:t>m İ</a:t>
            </a:r>
            <a:r>
              <a:rPr lang="tr-TR" i="1" cap="small" dirty="0"/>
              <a:t>z</a:t>
            </a:r>
            <a:r>
              <a:rPr lang="tr-TR" i="1" dirty="0"/>
              <a:t>in Verilen Konsantrasyon) Hiç aşılmaması gereken değer	A</a:t>
            </a:r>
            <a:r>
              <a:rPr lang="tr-TR" i="1" cap="small" dirty="0"/>
              <a:t>kut</a:t>
            </a:r>
            <a:r>
              <a:rPr lang="tr-TR" i="1" dirty="0"/>
              <a:t> etkiler için</a:t>
            </a:r>
            <a:endParaRPr lang="tr-TR" dirty="0"/>
          </a:p>
          <a:p>
            <a:r>
              <a:rPr lang="tr-TR" i="1" dirty="0"/>
              <a:t>ESD (Eşik sınır değer) TLV;</a:t>
            </a:r>
            <a:endParaRPr lang="tr-TR" dirty="0"/>
          </a:p>
          <a:p>
            <a:r>
              <a:rPr lang="tr-TR" i="1" dirty="0"/>
              <a:t>Ortalama değerin aşmaması gereken d</a:t>
            </a:r>
            <a:r>
              <a:rPr lang="tr-TR" i="1" cap="small" dirty="0"/>
              <a:t>üz</a:t>
            </a:r>
            <a:r>
              <a:rPr lang="tr-TR" i="1" dirty="0"/>
              <a:t>ey</a:t>
            </a:r>
            <a:endParaRPr lang="tr-TR" dirty="0"/>
          </a:p>
          <a:p>
            <a:pPr algn="just">
              <a:lnSpc>
                <a:spcPct val="150000"/>
              </a:lnSpc>
            </a:pPr>
            <a:endParaRPr lang="tr-TR" dirty="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stretch>
            <a:fillRect/>
          </a:stretch>
        </p:blipFill>
        <p:spPr>
          <a:xfrm>
            <a:off x="1201270" y="2696133"/>
            <a:ext cx="2825297" cy="3219495"/>
          </a:xfrm>
          <a:prstGeom prst="rect">
            <a:avLst/>
          </a:prstGeom>
        </p:spPr>
      </p:pic>
      <p:pic>
        <p:nvPicPr>
          <p:cNvPr id="4" name="Resim 3"/>
          <p:cNvPicPr>
            <a:picLocks noChangeAspect="1"/>
          </p:cNvPicPr>
          <p:nvPr/>
        </p:nvPicPr>
        <p:blipFill>
          <a:blip r:embed="rId3"/>
          <a:stretch>
            <a:fillRect/>
          </a:stretch>
        </p:blipFill>
        <p:spPr>
          <a:xfrm>
            <a:off x="6332773" y="2696132"/>
            <a:ext cx="2885367" cy="3168247"/>
          </a:xfrm>
          <a:prstGeom prst="rect">
            <a:avLst/>
          </a:prstGeom>
        </p:spPr>
      </p:pic>
    </p:spTree>
    <p:extLst>
      <p:ext uri="{BB962C8B-B14F-4D97-AF65-F5344CB8AC3E}">
        <p14:creationId xmlns:p14="http://schemas.microsoft.com/office/powerpoint/2010/main" val="3561163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pPr lvl="0"/>
            <a:r>
              <a:rPr lang="tr-TR" b="1" dirty="0"/>
              <a:t>Aralıklı Kontrol Muayenesi</a:t>
            </a:r>
            <a:endParaRPr lang="tr-TR" dirty="0"/>
          </a:p>
          <a:p>
            <a:pPr lvl="1"/>
            <a:r>
              <a:rPr lang="tr-TR" dirty="0"/>
              <a:t>Uygun yerleştirme</a:t>
            </a:r>
            <a:endParaRPr lang="tr-TR" sz="3200" dirty="0"/>
          </a:p>
          <a:p>
            <a:pPr lvl="1"/>
            <a:r>
              <a:rPr lang="tr-TR" dirty="0"/>
              <a:t>Risklerin saptanması ve kontrolü</a:t>
            </a:r>
            <a:endParaRPr lang="tr-TR" sz="3200" dirty="0"/>
          </a:p>
          <a:p>
            <a:pPr lvl="1"/>
            <a:r>
              <a:rPr lang="tr-TR" dirty="0"/>
              <a:t>Çalışma ortamı “güvenli” Yine sorun olabilir</a:t>
            </a:r>
            <a:endParaRPr lang="tr-TR" sz="3200" dirty="0"/>
          </a:p>
          <a:p>
            <a:r>
              <a:rPr lang="tr-TR" dirty="0"/>
              <a:t>Aralıklarla sağlık kontrolü –“erken tanı” İşin niteliğine göre değişik sıklıkta</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4441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5213" y="138112"/>
            <a:ext cx="9760354" cy="2460709"/>
          </a:xfrm>
          <a:prstGeom prst="rect">
            <a:avLst/>
          </a:prstGeom>
        </p:spPr>
      </p:pic>
      <p:pic>
        <p:nvPicPr>
          <p:cNvPr id="5" name="Picture 4"/>
          <p:cNvPicPr>
            <a:picLocks noChangeAspect="1"/>
          </p:cNvPicPr>
          <p:nvPr/>
        </p:nvPicPr>
        <p:blipFill>
          <a:blip r:embed="rId3"/>
          <a:stretch>
            <a:fillRect/>
          </a:stretch>
        </p:blipFill>
        <p:spPr>
          <a:xfrm>
            <a:off x="2099008" y="2727660"/>
            <a:ext cx="9076559" cy="2137294"/>
          </a:xfrm>
          <a:prstGeom prst="rect">
            <a:avLst/>
          </a:prstGeom>
        </p:spPr>
      </p:pic>
    </p:spTree>
    <p:extLst>
      <p:ext uri="{BB962C8B-B14F-4D97-AF65-F5344CB8AC3E}">
        <p14:creationId xmlns:p14="http://schemas.microsoft.com/office/powerpoint/2010/main" val="3188147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6409" y="593557"/>
            <a:ext cx="10730755" cy="5053264"/>
          </a:xfrm>
          <a:prstGeom prst="rect">
            <a:avLst/>
          </a:prstGeom>
        </p:spPr>
      </p:pic>
    </p:spTree>
    <p:extLst>
      <p:ext uri="{BB962C8B-B14F-4D97-AF65-F5344CB8AC3E}">
        <p14:creationId xmlns:p14="http://schemas.microsoft.com/office/powerpoint/2010/main" val="25373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9793" y="1636294"/>
            <a:ext cx="10566170" cy="4860757"/>
          </a:xfrm>
          <a:prstGeom prst="rect">
            <a:avLst/>
          </a:prstGeom>
        </p:spPr>
      </p:pic>
      <p:sp>
        <p:nvSpPr>
          <p:cNvPr id="5" name="Rectangle 4"/>
          <p:cNvSpPr/>
          <p:nvPr/>
        </p:nvSpPr>
        <p:spPr>
          <a:xfrm>
            <a:off x="779793" y="517176"/>
            <a:ext cx="2153603" cy="954107"/>
          </a:xfrm>
          <a:prstGeom prst="rect">
            <a:avLst/>
          </a:prstGeom>
        </p:spPr>
        <p:txBody>
          <a:bodyPr wrap="none">
            <a:spAutoFit/>
          </a:bodyPr>
          <a:lstStyle/>
          <a:p>
            <a:r>
              <a:rPr lang="tr-TR" sz="2800" dirty="0" smtClean="0">
                <a:solidFill>
                  <a:srgbClr val="FF0000"/>
                </a:solidFill>
              </a:rPr>
              <a:t>Tehlikenin</a:t>
            </a:r>
          </a:p>
          <a:p>
            <a:r>
              <a:rPr lang="tr-TR" sz="2800" dirty="0" smtClean="0">
                <a:solidFill>
                  <a:srgbClr val="FF0000"/>
                </a:solidFill>
              </a:rPr>
              <a:t>tanımlanması</a:t>
            </a:r>
            <a:endParaRPr lang="tr-TR" sz="2800" dirty="0">
              <a:solidFill>
                <a:srgbClr val="FF0000"/>
              </a:solidFill>
            </a:endParaRPr>
          </a:p>
        </p:txBody>
      </p:sp>
      <p:sp>
        <p:nvSpPr>
          <p:cNvPr id="6" name="Rectangle 5"/>
          <p:cNvSpPr/>
          <p:nvPr/>
        </p:nvSpPr>
        <p:spPr>
          <a:xfrm>
            <a:off x="3210172" y="517175"/>
            <a:ext cx="1976823" cy="954107"/>
          </a:xfrm>
          <a:prstGeom prst="rect">
            <a:avLst/>
          </a:prstGeom>
        </p:spPr>
        <p:txBody>
          <a:bodyPr wrap="none">
            <a:spAutoFit/>
          </a:bodyPr>
          <a:lstStyle/>
          <a:p>
            <a:r>
              <a:rPr lang="tr-TR" sz="2800" dirty="0" smtClean="0">
                <a:solidFill>
                  <a:srgbClr val="FF0000"/>
                </a:solidFill>
              </a:rPr>
              <a:t>Risklerin</a:t>
            </a:r>
          </a:p>
          <a:p>
            <a:r>
              <a:rPr lang="tr-TR" sz="2800" dirty="0" smtClean="0">
                <a:solidFill>
                  <a:srgbClr val="FF0000"/>
                </a:solidFill>
              </a:rPr>
              <a:t>belirlenmesi</a:t>
            </a:r>
            <a:endParaRPr lang="tr-TR" sz="2800" dirty="0">
              <a:solidFill>
                <a:srgbClr val="FF0000"/>
              </a:solidFill>
            </a:endParaRPr>
          </a:p>
        </p:txBody>
      </p:sp>
      <p:sp>
        <p:nvSpPr>
          <p:cNvPr id="7" name="Rectangle 6"/>
          <p:cNvSpPr/>
          <p:nvPr/>
        </p:nvSpPr>
        <p:spPr>
          <a:xfrm>
            <a:off x="5841077" y="517174"/>
            <a:ext cx="1913152" cy="954107"/>
          </a:xfrm>
          <a:prstGeom prst="rect">
            <a:avLst/>
          </a:prstGeom>
        </p:spPr>
        <p:txBody>
          <a:bodyPr wrap="none">
            <a:spAutoFit/>
          </a:bodyPr>
          <a:lstStyle/>
          <a:p>
            <a:r>
              <a:rPr lang="tr-TR" sz="2800" dirty="0" smtClean="0">
                <a:solidFill>
                  <a:srgbClr val="FF0000"/>
                </a:solidFill>
              </a:rPr>
              <a:t>Risk Kontrol</a:t>
            </a:r>
          </a:p>
          <a:p>
            <a:r>
              <a:rPr lang="tr-TR" sz="2800" dirty="0" smtClean="0">
                <a:solidFill>
                  <a:srgbClr val="FF0000"/>
                </a:solidFill>
              </a:rPr>
              <a:t>Adımları</a:t>
            </a:r>
            <a:endParaRPr lang="tr-TR" sz="2800" dirty="0">
              <a:solidFill>
                <a:srgbClr val="FF0000"/>
              </a:solidFill>
            </a:endParaRPr>
          </a:p>
        </p:txBody>
      </p:sp>
      <p:sp>
        <p:nvSpPr>
          <p:cNvPr id="8" name="Rectangle 7"/>
          <p:cNvSpPr/>
          <p:nvPr/>
        </p:nvSpPr>
        <p:spPr>
          <a:xfrm>
            <a:off x="8408311" y="517173"/>
            <a:ext cx="2654573" cy="954107"/>
          </a:xfrm>
          <a:prstGeom prst="rect">
            <a:avLst/>
          </a:prstGeom>
        </p:spPr>
        <p:txBody>
          <a:bodyPr wrap="none">
            <a:spAutoFit/>
          </a:bodyPr>
          <a:lstStyle/>
          <a:p>
            <a:r>
              <a:rPr lang="tr-TR" sz="2800" dirty="0" smtClean="0">
                <a:solidFill>
                  <a:srgbClr val="FF0000"/>
                </a:solidFill>
              </a:rPr>
              <a:t>Denetim, İzleme,</a:t>
            </a:r>
          </a:p>
          <a:p>
            <a:r>
              <a:rPr lang="tr-TR" sz="2800" dirty="0" smtClean="0">
                <a:solidFill>
                  <a:srgbClr val="FF0000"/>
                </a:solidFill>
              </a:rPr>
              <a:t>Gözden geçirme</a:t>
            </a:r>
            <a:endParaRPr lang="tr-TR" sz="2800" dirty="0">
              <a:solidFill>
                <a:srgbClr val="FF0000"/>
              </a:solidFill>
            </a:endParaRPr>
          </a:p>
        </p:txBody>
      </p:sp>
    </p:spTree>
    <p:extLst>
      <p:ext uri="{BB962C8B-B14F-4D97-AF65-F5344CB8AC3E}">
        <p14:creationId xmlns:p14="http://schemas.microsoft.com/office/powerpoint/2010/main" val="4118461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0366" y="737937"/>
            <a:ext cx="11646566" cy="3449052"/>
          </a:xfrm>
          <a:prstGeom prst="rect">
            <a:avLst/>
          </a:prstGeom>
        </p:spPr>
      </p:pic>
    </p:spTree>
    <p:extLst>
      <p:ext uri="{BB962C8B-B14F-4D97-AF65-F5344CB8AC3E}">
        <p14:creationId xmlns:p14="http://schemas.microsoft.com/office/powerpoint/2010/main" val="4154492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normAutofit fontScale="92500" lnSpcReduction="10000"/>
          </a:bodyPr>
          <a:lstStyle/>
          <a:p>
            <a:r>
              <a:rPr lang="tr-TR" b="1" u="sng" dirty="0"/>
              <a:t>International </a:t>
            </a:r>
            <a:r>
              <a:rPr lang="tr-TR" b="1" u="sng" dirty="0" err="1"/>
              <a:t>Labour</a:t>
            </a:r>
            <a:r>
              <a:rPr lang="tr-TR" b="1" u="sng" dirty="0"/>
              <a:t> </a:t>
            </a:r>
            <a:r>
              <a:rPr lang="tr-TR" b="1" u="sng" dirty="0" err="1"/>
              <a:t>Organization</a:t>
            </a:r>
            <a:r>
              <a:rPr lang="tr-TR" b="1" u="sng" dirty="0"/>
              <a:t> ILO</a:t>
            </a:r>
            <a:r>
              <a:rPr lang="tr-TR" b="1" dirty="0"/>
              <a:t>(Uluslararası Çalışma Örgütü) </a:t>
            </a:r>
            <a:r>
              <a:rPr lang="tr-TR" dirty="0"/>
              <a:t>ILO’nun kuruluşu, 1919 Herhangi bir ülkenin, emeğin insani koşullarını benimsememesi, kendi ülkelerindeki durumu iyileştirme isteğinde olan diğer ülkeler için bir engel teşkil eder. (ILO Anayasası)</a:t>
            </a:r>
            <a:endParaRPr lang="tr-TR" sz="3600" dirty="0"/>
          </a:p>
          <a:p>
            <a:r>
              <a:rPr lang="tr-TR" b="1" u="sng" dirty="0"/>
              <a:t>ILO Stratejisi</a:t>
            </a:r>
            <a:r>
              <a:rPr lang="tr-TR" b="1" dirty="0"/>
              <a:t>;</a:t>
            </a:r>
            <a:endParaRPr lang="tr-TR" dirty="0"/>
          </a:p>
          <a:p>
            <a:pPr lvl="0"/>
            <a:r>
              <a:rPr lang="tr-TR" dirty="0"/>
              <a:t>Çalışma yaşamında standartlar, temel ilke ve haklar geliştirmek ve gerçekleştirmek,</a:t>
            </a:r>
            <a:endParaRPr lang="tr-TR" sz="3600" dirty="0"/>
          </a:p>
          <a:p>
            <a:pPr lvl="0"/>
            <a:r>
              <a:rPr lang="tr-TR" dirty="0"/>
              <a:t>Kadın ve erkeklerin insana yakışır işlere sahip olabilmeleri, için daha fazla fırsat yaratmak ,</a:t>
            </a:r>
            <a:endParaRPr lang="tr-TR" sz="3600" dirty="0"/>
          </a:p>
          <a:p>
            <a:pPr lvl="0"/>
            <a:r>
              <a:rPr lang="tr-TR" dirty="0"/>
              <a:t>Sosyal koruma programlarının kapsamını ve etkinliğini artırmak ,</a:t>
            </a:r>
            <a:endParaRPr lang="tr-TR" sz="3600" dirty="0"/>
          </a:p>
          <a:p>
            <a:pPr lvl="0"/>
            <a:r>
              <a:rPr lang="tr-TR" dirty="0"/>
              <a:t>Üçlü yapıyı ve sosyal diyalogu güçlendirmek ,</a:t>
            </a:r>
            <a:endParaRPr lang="tr-TR" sz="3600" dirty="0"/>
          </a:p>
          <a:p>
            <a:pPr lvl="1"/>
            <a:r>
              <a:rPr lang="tr-TR" i="1" dirty="0"/>
              <a:t>Sö</a:t>
            </a:r>
            <a:r>
              <a:rPr lang="tr-TR" i="1" cap="small" dirty="0"/>
              <a:t>z</a:t>
            </a:r>
            <a:r>
              <a:rPr lang="tr-TR" i="1" dirty="0"/>
              <a:t>leşmeler</a:t>
            </a:r>
            <a:endParaRPr lang="tr-TR" sz="3200" dirty="0"/>
          </a:p>
          <a:p>
            <a:pPr lvl="1"/>
            <a:r>
              <a:rPr lang="tr-TR" i="1" dirty="0"/>
              <a:t>Tavsiye kararları</a:t>
            </a:r>
            <a:endParaRPr lang="tr-TR" sz="3200" dirty="0"/>
          </a:p>
          <a:p>
            <a:pPr lvl="1"/>
            <a:r>
              <a:rPr lang="tr-TR" i="1" dirty="0"/>
              <a:t>Teknik yardım</a:t>
            </a:r>
            <a:endParaRPr lang="tr-TR" sz="3200" dirty="0"/>
          </a:p>
          <a:p>
            <a:r>
              <a:rPr lang="tr-TR" i="1" dirty="0"/>
              <a:t>Eğitim ve danışmanlık</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390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u="sng" dirty="0" err="1"/>
              <a:t>Filadelfiya</a:t>
            </a:r>
            <a:r>
              <a:rPr lang="tr-TR" b="1" u="sng" dirty="0"/>
              <a:t> Bildirgesi (1944)</a:t>
            </a:r>
            <a:endParaRPr lang="tr-TR" b="1" dirty="0"/>
          </a:p>
          <a:p>
            <a:pPr lvl="0"/>
            <a:r>
              <a:rPr lang="tr-TR" dirty="0"/>
              <a:t>Emek bir ticari mal değildir.</a:t>
            </a:r>
          </a:p>
          <a:p>
            <a:pPr lvl="0"/>
            <a:r>
              <a:rPr lang="tr-TR" dirty="0"/>
              <a:t>Sürdürülebilir bir gelişme için ifade ve örgütlenme özgürlüğü esastır.</a:t>
            </a:r>
          </a:p>
          <a:p>
            <a:pPr lvl="0"/>
            <a:r>
              <a:rPr lang="tr-TR" dirty="0"/>
              <a:t>Dünyanın herhangi bir yerindeki yoksulluk, dünyanın her yerindeki refahı tehdit etmektedir.</a:t>
            </a:r>
          </a:p>
          <a:p>
            <a:pPr lvl="0"/>
            <a:r>
              <a:rPr lang="tr-TR" dirty="0"/>
              <a:t>Bütün insanlar, ırk, inanç ya da cinsiyet farkı gözetmeksizin özgürlük ve saygınlık, ekonomik güvenlik ve fırsat koşullarında maddi ve manevi gelişimlerini sürdürme hakkına sahiptirler.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96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8151" y="304652"/>
            <a:ext cx="6328285" cy="3186553"/>
          </a:xfrm>
          <a:prstGeom prst="rect">
            <a:avLst/>
          </a:prstGeom>
        </p:spPr>
      </p:pic>
      <p:pic>
        <p:nvPicPr>
          <p:cNvPr id="5" name="Picture 4"/>
          <p:cNvPicPr>
            <a:picLocks noChangeAspect="1"/>
          </p:cNvPicPr>
          <p:nvPr/>
        </p:nvPicPr>
        <p:blipFill>
          <a:blip r:embed="rId3"/>
          <a:stretch>
            <a:fillRect/>
          </a:stretch>
        </p:blipFill>
        <p:spPr>
          <a:xfrm>
            <a:off x="7452545" y="304652"/>
            <a:ext cx="3653258" cy="6249623"/>
          </a:xfrm>
          <a:prstGeom prst="rect">
            <a:avLst/>
          </a:prstGeom>
        </p:spPr>
      </p:pic>
    </p:spTree>
    <p:extLst>
      <p:ext uri="{BB962C8B-B14F-4D97-AF65-F5344CB8AC3E}">
        <p14:creationId xmlns:p14="http://schemas.microsoft.com/office/powerpoint/2010/main" val="2049323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u="sng" dirty="0"/>
              <a:t>Çalışma Yaşamında Temel İlke ve Haklar Bildirgesi (1988)</a:t>
            </a:r>
            <a:endParaRPr lang="tr-TR" b="1" dirty="0"/>
          </a:p>
          <a:p>
            <a:pPr lvl="0"/>
            <a:r>
              <a:rPr lang="tr-TR" dirty="0"/>
              <a:t>İşçi ve işverenlerin örgütlenme özgürlüğü ve etkin toplu pazarlık haklarına “iyi niyet çerçevesinde riayet etme, geliştirme ve gerçekleştirme” taahhüdü</a:t>
            </a:r>
          </a:p>
          <a:p>
            <a:pPr lvl="0"/>
            <a:r>
              <a:rPr lang="tr-TR" dirty="0"/>
              <a:t>Zorla ve zorunlu çalıştırılmanın ortadan kaldırılması</a:t>
            </a:r>
          </a:p>
          <a:p>
            <a:pPr lvl="0"/>
            <a:r>
              <a:rPr lang="tr-TR" dirty="0"/>
              <a:t>Çocuk emeğinin yasaklanması</a:t>
            </a:r>
          </a:p>
          <a:p>
            <a:pPr lvl="0"/>
            <a:r>
              <a:rPr lang="tr-TR" dirty="0"/>
              <a:t>Ayrımcılığın yok edilmesi</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771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pPr algn="ctr">
              <a:lnSpc>
                <a:spcPct val="150000"/>
              </a:lnSpc>
            </a:pPr>
            <a:r>
              <a:rPr lang="tr-TR" b="1" dirty="0"/>
              <a:t>İş Sağlığı ve Güvenliğine Genel Bakış ve Güvenlik </a:t>
            </a:r>
            <a:r>
              <a:rPr lang="tr-TR" b="1" dirty="0" smtClean="0"/>
              <a:t>Kültürü</a:t>
            </a:r>
          </a:p>
          <a:p>
            <a:pPr lvl="0"/>
            <a:r>
              <a:rPr lang="tr-TR" dirty="0"/>
              <a:t>İş sağlığı ve güvenliğine bütünsel yaklaşım</a:t>
            </a:r>
          </a:p>
          <a:p>
            <a:pPr lvl="0"/>
            <a:r>
              <a:rPr lang="tr-TR" dirty="0"/>
              <a:t>İşyerinde risk önleme kültürü</a:t>
            </a:r>
          </a:p>
          <a:p>
            <a:pPr lvl="0"/>
            <a:r>
              <a:rPr lang="tr-TR" dirty="0"/>
              <a:t>Güvenlik kültürünün önemi ve günlük yaşamdaki yeri</a:t>
            </a:r>
          </a:p>
          <a:p>
            <a:pPr lvl="0"/>
            <a:r>
              <a:rPr lang="tr-TR" dirty="0" err="1"/>
              <a:t>İSG’nin</a:t>
            </a:r>
            <a:r>
              <a:rPr lang="tr-TR" dirty="0"/>
              <a:t> işletme yönetimindeki yeri</a:t>
            </a:r>
          </a:p>
          <a:p>
            <a:pPr lvl="0"/>
            <a:r>
              <a:rPr lang="tr-TR" dirty="0"/>
              <a:t>Güvenlik kültürünün oluşturulması ve devamının sağlanması</a:t>
            </a:r>
          </a:p>
          <a:p>
            <a:pPr lvl="0"/>
            <a:r>
              <a:rPr lang="tr-TR" dirty="0"/>
              <a:t>Güvenlik kültürünün oluşturulmasında ulusal kurum ve kuruluşlara düşen görevler</a:t>
            </a:r>
          </a:p>
          <a:p>
            <a:pPr lvl="0"/>
            <a:r>
              <a:rPr lang="tr-TR" dirty="0"/>
              <a:t>İSG temel prensipleri</a:t>
            </a:r>
          </a:p>
          <a:p>
            <a:pPr lvl="0"/>
            <a:r>
              <a:rPr lang="tr-TR" dirty="0"/>
              <a:t>Sağlıklı ve güvenli yaşam ,</a:t>
            </a:r>
          </a:p>
          <a:p>
            <a:pPr lvl="0"/>
            <a:r>
              <a:rPr lang="tr-TR" dirty="0"/>
              <a:t>İSG alanında yaşam boyu öğrenme</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680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dirty="0"/>
              <a:t>İş Sağlığı ve Güvenliğine Bütünsel Yaklaşım</a:t>
            </a:r>
          </a:p>
          <a:p>
            <a:pPr lvl="0"/>
            <a:r>
              <a:rPr lang="tr-TR" dirty="0"/>
              <a:t>İş Sağlığı ve Güvenliği çok bileşenli bir bilim dalıdır.</a:t>
            </a:r>
          </a:p>
          <a:p>
            <a:pPr lvl="0"/>
            <a:r>
              <a:rPr lang="tr-TR" dirty="0"/>
              <a:t>Aynı zamanda da birden fazla tarafın bir araya gelmesi ile ortaya çıkar.</a:t>
            </a:r>
          </a:p>
          <a:p>
            <a:r>
              <a:rPr lang="tr-TR" dirty="0"/>
              <a:t>Tarafların kimler olduğu iyi bilinmesi (Devlet - İşçi - İşveren - Üniversiteler - Diğer )</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314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dirty="0"/>
              <a:t>İşyerlerinde Risk Önleme Kültürü</a:t>
            </a:r>
          </a:p>
          <a:p>
            <a:pPr lvl="0"/>
            <a:r>
              <a:rPr lang="tr-TR" dirty="0"/>
              <a:t>İş Sağlığı ve Güvenliği yönetimi, yalnızca üst yönetimin sorumluluğunda olmayıp, müdürlerin her birini veya firma danışmanlarını veya İş Sağlığı ve Güvenliği Uzmanları ile tüm çalışanları işin içine sokar.</a:t>
            </a:r>
          </a:p>
          <a:p>
            <a:pPr lvl="0"/>
            <a:r>
              <a:rPr lang="tr-TR" dirty="0" err="1"/>
              <a:t>Organizasyonel</a:t>
            </a:r>
            <a:r>
              <a:rPr lang="tr-TR" dirty="0"/>
              <a:t> öncellikleri belirleyen üst yönetimden, bir kazayı veya potansiyel tehlikeyi gözlemleyebilecek işçiye kadar herkesi kapsar ve taahhüdünü gerektirir.</a:t>
            </a:r>
          </a:p>
          <a:p>
            <a:pPr lvl="0"/>
            <a:r>
              <a:rPr lang="tr-TR" dirty="0"/>
              <a:t>Etkin bir risk yönetimi kültürüne sahip olmak demek, insanların içinde birlikte çalışabilecekleri ve herhangi bir kayıp olmadan önce potansiyel problemleri tanıyabilecekleri ve bunları ortadan kaldırabilecekleri </a:t>
            </a:r>
            <a:r>
              <a:rPr lang="tr-TR" b="1" dirty="0" err="1">
                <a:solidFill>
                  <a:srgbClr val="FF0000"/>
                </a:solidFill>
              </a:rPr>
              <a:t>proaktif</a:t>
            </a:r>
            <a:r>
              <a:rPr lang="tr-TR" dirty="0"/>
              <a:t> bir yaklaşıma sahip olmaları demektir.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19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pPr lvl="0"/>
            <a:r>
              <a:rPr lang="tr-TR" dirty="0"/>
              <a:t>Etkin bir “İş Sağlığı ve Güvenliği Risk Yönetim Kültürü” için herkesin buna gerçekten inanması gerekir.</a:t>
            </a:r>
          </a:p>
          <a:p>
            <a:pPr lvl="0"/>
            <a:r>
              <a:rPr lang="tr-TR" dirty="0"/>
              <a:t>İş emniyeti önceliği hakkında yönetimden gelen istikrar sinyalleri, tehlikelerin ve risklerin kontrol edilmesi ve tanınması için önemlidir.</a:t>
            </a:r>
          </a:p>
          <a:p>
            <a:pPr lvl="0"/>
            <a:r>
              <a:rPr lang="tr-TR" dirty="0"/>
              <a:t>Uygun bir “İş Emniyeti Kültürü” nü başarmak için bir organizasyonun risklere karşı sahip olacağı genel davranış biçiminin büyük önemi vardır.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146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1450" y="161926"/>
            <a:ext cx="11182350" cy="6015038"/>
          </a:xfrm>
        </p:spPr>
        <p:txBody>
          <a:bodyPr>
            <a:normAutofit lnSpcReduction="10000"/>
          </a:bodyPr>
          <a:lstStyle/>
          <a:p>
            <a:r>
              <a:rPr lang="tr-TR" b="1" dirty="0"/>
              <a:t>Güvenlik Kültürünün Önemi ve Günlük Yaşamdaki Yeri</a:t>
            </a:r>
          </a:p>
          <a:p>
            <a:r>
              <a:rPr lang="tr-TR" dirty="0"/>
              <a:t>İş kazaları, meslek hastalıkları ve normal hastalıklar nedeniyle oluşan ekonomik kayıpları ortadan kaldırmak için her şeyi zamanın akışına mı bırakalım, yoksa süreci kısaltmak için bir şeyler mi yapalım?</a:t>
            </a:r>
          </a:p>
          <a:p>
            <a:r>
              <a:rPr lang="tr-TR" dirty="0"/>
              <a:t>Bu soruya verilecek yanıt “bir şeyler yapmamız gerektiğidir”. Her şeyden önce, birbirlerinin varlık nedeni olan işçi ve işverenin işbirliği zemininde yapması gereken o kadar çok şey var ki. Ayrıca işçi ve işverenin, Devletin konu ile ilgili birimleri ile işbirliği yapması ve koordineli çalışması </a:t>
            </a:r>
            <a:r>
              <a:rPr lang="tr-TR" dirty="0" smtClean="0"/>
              <a:t>gereklidir</a:t>
            </a:r>
          </a:p>
          <a:p>
            <a:r>
              <a:rPr lang="tr-TR" b="1" dirty="0"/>
              <a:t>Güvenlik Kültürünün Oluşturulması ve Devamının Sağlanması</a:t>
            </a:r>
          </a:p>
          <a:p>
            <a:r>
              <a:rPr lang="tr-TR" dirty="0"/>
              <a:t>İşçi sağlığı ve iş güvenliği sorunlarının çözüme kavuşturulmasına yönelik önlemlerin geliştirilmesi çalışmaları bir çok bilim dalını yakından ilgilendirmektedir. Bu çalışmaların temelini ise üretim sürecinin gereği</a:t>
            </a:r>
          </a:p>
          <a:p>
            <a:r>
              <a:rPr lang="tr-TR" dirty="0"/>
              <a:t>olarak mühendislik bilgileri oluşturmaktadır. kimyasal madde, gürültü, titreşim, ısı, nem, radyasyon gibi çeşitli etkenler</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832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normAutofit fontScale="92500" lnSpcReduction="10000"/>
          </a:bodyPr>
          <a:lstStyle/>
          <a:p>
            <a:r>
              <a:rPr lang="tr-TR" b="1" u="sng" dirty="0"/>
              <a:t>Devletin Görevleri</a:t>
            </a:r>
            <a:endParaRPr lang="tr-TR" sz="3600" dirty="0"/>
          </a:p>
          <a:p>
            <a:pPr lvl="1"/>
            <a:r>
              <a:rPr lang="tr-TR" dirty="0"/>
              <a:t>İş barışını sağlamak</a:t>
            </a:r>
            <a:endParaRPr lang="tr-TR" sz="3200" dirty="0"/>
          </a:p>
          <a:p>
            <a:pPr lvl="1"/>
            <a:r>
              <a:rPr lang="tr-TR" dirty="0"/>
              <a:t>İlgili mevzuatı hazırlamak</a:t>
            </a:r>
            <a:endParaRPr lang="tr-TR" sz="3200" dirty="0"/>
          </a:p>
          <a:p>
            <a:pPr lvl="1"/>
            <a:r>
              <a:rPr lang="tr-TR" dirty="0"/>
              <a:t>Gönüllü katılımı desteklemek</a:t>
            </a:r>
            <a:endParaRPr lang="tr-TR" sz="3200" dirty="0"/>
          </a:p>
          <a:p>
            <a:pPr lvl="1"/>
            <a:r>
              <a:rPr lang="tr-TR" dirty="0"/>
              <a:t>Denetim yapmak</a:t>
            </a:r>
            <a:endParaRPr lang="tr-TR" sz="3200" dirty="0"/>
          </a:p>
          <a:p>
            <a:pPr lvl="1"/>
            <a:r>
              <a:rPr lang="tr-TR" dirty="0"/>
              <a:t>Eğitim olanağı sağlamak</a:t>
            </a:r>
            <a:endParaRPr lang="tr-TR" sz="3200" dirty="0"/>
          </a:p>
          <a:p>
            <a:pPr lvl="1"/>
            <a:r>
              <a:rPr lang="tr-TR" dirty="0"/>
              <a:t>Teknik destek sağlamak ve Danışmanlık yapmak</a:t>
            </a:r>
            <a:endParaRPr lang="tr-TR" sz="3200" dirty="0"/>
          </a:p>
          <a:p>
            <a:r>
              <a:rPr lang="tr-TR" b="1" u="sng" dirty="0"/>
              <a:t>İşverenin Görevleri</a:t>
            </a:r>
            <a:endParaRPr lang="tr-TR" sz="3600" dirty="0"/>
          </a:p>
          <a:p>
            <a:pPr lvl="1"/>
            <a:r>
              <a:rPr lang="tr-TR" dirty="0"/>
              <a:t>İşyerini kurmak ve işletmek</a:t>
            </a:r>
            <a:endParaRPr lang="tr-TR" sz="3200" dirty="0"/>
          </a:p>
          <a:p>
            <a:pPr lvl="1"/>
            <a:r>
              <a:rPr lang="tr-TR" dirty="0"/>
              <a:t>Sağlık ve güvenlik önlemlerini almak</a:t>
            </a:r>
            <a:endParaRPr lang="tr-TR" sz="3200" dirty="0"/>
          </a:p>
          <a:p>
            <a:pPr lvl="1"/>
            <a:r>
              <a:rPr lang="tr-TR" dirty="0"/>
              <a:t>Çalışanların eğitimlerini sağlamak</a:t>
            </a:r>
            <a:endParaRPr lang="tr-TR" sz="3200" dirty="0"/>
          </a:p>
          <a:p>
            <a:pPr lvl="1"/>
            <a:r>
              <a:rPr lang="tr-TR" dirty="0"/>
              <a:t>İşyerindeki riskler ve korunma konusunda çalışmalar yapmak</a:t>
            </a:r>
            <a:endParaRPr lang="tr-TR" sz="3200" dirty="0"/>
          </a:p>
          <a:p>
            <a:pPr lvl="1"/>
            <a:r>
              <a:rPr lang="tr-TR" dirty="0"/>
              <a:t>Genel sağlık ve güvenlik eğitimi vermek</a:t>
            </a:r>
            <a:endParaRPr lang="tr-TR" sz="3200" dirty="0"/>
          </a:p>
          <a:p>
            <a:pPr lvl="1"/>
            <a:r>
              <a:rPr lang="tr-TR" dirty="0"/>
              <a:t>İşyerinde sağlık ve güvenlik örgütlenmesi sağlamak</a:t>
            </a:r>
            <a:endParaRPr lang="tr-TR" sz="3200" dirty="0"/>
          </a:p>
          <a:p>
            <a:pPr lvl="1"/>
            <a:r>
              <a:rPr lang="tr-TR" dirty="0"/>
              <a:t>İş Sağlığı ve Güvenliği Kurulu kurmak</a:t>
            </a:r>
            <a:endParaRPr lang="tr-TR" sz="3200" dirty="0"/>
          </a:p>
          <a:p>
            <a:pPr lvl="1"/>
            <a:r>
              <a:rPr lang="tr-TR" dirty="0"/>
              <a:t>Yenilikleri ve gelişmeleri izlemek ve uygulamak ,Diğer işverenlerle işbirliği yapmak</a:t>
            </a:r>
            <a:endParaRPr lang="tr-TR" sz="3200" dirty="0"/>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008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u="sng" dirty="0" smtClean="0"/>
              <a:t>İşçilerin </a:t>
            </a:r>
            <a:r>
              <a:rPr lang="tr-TR" b="1" u="sng" dirty="0"/>
              <a:t>Görevleri</a:t>
            </a:r>
            <a:endParaRPr lang="tr-TR" sz="3600" dirty="0"/>
          </a:p>
          <a:p>
            <a:pPr lvl="1"/>
            <a:r>
              <a:rPr lang="tr-TR" dirty="0"/>
              <a:t>Aletler ve malzemeyi “doğru” kullanmak</a:t>
            </a:r>
            <a:endParaRPr lang="tr-TR" sz="3200" dirty="0"/>
          </a:p>
          <a:p>
            <a:pPr lvl="1"/>
            <a:r>
              <a:rPr lang="tr-TR" dirty="0"/>
              <a:t>Kendisinin ve başkalarının sağlığını önemsemek</a:t>
            </a:r>
            <a:endParaRPr lang="tr-TR" sz="3200" dirty="0"/>
          </a:p>
          <a:p>
            <a:pPr lvl="1"/>
            <a:r>
              <a:rPr lang="tr-TR" dirty="0"/>
              <a:t>Sağlık ve güvenlik kurallarına uymak</a:t>
            </a:r>
            <a:endParaRPr lang="tr-TR" sz="3200" dirty="0"/>
          </a:p>
          <a:p>
            <a:pPr lvl="1"/>
            <a:r>
              <a:rPr lang="tr-TR" dirty="0"/>
              <a:t>Tehlike durumlarını ilgililere bildirmek</a:t>
            </a:r>
            <a:endParaRPr lang="tr-TR" sz="3200" dirty="0"/>
          </a:p>
          <a:p>
            <a:pPr lvl="1"/>
            <a:r>
              <a:rPr lang="tr-TR" dirty="0"/>
              <a:t>Hastalık ve kazaları ilgililere bildirmek</a:t>
            </a:r>
            <a:endParaRPr lang="tr-TR" sz="3200" dirty="0"/>
          </a:p>
          <a:p>
            <a:pPr lvl="1"/>
            <a:r>
              <a:rPr lang="tr-TR" dirty="0"/>
              <a:t>Bilme ve bilgi edinme hakkı</a:t>
            </a:r>
            <a:endParaRPr lang="tr-TR" sz="3200" dirty="0"/>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597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dirty="0"/>
              <a:t>İş Sağlığı ve Güvenliği; </a:t>
            </a:r>
            <a:r>
              <a:rPr lang="tr-TR" dirty="0"/>
              <a:t>işin yapılması sırasında çeşitli nedenlerden kaynaklanan sağlığa ve güvenliğe zarar verebilecek koşullardan korunmak amacı ile yapılan sistemli ve bilimsel çalışmalardır.</a:t>
            </a:r>
          </a:p>
          <a:p>
            <a:r>
              <a:rPr lang="tr-TR" b="1" dirty="0"/>
              <a:t>İş Sağlığı ve Güvenliğinin Amacı</a:t>
            </a:r>
          </a:p>
          <a:p>
            <a:r>
              <a:rPr lang="tr-TR" dirty="0"/>
              <a:t>Sağlıklı ve güvenli bir çalışma ortamı sağlamak, Çalışanları çalışma ortamından kaynaklanan sağlık ve güvenlik risklerine karşı korumak, Çalışanların sağlık, güvenlik ve refahını sağlamak ve geliştirmek, Üretimin devamlılığını sağlamak, Verimliliği artırmak olarak söylenebilir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494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6884" y="365760"/>
            <a:ext cx="11566358" cy="6371924"/>
          </a:xfrm>
        </p:spPr>
        <p:txBody>
          <a:bodyPr/>
          <a:lstStyle/>
          <a:p>
            <a:r>
              <a:rPr lang="tr-TR" b="1" dirty="0"/>
              <a:t>İŞ GÜVENLİĞİNİN 10 TEMEL KURALI ;</a:t>
            </a:r>
          </a:p>
          <a:p>
            <a:pPr lvl="0"/>
            <a:r>
              <a:rPr lang="tr-TR" dirty="0"/>
              <a:t>İş Güvenliğinin asıl çalışma alanı </a:t>
            </a:r>
            <a:r>
              <a:rPr lang="tr-TR" b="1" dirty="0"/>
              <a:t>tehlikeli durum ve tehlikeli </a:t>
            </a:r>
            <a:r>
              <a:rPr lang="tr-TR" b="1" dirty="0" err="1"/>
              <a:t>davranış’ın</a:t>
            </a:r>
            <a:r>
              <a:rPr lang="tr-TR" b="1" dirty="0"/>
              <a:t> </a:t>
            </a:r>
            <a:r>
              <a:rPr lang="tr-TR" dirty="0"/>
              <a:t>ortadan kaldırılmasına yönelik olmalıdır</a:t>
            </a:r>
            <a:endParaRPr lang="tr-TR" sz="3600" dirty="0"/>
          </a:p>
          <a:p>
            <a:pPr lvl="0"/>
            <a:r>
              <a:rPr lang="tr-TR" dirty="0"/>
              <a:t>Kazalar ağırlıklı olarak %88 i tehlikeli davranışlardan , %10 u tehlikeli durumlardan - %2 si kaçınılmaz durumlardan kaynaklanmaktadır</a:t>
            </a:r>
            <a:endParaRPr lang="tr-TR" sz="3600" dirty="0"/>
          </a:p>
          <a:p>
            <a:pPr lvl="0"/>
            <a:r>
              <a:rPr lang="tr-TR" dirty="0"/>
              <a:t>Kaza sonucu meydana gelecek zararın büyüklüğü önceden kestirilemez</a:t>
            </a:r>
            <a:endParaRPr lang="tr-TR" sz="3600" dirty="0"/>
          </a:p>
          <a:p>
            <a:pPr lvl="0"/>
            <a:r>
              <a:rPr lang="tr-TR" dirty="0"/>
              <a:t>Her kazanın temelinde 1 Ağır yaralanma veya ölüm, 29 hafif yaralanma , 300 </a:t>
            </a:r>
            <a:r>
              <a:rPr lang="tr-TR" dirty="0" err="1"/>
              <a:t>yaralanmasız</a:t>
            </a:r>
            <a:r>
              <a:rPr lang="tr-TR" dirty="0"/>
              <a:t> olay vardır. 1 ölüm, 29 uzuv kaybı, 300 ramak kaldı</a:t>
            </a:r>
            <a:endParaRPr lang="tr-TR" sz="3600" dirty="0"/>
          </a:p>
          <a:p>
            <a:pPr lvl="0"/>
            <a:r>
              <a:rPr lang="tr-TR" dirty="0"/>
              <a:t>Tehlikeli davranışların nedenleri:</a:t>
            </a:r>
            <a:endParaRPr lang="tr-TR" sz="3600" dirty="0"/>
          </a:p>
          <a:p>
            <a:pPr lvl="1"/>
            <a:r>
              <a:rPr lang="tr-TR" dirty="0"/>
              <a:t>Şahsi kusurlar: Dikkatsizlik, laubalilik, umursamazlık gibi</a:t>
            </a:r>
            <a:endParaRPr lang="tr-TR" sz="3200" dirty="0"/>
          </a:p>
          <a:p>
            <a:pPr lvl="1"/>
            <a:r>
              <a:rPr lang="tr-TR" dirty="0"/>
              <a:t>Eğitim yetersizliği :Bilgi, ustalık, alışkanlık</a:t>
            </a:r>
            <a:endParaRPr lang="tr-TR" sz="3200" dirty="0"/>
          </a:p>
          <a:p>
            <a:pPr lvl="1"/>
            <a:r>
              <a:rPr lang="tr-TR" dirty="0"/>
              <a:t>Fiziki yetersizlik :Bünyenin yapılan işe uygun olmaması</a:t>
            </a:r>
            <a:endParaRPr lang="tr-TR" sz="3200" dirty="0"/>
          </a:p>
          <a:p>
            <a:pPr lvl="1"/>
            <a:r>
              <a:rPr lang="tr-TR" dirty="0"/>
              <a:t>Uygunsuz mekanik şartlar ve fiziki ortam</a:t>
            </a:r>
            <a:endParaRPr lang="tr-TR" sz="3200" dirty="0"/>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379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5990" y="229206"/>
            <a:ext cx="7056206" cy="6046173"/>
          </a:xfrm>
          <a:prstGeom prst="rect">
            <a:avLst/>
          </a:prstGeom>
        </p:spPr>
      </p:pic>
      <p:pic>
        <p:nvPicPr>
          <p:cNvPr id="7" name="Picture 6"/>
          <p:cNvPicPr>
            <a:picLocks noChangeAspect="1"/>
          </p:cNvPicPr>
          <p:nvPr/>
        </p:nvPicPr>
        <p:blipFill>
          <a:blip r:embed="rId3"/>
          <a:stretch>
            <a:fillRect/>
          </a:stretch>
        </p:blipFill>
        <p:spPr>
          <a:xfrm>
            <a:off x="7521198" y="101134"/>
            <a:ext cx="3800737" cy="6756866"/>
          </a:xfrm>
          <a:prstGeom prst="rect">
            <a:avLst/>
          </a:prstGeom>
        </p:spPr>
      </p:pic>
    </p:spTree>
    <p:extLst>
      <p:ext uri="{BB962C8B-B14F-4D97-AF65-F5344CB8AC3E}">
        <p14:creationId xmlns:p14="http://schemas.microsoft.com/office/powerpoint/2010/main" val="3041635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normAutofit lnSpcReduction="10000"/>
          </a:bodyPr>
          <a:lstStyle/>
          <a:p>
            <a:pPr lvl="0"/>
            <a:r>
              <a:rPr lang="tr-TR" dirty="0"/>
              <a:t>Kazalardan korunmak için:</a:t>
            </a:r>
            <a:endParaRPr lang="tr-TR" sz="3600" dirty="0"/>
          </a:p>
          <a:p>
            <a:pPr lvl="1"/>
            <a:r>
              <a:rPr lang="tr-TR" dirty="0"/>
              <a:t>Mühendislik ve revizyon</a:t>
            </a:r>
            <a:endParaRPr lang="tr-TR" sz="3200" dirty="0"/>
          </a:p>
          <a:p>
            <a:pPr lvl="1"/>
            <a:r>
              <a:rPr lang="tr-TR" dirty="0"/>
              <a:t>Eğitim</a:t>
            </a:r>
            <a:endParaRPr lang="tr-TR" sz="3200" dirty="0"/>
          </a:p>
          <a:p>
            <a:pPr lvl="1"/>
            <a:r>
              <a:rPr lang="tr-TR" dirty="0"/>
              <a:t>Ergonomi kurallarından yararlanma,</a:t>
            </a:r>
            <a:endParaRPr lang="tr-TR" sz="3200" dirty="0"/>
          </a:p>
          <a:p>
            <a:pPr lvl="1"/>
            <a:r>
              <a:rPr lang="tr-TR" dirty="0"/>
              <a:t>Teşvik tedbirleri uygulama</a:t>
            </a:r>
            <a:endParaRPr lang="tr-TR" sz="3200" dirty="0"/>
          </a:p>
          <a:p>
            <a:pPr lvl="1"/>
            <a:r>
              <a:rPr lang="tr-TR" dirty="0"/>
              <a:t>Disiplin tedbirlerini uygulama çalışmalarının yapılması</a:t>
            </a:r>
            <a:endParaRPr lang="tr-TR" sz="3200" dirty="0"/>
          </a:p>
          <a:p>
            <a:pPr lvl="0"/>
            <a:r>
              <a:rPr lang="tr-TR" dirty="0"/>
              <a:t>Kazalardan korunma yöntemleri ile üretim, maliyet, kalite kontrolü metotları benzerlik ve paralellik arz eder.</a:t>
            </a:r>
            <a:endParaRPr lang="tr-TR" sz="3600" dirty="0"/>
          </a:p>
          <a:p>
            <a:pPr lvl="0"/>
            <a:r>
              <a:rPr lang="tr-TR" dirty="0"/>
              <a:t>İş Güvenliği çalışmalarına işletmenin üst düzey yöneticileri de katılmalı ve sorumluluğa ortak olmalıdır.</a:t>
            </a:r>
            <a:endParaRPr lang="tr-TR" sz="3600" dirty="0"/>
          </a:p>
          <a:p>
            <a:pPr lvl="0"/>
            <a:r>
              <a:rPr lang="tr-TR" dirty="0"/>
              <a:t>İşçi Sağlığı ve İş Güvenliği konusunda formen ve ustabaşı gibi ilk kademe yöneticileri çok önemlidir.</a:t>
            </a:r>
            <a:endParaRPr lang="tr-TR" sz="3600" dirty="0"/>
          </a:p>
          <a:p>
            <a:pPr lvl="0"/>
            <a:r>
              <a:rPr lang="tr-TR" dirty="0"/>
              <a:t>İş güvenliği çalışmalarına birinci derecede insani duygular yön vermelidir. Ancak iş güvenliği tedbirle-</a:t>
            </a:r>
            <a:r>
              <a:rPr lang="tr-TR" dirty="0" err="1"/>
              <a:t>rinin</a:t>
            </a:r>
            <a:r>
              <a:rPr lang="tr-TR" dirty="0"/>
              <a:t> üretimin artması, masrafların azalması, maliyetlerin düşmesine yardımcı olduğu unutulmamalıdır.</a:t>
            </a:r>
            <a:endParaRPr lang="tr-TR" sz="3600" dirty="0"/>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6845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5794"/>
            <a:ext cx="6906621" cy="5436295"/>
          </a:xfrm>
        </p:spPr>
        <p:txBody>
          <a:bodyPr>
            <a:normAutofit fontScale="85000" lnSpcReduction="20000"/>
          </a:bodyPr>
          <a:lstStyle/>
          <a:p>
            <a:pPr marL="0" indent="0" algn="ctr">
              <a:buNone/>
            </a:pPr>
            <a:r>
              <a:rPr lang="tr-TR" sz="4400" b="1" dirty="0" smtClean="0"/>
              <a:t>İŞ SAĞLIĞI VE GÜVENLİĞİ </a:t>
            </a:r>
          </a:p>
          <a:p>
            <a:pPr marL="0" indent="0" algn="ctr">
              <a:buNone/>
            </a:pPr>
            <a:r>
              <a:rPr lang="tr-TR" sz="4400" b="1" dirty="0" smtClean="0"/>
              <a:t>KÜLTÜRÜ </a:t>
            </a:r>
          </a:p>
          <a:p>
            <a:pPr marL="0" indent="0" algn="ctr">
              <a:buNone/>
            </a:pPr>
            <a:endParaRPr lang="tr-TR" sz="3600" b="1" dirty="0"/>
          </a:p>
          <a:p>
            <a:pPr marL="0" indent="0" algn="ctr">
              <a:buNone/>
            </a:pPr>
            <a:endParaRPr lang="tr-TR" sz="3600" dirty="0"/>
          </a:p>
          <a:p>
            <a:pPr marL="0" indent="0" algn="ctr">
              <a:lnSpc>
                <a:spcPct val="150000"/>
              </a:lnSpc>
              <a:buNone/>
            </a:pPr>
            <a:r>
              <a:rPr lang="tr-TR" sz="3600" dirty="0"/>
              <a:t>Kişilerin, kendi sağlıklarını koruma ve geliştirme, </a:t>
            </a:r>
            <a:r>
              <a:rPr lang="tr-TR" sz="3600" dirty="0" smtClean="0"/>
              <a:t>güvenliklerine </a:t>
            </a:r>
            <a:r>
              <a:rPr lang="tr-TR" sz="3600" dirty="0"/>
              <a:t>önem verme bilincine erişerek </a:t>
            </a:r>
            <a:r>
              <a:rPr lang="tr-TR" sz="3600" dirty="0" smtClean="0"/>
              <a:t>toplumsal </a:t>
            </a:r>
            <a:r>
              <a:rPr lang="tr-TR" sz="3600" dirty="0"/>
              <a:t>düzeyde; </a:t>
            </a:r>
            <a:r>
              <a:rPr lang="tr-TR" sz="3600" b="1" dirty="0" smtClean="0"/>
              <a:t>sağlık </a:t>
            </a:r>
            <a:r>
              <a:rPr lang="tr-TR" sz="3600" b="1" dirty="0"/>
              <a:t>ve güvenliğin yaşam boyu sürekliliğinin </a:t>
            </a:r>
            <a:r>
              <a:rPr lang="tr-TR" sz="3600" b="1" dirty="0" smtClean="0"/>
              <a:t>sağlanmasıdır</a:t>
            </a:r>
            <a:r>
              <a:rPr lang="tr-TR" sz="3600" b="1" dirty="0"/>
              <a:t>. </a:t>
            </a:r>
            <a:endParaRPr lang="tr-TR" sz="3600" dirty="0"/>
          </a:p>
        </p:txBody>
      </p:sp>
      <p:pic>
        <p:nvPicPr>
          <p:cNvPr id="4" name="Picture 3"/>
          <p:cNvPicPr>
            <a:picLocks noChangeAspect="1"/>
          </p:cNvPicPr>
          <p:nvPr/>
        </p:nvPicPr>
        <p:blipFill>
          <a:blip r:embed="rId2"/>
          <a:stretch>
            <a:fillRect/>
          </a:stretch>
        </p:blipFill>
        <p:spPr>
          <a:xfrm>
            <a:off x="6657678" y="1536304"/>
            <a:ext cx="5534322" cy="4155785"/>
          </a:xfrm>
          <a:prstGeom prst="rect">
            <a:avLst/>
          </a:prstGeom>
        </p:spPr>
      </p:pic>
    </p:spTree>
    <p:extLst>
      <p:ext uri="{BB962C8B-B14F-4D97-AF65-F5344CB8AC3E}">
        <p14:creationId xmlns:p14="http://schemas.microsoft.com/office/powerpoint/2010/main" val="975443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87845" y="307508"/>
            <a:ext cx="7627692" cy="5301072"/>
          </a:xfrm>
          <a:prstGeom prst="rect">
            <a:avLst/>
          </a:prstGeom>
        </p:spPr>
      </p:pic>
      <p:pic>
        <p:nvPicPr>
          <p:cNvPr id="3" name="Picture 2"/>
          <p:cNvPicPr>
            <a:picLocks noChangeAspect="1"/>
          </p:cNvPicPr>
          <p:nvPr/>
        </p:nvPicPr>
        <p:blipFill>
          <a:blip r:embed="rId3"/>
          <a:stretch>
            <a:fillRect/>
          </a:stretch>
        </p:blipFill>
        <p:spPr>
          <a:xfrm>
            <a:off x="0" y="3489852"/>
            <a:ext cx="4371810" cy="3368148"/>
          </a:xfrm>
          <a:prstGeom prst="rect">
            <a:avLst/>
          </a:prstGeom>
        </p:spPr>
      </p:pic>
    </p:spTree>
    <p:extLst>
      <p:ext uri="{BB962C8B-B14F-4D97-AF65-F5344CB8AC3E}">
        <p14:creationId xmlns:p14="http://schemas.microsoft.com/office/powerpoint/2010/main" val="3060047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6377" y="160179"/>
            <a:ext cx="8815257" cy="6484879"/>
          </a:xfrm>
          <a:prstGeom prst="rect">
            <a:avLst/>
          </a:prstGeom>
        </p:spPr>
      </p:pic>
    </p:spTree>
    <p:extLst>
      <p:ext uri="{BB962C8B-B14F-4D97-AF65-F5344CB8AC3E}">
        <p14:creationId xmlns:p14="http://schemas.microsoft.com/office/powerpoint/2010/main" val="2895816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0834" y="192858"/>
            <a:ext cx="11373632" cy="6571197"/>
          </a:xfrm>
          <a:prstGeom prst="rect">
            <a:avLst/>
          </a:prstGeom>
        </p:spPr>
      </p:pic>
    </p:spTree>
    <p:extLst>
      <p:ext uri="{BB962C8B-B14F-4D97-AF65-F5344CB8AC3E}">
        <p14:creationId xmlns:p14="http://schemas.microsoft.com/office/powerpoint/2010/main" val="4110082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101" y="630196"/>
            <a:ext cx="8324596" cy="3751925"/>
          </a:xfrm>
          <a:prstGeom prst="rect">
            <a:avLst/>
          </a:prstGeom>
        </p:spPr>
        <p:txBody>
          <a:bodyPr wrap="square">
            <a:spAutoFit/>
          </a:bodyPr>
          <a:lstStyle/>
          <a:p>
            <a:pPr marL="241935">
              <a:lnSpc>
                <a:spcPct val="115000"/>
              </a:lnSpc>
              <a:spcBef>
                <a:spcPts val="15"/>
              </a:spcBef>
              <a:spcAft>
                <a:spcPts val="0"/>
              </a:spcAft>
            </a:pPr>
            <a:r>
              <a:rPr lang="tr-TR" sz="3200" b="1"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Meslek</a:t>
            </a:r>
            <a:r>
              <a:rPr lang="en-US" sz="3200" b="1" spc="-30"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n-US" sz="3200" b="1" spc="-5"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h</a:t>
            </a:r>
            <a:r>
              <a:rPr lang="en-US" sz="3200" b="1"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a</a:t>
            </a:r>
            <a:r>
              <a:rPr lang="en-US" sz="3200" b="1" spc="-20"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s</a:t>
            </a:r>
            <a:r>
              <a:rPr lang="en-US" sz="3200" b="1" spc="-15"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t</a:t>
            </a:r>
            <a:r>
              <a:rPr lang="en-US" sz="3200" b="1"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al</a:t>
            </a:r>
            <a:r>
              <a:rPr lang="en-US" sz="3200" b="1" spc="-10"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ık</a:t>
            </a:r>
            <a:r>
              <a:rPr lang="en-US" sz="3200" b="1" spc="-5"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l</a:t>
            </a:r>
            <a:r>
              <a:rPr lang="en-US" sz="3200" b="1"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a</a:t>
            </a:r>
            <a:r>
              <a:rPr lang="en-US" sz="3200" b="1" spc="10"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r</a:t>
            </a:r>
            <a:r>
              <a:rPr lang="en-US" sz="3200" b="1"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ı</a:t>
            </a:r>
            <a:endParaRPr lang="tr-TR"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02590" marR="2567305" algn="ctr">
              <a:lnSpc>
                <a:spcPct val="115000"/>
              </a:lnSpc>
              <a:spcBef>
                <a:spcPts val="455"/>
              </a:spcBef>
              <a:spcAft>
                <a:spcPts val="0"/>
              </a:spcAft>
            </a:pPr>
            <a:r>
              <a:rPr lang="en-US" sz="3200" b="1"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%1</a:t>
            </a:r>
            <a:r>
              <a:rPr lang="en-US" sz="3200" b="1" spc="-10"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r>
              <a:rPr lang="en-US" sz="3200" b="1"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r>
              <a:rPr lang="en-US" sz="3200" b="1" spc="-30" dirty="0"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 </a:t>
            </a:r>
            <a:r>
              <a:rPr lang="en-US" sz="3200" b="1" spc="-10"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ö</a:t>
            </a:r>
            <a:r>
              <a:rPr lang="en-US" sz="3200" b="1" spc="-5"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nl</a:t>
            </a:r>
            <a:r>
              <a:rPr lang="en-US" sz="3200" b="1"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eneb</a:t>
            </a:r>
            <a:r>
              <a:rPr lang="en-US" sz="3200" b="1" spc="-10"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i</a:t>
            </a:r>
            <a:r>
              <a:rPr lang="en-US" sz="3200" b="1" spc="-5"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li</a:t>
            </a:r>
            <a:r>
              <a:rPr lang="en-US" sz="3200" b="1" spc="10" dirty="0" err="1" smtClean="0">
                <a:solidFill>
                  <a:srgbClr val="006600"/>
                </a:solidFill>
                <a:effectLst/>
                <a:latin typeface="Calibri" panose="020F0502020204030204" pitchFamily="34" charset="0"/>
                <a:ea typeface="Calibri" panose="020F0502020204030204" pitchFamily="34" charset="0"/>
                <a:cs typeface="Calibri" panose="020F0502020204030204" pitchFamily="34" charset="0"/>
              </a:rPr>
              <a:t>r</a:t>
            </a:r>
            <a:r>
              <a:rPr lang="en-US" sz="3200" dirty="0" smtClean="0">
                <a:solidFill>
                  <a:srgbClr val="6F2F9F"/>
                </a:solidFill>
                <a:effectLst/>
                <a:latin typeface="Calibri" panose="020F0502020204030204" pitchFamily="34" charset="0"/>
                <a:ea typeface="Calibri" panose="020F0502020204030204" pitchFamily="34" charset="0"/>
                <a:cs typeface="Calibri" panose="020F0502020204030204" pitchFamily="34" charset="0"/>
              </a:rPr>
              <a:t>.</a:t>
            </a:r>
            <a:endParaRPr lang="tr-TR" sz="3200" dirty="0" smtClean="0">
              <a:solidFill>
                <a:srgbClr val="6F2F9F"/>
              </a:solidFill>
              <a:effectLst/>
              <a:latin typeface="Calibri" panose="020F0502020204030204" pitchFamily="34" charset="0"/>
              <a:ea typeface="Calibri" panose="020F0502020204030204" pitchFamily="34" charset="0"/>
              <a:cs typeface="Calibri" panose="020F0502020204030204" pitchFamily="34" charset="0"/>
            </a:endParaRPr>
          </a:p>
          <a:p>
            <a:pPr marL="402590" marR="2567305" algn="ctr">
              <a:lnSpc>
                <a:spcPct val="115000"/>
              </a:lnSpc>
              <a:spcBef>
                <a:spcPts val="455"/>
              </a:spcBef>
              <a:spcAft>
                <a:spcPts val="0"/>
              </a:spcAft>
            </a:pPr>
            <a:endParaRPr lang="tr-TR" sz="3200" dirty="0">
              <a:solidFill>
                <a:srgbClr val="6F2F9F"/>
              </a:solidFill>
              <a:latin typeface="Calibri" panose="020F0502020204030204" pitchFamily="34" charset="0"/>
              <a:ea typeface="Calibri" panose="020F0502020204030204" pitchFamily="34" charset="0"/>
              <a:cs typeface="Calibri" panose="020F0502020204030204" pitchFamily="34" charset="0"/>
            </a:endParaRPr>
          </a:p>
          <a:p>
            <a:pPr marL="402590" marR="2567305" algn="ctr">
              <a:lnSpc>
                <a:spcPct val="115000"/>
              </a:lnSpc>
              <a:spcBef>
                <a:spcPts val="455"/>
              </a:spcBef>
              <a:spcAft>
                <a:spcPts val="0"/>
              </a:spcAft>
            </a:pPr>
            <a:endParaRPr lang="tr-TR"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41935">
              <a:lnSpc>
                <a:spcPct val="115000"/>
              </a:lnSpc>
              <a:spcBef>
                <a:spcPts val="440"/>
              </a:spcBef>
              <a:spcAft>
                <a:spcPts val="0"/>
              </a:spcAft>
            </a:pPr>
            <a:r>
              <a:rPr lang="en-US" sz="3200" dirty="0" smtClean="0">
                <a:solidFill>
                  <a:srgbClr val="001F5F"/>
                </a:solidFill>
                <a:effectLst/>
                <a:latin typeface="Arial" panose="020B0604020202020204" pitchFamily="34" charset="0"/>
                <a:ea typeface="Arial" panose="020B0604020202020204" pitchFamily="34" charset="0"/>
                <a:cs typeface="Times New Roman" panose="02020603050405020304" pitchFamily="18" charset="0"/>
              </a:rPr>
              <a:t>•</a:t>
            </a:r>
            <a:r>
              <a:rPr lang="en-US" sz="3200" spc="230" dirty="0" smtClean="0">
                <a:solidFill>
                  <a:srgbClr val="001F5F"/>
                </a:solidFill>
                <a:effectLst/>
                <a:latin typeface="Arial" panose="020B0604020202020204" pitchFamily="34" charset="0"/>
                <a:ea typeface="Arial" panose="020B0604020202020204" pitchFamily="34" charset="0"/>
                <a:cs typeface="Times New Roman" panose="02020603050405020304" pitchFamily="18" charset="0"/>
              </a:rPr>
              <a:t> </a:t>
            </a:r>
            <a:r>
              <a:rPr lang="en-US" sz="3200" b="1" spc="-10"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İ</a:t>
            </a:r>
            <a:r>
              <a:rPr lang="en-US" sz="3200" b="1"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ş</a:t>
            </a:r>
            <a:r>
              <a:rPr lang="en-US" sz="3200" b="1" spc="-5" dirty="0"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 </a:t>
            </a:r>
            <a:r>
              <a:rPr lang="en-US" sz="3200" b="1" spc="-30"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k</a:t>
            </a:r>
            <a:r>
              <a:rPr lang="en-US" sz="3200" b="1"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a</a:t>
            </a:r>
            <a:r>
              <a:rPr lang="en-US" sz="3200" b="1" spc="-15"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z</a:t>
            </a:r>
            <a:r>
              <a:rPr lang="en-US" sz="3200" b="1"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ala</a:t>
            </a:r>
            <a:r>
              <a:rPr lang="en-US" sz="3200" b="1" spc="5"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r</a:t>
            </a:r>
            <a:r>
              <a:rPr lang="en-US" sz="3200" b="1" spc="-5"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ını</a:t>
            </a:r>
            <a:r>
              <a:rPr lang="en-US" sz="3200" b="1"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n</a:t>
            </a:r>
            <a:r>
              <a:rPr lang="en-US" sz="3200" b="1" spc="-30" dirty="0"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 </a:t>
            </a:r>
            <a:endParaRPr lang="tr-TR" sz="3200" b="1" spc="-30" dirty="0" smtClean="0">
              <a:solidFill>
                <a:srgbClr val="001F5F"/>
              </a:solidFill>
              <a:effectLst/>
              <a:latin typeface="Calibri" panose="020F0502020204030204" pitchFamily="34" charset="0"/>
              <a:ea typeface="Calibri" panose="020F0502020204030204" pitchFamily="34" charset="0"/>
              <a:cs typeface="Calibri" panose="020F0502020204030204" pitchFamily="34" charset="0"/>
            </a:endParaRPr>
          </a:p>
          <a:p>
            <a:pPr marL="241935">
              <a:lnSpc>
                <a:spcPct val="115000"/>
              </a:lnSpc>
              <a:spcBef>
                <a:spcPts val="440"/>
              </a:spcBef>
              <a:spcAft>
                <a:spcPts val="0"/>
              </a:spcAft>
            </a:pPr>
            <a:r>
              <a:rPr lang="tr-TR" sz="3200" b="1" spc="-30" dirty="0">
                <a:solidFill>
                  <a:srgbClr val="001F5F"/>
                </a:solidFill>
                <a:latin typeface="Calibri" panose="020F0502020204030204" pitchFamily="34" charset="0"/>
                <a:ea typeface="Calibri" panose="020F0502020204030204" pitchFamily="34" charset="0"/>
                <a:cs typeface="Calibri" panose="020F0502020204030204" pitchFamily="34" charset="0"/>
              </a:rPr>
              <a:t>  </a:t>
            </a:r>
            <a:r>
              <a:rPr lang="tr-TR" sz="3200" b="1" spc="-30" dirty="0" smtClean="0">
                <a:solidFill>
                  <a:srgbClr val="001F5F"/>
                </a:solidFill>
                <a:latin typeface="Calibri" panose="020F0502020204030204" pitchFamily="34" charset="0"/>
                <a:ea typeface="Calibri" panose="020F0502020204030204" pitchFamily="34" charset="0"/>
                <a:cs typeface="Calibri" panose="020F0502020204030204" pitchFamily="34" charset="0"/>
              </a:rPr>
              <a:t>                  </a:t>
            </a:r>
            <a:r>
              <a:rPr lang="en-US" sz="3200" b="1" dirty="0"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%9</a:t>
            </a:r>
            <a:r>
              <a:rPr lang="en-US" sz="3200" b="1" spc="-10" dirty="0"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8</a:t>
            </a:r>
            <a:r>
              <a:rPr lang="en-US" sz="3200" b="1" spc="5" dirty="0"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a:t>
            </a:r>
            <a:r>
              <a:rPr lang="en-US" sz="3200" b="1" dirty="0"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i </a:t>
            </a:r>
            <a:r>
              <a:rPr lang="en-US" sz="3200" b="1" spc="-15"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ö</a:t>
            </a:r>
            <a:r>
              <a:rPr lang="en-US" sz="3200" b="1" spc="-5"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nl</a:t>
            </a:r>
            <a:r>
              <a:rPr lang="en-US" sz="3200" b="1" dirty="0" err="1"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en</a:t>
            </a:r>
            <a:r>
              <a:rPr lang="tr-TR" sz="3200" b="1" dirty="0" smtClean="0">
                <a:solidFill>
                  <a:srgbClr val="001F5F"/>
                </a:solidFill>
                <a:effectLst/>
                <a:latin typeface="Calibri" panose="020F0502020204030204" pitchFamily="34" charset="0"/>
                <a:ea typeface="Calibri" panose="020F0502020204030204" pitchFamily="34" charset="0"/>
                <a:cs typeface="Calibri" panose="020F0502020204030204" pitchFamily="34" charset="0"/>
              </a:rPr>
              <a:t>ebilir.</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2"/>
          <p:cNvGrpSpPr>
            <a:grpSpLocks/>
          </p:cNvGrpSpPr>
          <p:nvPr/>
        </p:nvGrpSpPr>
        <p:grpSpPr bwMode="auto">
          <a:xfrm>
            <a:off x="7136834" y="784551"/>
            <a:ext cx="4775417" cy="5152786"/>
            <a:chOff x="4830" y="-126"/>
            <a:chExt cx="3961" cy="4114"/>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 y="1843"/>
              <a:ext cx="2050" cy="213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
            <p:cNvGrpSpPr>
              <a:grpSpLocks/>
            </p:cNvGrpSpPr>
            <p:nvPr/>
          </p:nvGrpSpPr>
          <p:grpSpPr bwMode="auto">
            <a:xfrm>
              <a:off x="4834" y="1839"/>
              <a:ext cx="2057" cy="2145"/>
              <a:chOff x="4834" y="1839"/>
              <a:chExt cx="2057" cy="2145"/>
            </a:xfrm>
          </p:grpSpPr>
          <p:sp>
            <p:nvSpPr>
              <p:cNvPr id="7" name="Freeform 5"/>
              <p:cNvSpPr>
                <a:spLocks/>
              </p:cNvSpPr>
              <p:nvPr/>
            </p:nvSpPr>
            <p:spPr bwMode="auto">
              <a:xfrm>
                <a:off x="4834" y="1839"/>
                <a:ext cx="2057" cy="2145"/>
              </a:xfrm>
              <a:custGeom>
                <a:avLst/>
                <a:gdLst>
                  <a:gd name="T0" fmla="+- 0 4834 4834"/>
                  <a:gd name="T1" fmla="*/ T0 w 2057"/>
                  <a:gd name="T2" fmla="+- 0 3984 1839"/>
                  <a:gd name="T3" fmla="*/ 3984 h 2145"/>
                  <a:gd name="T4" fmla="+- 0 6891 4834"/>
                  <a:gd name="T5" fmla="*/ T4 w 2057"/>
                  <a:gd name="T6" fmla="+- 0 3984 1839"/>
                  <a:gd name="T7" fmla="*/ 3984 h 2145"/>
                  <a:gd name="T8" fmla="+- 0 6891 4834"/>
                  <a:gd name="T9" fmla="*/ T8 w 2057"/>
                  <a:gd name="T10" fmla="+- 0 1839 1839"/>
                  <a:gd name="T11" fmla="*/ 1839 h 2145"/>
                  <a:gd name="T12" fmla="+- 0 4834 4834"/>
                  <a:gd name="T13" fmla="*/ T12 w 2057"/>
                  <a:gd name="T14" fmla="+- 0 1839 1839"/>
                  <a:gd name="T15" fmla="*/ 1839 h 2145"/>
                  <a:gd name="T16" fmla="+- 0 4834 4834"/>
                  <a:gd name="T17" fmla="*/ T16 w 2057"/>
                  <a:gd name="T18" fmla="+- 0 3984 1839"/>
                  <a:gd name="T19" fmla="*/ 3984 h 2145"/>
                </a:gdLst>
                <a:ahLst/>
                <a:cxnLst>
                  <a:cxn ang="0">
                    <a:pos x="T1" y="T3"/>
                  </a:cxn>
                  <a:cxn ang="0">
                    <a:pos x="T5" y="T7"/>
                  </a:cxn>
                  <a:cxn ang="0">
                    <a:pos x="T9" y="T11"/>
                  </a:cxn>
                  <a:cxn ang="0">
                    <a:pos x="T13" y="T15"/>
                  </a:cxn>
                  <a:cxn ang="0">
                    <a:pos x="T17" y="T19"/>
                  </a:cxn>
                </a:cxnLst>
                <a:rect l="0" t="0" r="r" b="b"/>
                <a:pathLst>
                  <a:path w="2057" h="2145">
                    <a:moveTo>
                      <a:pt x="0" y="2145"/>
                    </a:moveTo>
                    <a:lnTo>
                      <a:pt x="2057" y="2145"/>
                    </a:lnTo>
                    <a:lnTo>
                      <a:pt x="2057" y="0"/>
                    </a:lnTo>
                    <a:lnTo>
                      <a:pt x="0" y="0"/>
                    </a:lnTo>
                    <a:lnTo>
                      <a:pt x="0" y="2145"/>
                    </a:lnTo>
                    <a:close/>
                  </a:path>
                </a:pathLst>
              </a:custGeom>
              <a:noFill/>
              <a:ln w="476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 y="-126"/>
                <a:ext cx="2041" cy="288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537196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5546" y="101400"/>
            <a:ext cx="8930146" cy="6562446"/>
          </a:xfrm>
          <a:prstGeom prst="rect">
            <a:avLst/>
          </a:prstGeom>
        </p:spPr>
      </p:pic>
      <p:sp>
        <p:nvSpPr>
          <p:cNvPr id="2" name="Up Arrow 1"/>
          <p:cNvSpPr/>
          <p:nvPr/>
        </p:nvSpPr>
        <p:spPr>
          <a:xfrm>
            <a:off x="1152395" y="2091847"/>
            <a:ext cx="876821" cy="2254685"/>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87754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sz="3200" b="1" dirty="0"/>
              <a:t>İş Sağlığı ve Güvenliği Tehdit Eden Durumların Ortadan Kaldırılması</a:t>
            </a:r>
          </a:p>
          <a:p>
            <a:pPr lvl="0"/>
            <a:r>
              <a:rPr lang="tr-TR" sz="3200" b="1" dirty="0" err="1"/>
              <a:t>Proaktif</a:t>
            </a:r>
            <a:r>
              <a:rPr lang="tr-TR" sz="3200" b="1" dirty="0"/>
              <a:t> ; </a:t>
            </a:r>
            <a:r>
              <a:rPr lang="tr-TR" sz="3200" dirty="0"/>
              <a:t>Olayların önünde olmak ve erken davranmaktır. "</a:t>
            </a:r>
            <a:r>
              <a:rPr lang="tr-TR" sz="3200" b="1" dirty="0"/>
              <a:t>önlem alma</a:t>
            </a:r>
            <a:r>
              <a:rPr lang="tr-TR" sz="3200" dirty="0"/>
              <a:t>" olarak anılır. Kötü veya yanlış bir şeyi </a:t>
            </a:r>
            <a:r>
              <a:rPr lang="tr-TR" sz="3200" b="1" dirty="0"/>
              <a:t>ortadan kaldırmak </a:t>
            </a:r>
            <a:r>
              <a:rPr lang="tr-TR" sz="3200" dirty="0"/>
              <a:t>veya engel olmak amacıyla hazırlık yapmak ve </a:t>
            </a:r>
            <a:r>
              <a:rPr lang="tr-TR" sz="3200" b="1" dirty="0"/>
              <a:t>en aza indirmek </a:t>
            </a:r>
            <a:r>
              <a:rPr lang="tr-TR" sz="3200" dirty="0"/>
              <a:t>(Gaz sızıntısı ve içine koku </a:t>
            </a:r>
            <a:r>
              <a:rPr lang="tr-TR" sz="3200" dirty="0" smtClean="0"/>
              <a:t>ilave</a:t>
            </a:r>
          </a:p>
          <a:p>
            <a:pPr lvl="0"/>
            <a:endParaRPr lang="tr-TR" sz="3200" dirty="0"/>
          </a:p>
          <a:p>
            <a:pPr lvl="0"/>
            <a:r>
              <a:rPr lang="tr-TR" sz="3200" b="1" dirty="0"/>
              <a:t>Reaktif ; </a:t>
            </a:r>
            <a:r>
              <a:rPr lang="tr-TR" sz="3200" dirty="0"/>
              <a:t>Olaylara sonradan tepki gösterme, kabul edilir bir davranış değildir.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244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pPr algn="just">
              <a:lnSpc>
                <a:spcPct val="150000"/>
              </a:lnSpc>
            </a:pPr>
            <a:endParaRPr lang="tr-TR" dirty="0">
              <a:latin typeface="Arial" panose="020B0604020202020204" pitchFamily="34" charset="0"/>
              <a:cs typeface="Arial" panose="020B0604020202020204" pitchFamily="34" charset="0"/>
            </a:endParaRPr>
          </a:p>
        </p:txBody>
      </p:sp>
      <p:pic>
        <p:nvPicPr>
          <p:cNvPr id="1026" name="Picture 2" descr="GEBZE TEKNİK ÜNİVERSİTESİ SÜREÇ BAZLI RİSK ANALİZİ EĞİTİMİ - ppt in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74" y="332874"/>
            <a:ext cx="11279663" cy="661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069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normAutofit lnSpcReduction="10000"/>
          </a:bodyPr>
          <a:lstStyle/>
          <a:p>
            <a:pPr algn="ctr">
              <a:lnSpc>
                <a:spcPct val="150000"/>
              </a:lnSpc>
            </a:pPr>
            <a:r>
              <a:rPr lang="tr-TR" b="1" dirty="0">
                <a:latin typeface="Arial" panose="020B0604020202020204" pitchFamily="34" charset="0"/>
                <a:cs typeface="Arial" panose="020B0604020202020204" pitchFamily="34" charset="0"/>
              </a:rPr>
              <a:t>İş Sağlığı ve Güvenliği Politikasının Başarılı Olması için Yapılması Gerekenler</a:t>
            </a:r>
          </a:p>
          <a:p>
            <a:pPr algn="just">
              <a:lnSpc>
                <a:spcPct val="150000"/>
              </a:lnSpc>
            </a:pPr>
            <a:r>
              <a:rPr lang="tr-TR" dirty="0">
                <a:latin typeface="Arial" panose="020B0604020202020204" pitchFamily="34" charset="0"/>
                <a:cs typeface="Arial" panose="020B0604020202020204" pitchFamily="34" charset="0"/>
              </a:rPr>
              <a:t>•	Devlet, işçi ve işverenin üçlü katılım sağlanmalı</a:t>
            </a:r>
          </a:p>
          <a:p>
            <a:pPr algn="just">
              <a:lnSpc>
                <a:spcPct val="150000"/>
              </a:lnSpc>
            </a:pPr>
            <a:r>
              <a:rPr lang="tr-TR" dirty="0">
                <a:latin typeface="Arial" panose="020B0604020202020204" pitchFamily="34" charset="0"/>
                <a:cs typeface="Arial" panose="020B0604020202020204" pitchFamily="34" charset="0"/>
              </a:rPr>
              <a:t>•	Ulusal kalkınma hedefleri ile uyumlu olmalı,</a:t>
            </a:r>
          </a:p>
          <a:p>
            <a:pPr algn="just">
              <a:lnSpc>
                <a:spcPct val="150000"/>
              </a:lnSpc>
            </a:pPr>
            <a:r>
              <a:rPr lang="tr-TR" dirty="0">
                <a:latin typeface="Arial" panose="020B0604020202020204" pitchFamily="34" charset="0"/>
                <a:cs typeface="Arial" panose="020B0604020202020204" pitchFamily="34" charset="0"/>
              </a:rPr>
              <a:t>•	İlgili mevzuat hazırlanmalı,</a:t>
            </a:r>
          </a:p>
          <a:p>
            <a:pPr algn="just">
              <a:lnSpc>
                <a:spcPct val="150000"/>
              </a:lnSpc>
            </a:pPr>
            <a:r>
              <a:rPr lang="tr-TR" dirty="0">
                <a:latin typeface="Arial" panose="020B0604020202020204" pitchFamily="34" charset="0"/>
                <a:cs typeface="Arial" panose="020B0604020202020204" pitchFamily="34" charset="0"/>
              </a:rPr>
              <a:t>•	Kurumsal ve mali kaynak olmalı,</a:t>
            </a:r>
          </a:p>
          <a:p>
            <a:pPr algn="just">
              <a:lnSpc>
                <a:spcPct val="150000"/>
              </a:lnSpc>
            </a:pPr>
            <a:r>
              <a:rPr lang="tr-TR" dirty="0">
                <a:latin typeface="Arial" panose="020B0604020202020204" pitchFamily="34" charset="0"/>
                <a:cs typeface="Arial" panose="020B0604020202020204" pitchFamily="34" charset="0"/>
              </a:rPr>
              <a:t>•	Taraflar ve toplum bilgilendirilmeli,</a:t>
            </a:r>
          </a:p>
          <a:p>
            <a:pPr algn="just">
              <a:lnSpc>
                <a:spcPct val="150000"/>
              </a:lnSpc>
            </a:pPr>
            <a:r>
              <a:rPr lang="tr-TR" dirty="0">
                <a:latin typeface="Arial" panose="020B0604020202020204" pitchFamily="34" charset="0"/>
                <a:cs typeface="Arial" panose="020B0604020202020204" pitchFamily="34" charset="0"/>
              </a:rPr>
              <a:t>•	Gönüllü katılım özendirilmeli ve Sürekli gözden geçirilmelidir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74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81287" y="976312"/>
            <a:ext cx="6829425" cy="4905375"/>
          </a:xfrm>
          <a:prstGeom prst="rect">
            <a:avLst/>
          </a:prstGeom>
        </p:spPr>
      </p:pic>
    </p:spTree>
    <p:extLst>
      <p:ext uri="{BB962C8B-B14F-4D97-AF65-F5344CB8AC3E}">
        <p14:creationId xmlns:p14="http://schemas.microsoft.com/office/powerpoint/2010/main" val="3594192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lstStyle/>
          <a:p>
            <a:r>
              <a:rPr lang="tr-TR" b="1" i="1" dirty="0"/>
              <a:t>Türkiye'de ve Dünyada İş Sağlığı ve Güvenliği	</a:t>
            </a:r>
            <a:endParaRPr lang="tr-TR" dirty="0"/>
          </a:p>
          <a:p>
            <a:r>
              <a:rPr lang="tr-TR" b="1" dirty="0"/>
              <a:t>ILO: </a:t>
            </a:r>
            <a:r>
              <a:rPr lang="tr-TR" dirty="0"/>
              <a:t>Uluslararası Çalışma Örgütü (International </a:t>
            </a:r>
            <a:r>
              <a:rPr lang="tr-TR" dirty="0" err="1"/>
              <a:t>Labour</a:t>
            </a:r>
            <a:r>
              <a:rPr lang="tr-TR" dirty="0"/>
              <a:t> </a:t>
            </a:r>
            <a:r>
              <a:rPr lang="tr-TR" dirty="0" err="1"/>
              <a:t>Organization</a:t>
            </a:r>
            <a:r>
              <a:rPr lang="tr-TR" dirty="0"/>
              <a:t>)</a:t>
            </a:r>
          </a:p>
          <a:p>
            <a:r>
              <a:rPr lang="tr-TR" b="1" dirty="0"/>
              <a:t>WHO: </a:t>
            </a:r>
            <a:r>
              <a:rPr lang="tr-TR" dirty="0"/>
              <a:t>Dünya Sağlık Örgütü (World </a:t>
            </a:r>
            <a:r>
              <a:rPr lang="tr-TR" dirty="0" err="1"/>
              <a:t>Health</a:t>
            </a:r>
            <a:r>
              <a:rPr lang="tr-TR" dirty="0"/>
              <a:t> </a:t>
            </a:r>
            <a:r>
              <a:rPr lang="tr-TR" dirty="0" err="1"/>
              <a:t>Organization</a:t>
            </a:r>
            <a:r>
              <a:rPr lang="tr-TR" dirty="0"/>
              <a:t>)</a:t>
            </a:r>
          </a:p>
          <a:p>
            <a:r>
              <a:rPr lang="tr-TR" b="1" dirty="0"/>
              <a:t>NACE: </a:t>
            </a:r>
            <a:r>
              <a:rPr lang="tr-TR" dirty="0"/>
              <a:t>Avrupa Topluğundaki Ekonomik Faaliyetlerin İstatistiki Sınıflandırması</a:t>
            </a:r>
          </a:p>
          <a:p>
            <a:r>
              <a:rPr lang="tr-TR" b="1" dirty="0"/>
              <a:t>GSMH: </a:t>
            </a:r>
            <a:r>
              <a:rPr lang="tr-TR" dirty="0"/>
              <a:t>Gayri Safi Milli Hasıla</a:t>
            </a:r>
          </a:p>
          <a:p>
            <a:r>
              <a:rPr lang="tr-TR" b="1" dirty="0"/>
              <a:t>GSYİH: </a:t>
            </a:r>
            <a:r>
              <a:rPr lang="tr-TR" dirty="0"/>
              <a:t>Gayri Safi Yurtiçi Hasıla</a:t>
            </a:r>
          </a:p>
          <a:p>
            <a:r>
              <a:rPr lang="tr-TR" b="1" dirty="0"/>
              <a:t>İSGGM: </a:t>
            </a:r>
            <a:r>
              <a:rPr lang="tr-TR" dirty="0"/>
              <a:t>İş Sağlığı ve Güvenliği Genel Müdürlüğü </a:t>
            </a:r>
            <a:r>
              <a:rPr lang="tr-TR" b="1" dirty="0"/>
              <a:t>İSGÜM</a:t>
            </a:r>
            <a:r>
              <a:rPr lang="tr-TR" dirty="0"/>
              <a:t>: İş Sağlığı ve Güvenliği Enstitüsü Müdürlüğü </a:t>
            </a:r>
            <a:r>
              <a:rPr lang="tr-TR" b="1" dirty="0"/>
              <a:t>İSG: </a:t>
            </a:r>
            <a:r>
              <a:rPr lang="tr-TR" dirty="0"/>
              <a:t>İş Sağlığı ve Güvenliği</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0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4379" y="192505"/>
            <a:ext cx="11726779" cy="6665495"/>
          </a:xfrm>
        </p:spPr>
        <p:txBody>
          <a:bodyPr>
            <a:normAutofit/>
          </a:bodyPr>
          <a:lstStyle/>
          <a:p>
            <a:r>
              <a:rPr lang="tr-TR" b="1" dirty="0"/>
              <a:t>Dünyada İş Sağlığı ve Güvenliğinin Mevcut Durumu (ILO)</a:t>
            </a:r>
          </a:p>
          <a:p>
            <a:r>
              <a:rPr lang="tr-TR" dirty="0"/>
              <a:t>Dünyada iş sağlığı ve güvenliğinin mevcut durumunu değerlendirmek için, bu konuda öncü olan iki uluslararası kurumun; Uluslararası Çalışma Örgütü (ILO) ve Dünya Sağlık Örgütü (WHO)’nün verileri kullanılmıştır.</a:t>
            </a:r>
          </a:p>
          <a:p>
            <a:r>
              <a:rPr lang="tr-TR" dirty="0"/>
              <a:t>ILO tahminlerine göre *; Dünyadaki işgücü  :		3 </a:t>
            </a:r>
            <a:r>
              <a:rPr lang="tr-TR" dirty="0" smtClean="0"/>
              <a:t>Milyar</a:t>
            </a:r>
          </a:p>
          <a:p>
            <a:r>
              <a:rPr lang="tr-TR" dirty="0" smtClean="0"/>
              <a:t> </a:t>
            </a:r>
            <a:r>
              <a:rPr lang="tr-TR" dirty="0"/>
              <a:t>Kadın işgücü		: 1.2 Milyar </a:t>
            </a:r>
            <a:r>
              <a:rPr lang="tr-TR" dirty="0" smtClean="0"/>
              <a:t>İ</a:t>
            </a:r>
          </a:p>
          <a:p>
            <a:r>
              <a:rPr lang="tr-TR" dirty="0" err="1" smtClean="0"/>
              <a:t>şle</a:t>
            </a:r>
            <a:r>
              <a:rPr lang="tr-TR" dirty="0" smtClean="0"/>
              <a:t> </a:t>
            </a:r>
            <a:r>
              <a:rPr lang="tr-TR" dirty="0"/>
              <a:t>ilgili ölümler	:		2.31 Milyon </a:t>
            </a:r>
            <a:endParaRPr lang="tr-TR" dirty="0" smtClean="0"/>
          </a:p>
          <a:p>
            <a:r>
              <a:rPr lang="tr-TR" dirty="0" smtClean="0"/>
              <a:t>İş </a:t>
            </a:r>
            <a:r>
              <a:rPr lang="tr-TR" dirty="0"/>
              <a:t>kazaları		: 337 Milyon </a:t>
            </a:r>
            <a:endParaRPr lang="tr-TR" dirty="0" smtClean="0"/>
          </a:p>
          <a:p>
            <a:r>
              <a:rPr lang="tr-TR" dirty="0" smtClean="0"/>
              <a:t>Meslek </a:t>
            </a:r>
            <a:r>
              <a:rPr lang="tr-TR" dirty="0"/>
              <a:t>hastalıkları :		160 </a:t>
            </a:r>
            <a:r>
              <a:rPr lang="tr-TR" dirty="0" smtClean="0"/>
              <a:t>Milyon</a:t>
            </a:r>
          </a:p>
          <a:p>
            <a:r>
              <a:rPr lang="tr-TR" dirty="0" smtClean="0"/>
              <a:t> </a:t>
            </a:r>
            <a:r>
              <a:rPr lang="tr-TR" dirty="0"/>
              <a:t>Dünya GSMH		: 30 Trilyon $</a:t>
            </a:r>
          </a:p>
          <a:p>
            <a:r>
              <a:rPr lang="tr-TR" dirty="0"/>
              <a:t>İSG kaynaklı kayıp :	</a:t>
            </a:r>
            <a:r>
              <a:rPr lang="tr-TR" dirty="0" err="1"/>
              <a:t>GSMH’nın</a:t>
            </a:r>
            <a:r>
              <a:rPr lang="tr-TR" dirty="0"/>
              <a:t> %4’ü düzeyindedir (1.2 Trilyon $)</a:t>
            </a:r>
          </a:p>
          <a:p>
            <a:r>
              <a:rPr lang="tr-TR" dirty="0"/>
              <a:t>(İSG) açısından yeterince gelişmemiş olan Çin ve diğer Asya ülkeleri gibi ülkelerde ölümlü iş kazalarının daha fazla meydana geldiği görülmektedir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057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normAutofit fontScale="77500" lnSpcReduction="20000"/>
          </a:bodyPr>
          <a:lstStyle/>
          <a:p>
            <a:pPr algn="just">
              <a:lnSpc>
                <a:spcPct val="150000"/>
              </a:lnSpc>
            </a:pPr>
            <a:r>
              <a:rPr lang="tr-TR" dirty="0">
                <a:latin typeface="Arial" panose="020B0604020202020204" pitchFamily="34" charset="0"/>
                <a:cs typeface="Arial" panose="020B0604020202020204" pitchFamily="34" charset="0"/>
              </a:rPr>
              <a:t>Kazalarının Bölgesel Bazda Dağılımı (2002)</a:t>
            </a:r>
          </a:p>
          <a:p>
            <a:pPr algn="just">
              <a:lnSpc>
                <a:spcPct val="150000"/>
              </a:lnSpc>
            </a:pPr>
            <a:r>
              <a:rPr lang="tr-TR" dirty="0">
                <a:latin typeface="Arial" panose="020B0604020202020204" pitchFamily="34" charset="0"/>
                <a:cs typeface="Arial" panose="020B0604020202020204" pitchFamily="34" charset="0"/>
              </a:rPr>
              <a:t>ILO verilerine göre 1980-1995 yılları arasında görülen ölümlü iş kazalarının yıllık ortalaması alınarak </a:t>
            </a:r>
            <a:r>
              <a:rPr lang="tr-TR" dirty="0" err="1">
                <a:latin typeface="Arial" panose="020B0604020202020204" pitchFamily="34" charset="0"/>
                <a:cs typeface="Arial" panose="020B0604020202020204" pitchFamily="34" charset="0"/>
              </a:rPr>
              <a:t>sektörel</a:t>
            </a:r>
            <a:r>
              <a:rPr lang="tr-TR" dirty="0">
                <a:latin typeface="Arial" panose="020B0604020202020204" pitchFamily="34" charset="0"/>
                <a:cs typeface="Arial" panose="020B0604020202020204" pitchFamily="34" charset="0"/>
              </a:rPr>
              <a:t> dağılımına bakıldığında; en fazla ölümlü iş kazasının inşaat sektöründe meydana geldiği, madenciliğin ise çalışan sayısına göre en yüksek ölümlü iş kazası oranlarına sahip olduğu görülmektedir</a:t>
            </a:r>
          </a:p>
          <a:p>
            <a:pPr algn="just">
              <a:lnSpc>
                <a:spcPct val="150000"/>
              </a:lnSpc>
            </a:pPr>
            <a:r>
              <a:rPr lang="tr-TR" dirty="0">
                <a:latin typeface="Arial" panose="020B0604020202020204" pitchFamily="34" charset="0"/>
                <a:cs typeface="Arial" panose="020B0604020202020204" pitchFamily="34" charset="0"/>
              </a:rPr>
              <a:t>ILO Verilerine Göre Meslek Hastalıklarının Dağılımı (1980-1995 dönemi, yıllık ortalama )</a:t>
            </a:r>
          </a:p>
          <a:p>
            <a:pPr algn="just">
              <a:lnSpc>
                <a:spcPct val="150000"/>
              </a:lnSpc>
            </a:pPr>
            <a:r>
              <a:rPr lang="tr-TR" dirty="0">
                <a:latin typeface="Arial" panose="020B0604020202020204" pitchFamily="34" charset="0"/>
                <a:cs typeface="Arial" panose="020B0604020202020204" pitchFamily="34" charset="0"/>
              </a:rPr>
              <a:t>ILO tahminlerine göre; meslek hastalığı nedenli ölümlerin tahmini dağılımı incelendiğinde; %32’sinin mesleki kanserlerden ve %23’ünün </a:t>
            </a:r>
            <a:r>
              <a:rPr lang="tr-TR" dirty="0" err="1">
                <a:latin typeface="Arial" panose="020B0604020202020204" pitchFamily="34" charset="0"/>
                <a:cs typeface="Arial" panose="020B0604020202020204" pitchFamily="34" charset="0"/>
              </a:rPr>
              <a:t>kardiyo</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vasküler</a:t>
            </a:r>
            <a:r>
              <a:rPr lang="tr-TR" dirty="0">
                <a:latin typeface="Arial" panose="020B0604020202020204" pitchFamily="34" charset="0"/>
                <a:cs typeface="Arial" panose="020B0604020202020204" pitchFamily="34" charset="0"/>
              </a:rPr>
              <a:t> sistem hastalıklarından kaynaklandığı görülmektedir Maliyetleri değerlendirildiğinde ise kas iskelet sistemi hastalıklarının %40 ile en çok kaynak israfına neden olduğu görülür</a:t>
            </a:r>
          </a:p>
        </p:txBody>
      </p:sp>
    </p:spTree>
    <p:extLst>
      <p:ext uri="{BB962C8B-B14F-4D97-AF65-F5344CB8AC3E}">
        <p14:creationId xmlns:p14="http://schemas.microsoft.com/office/powerpoint/2010/main" val="1658718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stretch>
            <a:fillRect/>
          </a:stretch>
        </p:blipFill>
        <p:spPr>
          <a:xfrm>
            <a:off x="767884" y="1138990"/>
            <a:ext cx="11137803" cy="4331368"/>
          </a:xfrm>
          <a:prstGeom prst="rect">
            <a:avLst/>
          </a:prstGeom>
        </p:spPr>
      </p:pic>
    </p:spTree>
    <p:extLst>
      <p:ext uri="{BB962C8B-B14F-4D97-AF65-F5344CB8AC3E}">
        <p14:creationId xmlns:p14="http://schemas.microsoft.com/office/powerpoint/2010/main" val="82016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normAutofit lnSpcReduction="10000"/>
          </a:bodyPr>
          <a:lstStyle/>
          <a:p>
            <a:pPr algn="just">
              <a:lnSpc>
                <a:spcPct val="150000"/>
              </a:lnSpc>
            </a:pPr>
            <a:r>
              <a:rPr lang="tr-TR" dirty="0">
                <a:latin typeface="Arial" panose="020B0604020202020204" pitchFamily="34" charset="0"/>
                <a:cs typeface="Arial" panose="020B0604020202020204" pitchFamily="34" charset="0"/>
              </a:rPr>
              <a:t>Türkiye’de İş Sağlığı ve Güvenliğinde Mevcut Durum (SGK)</a:t>
            </a:r>
          </a:p>
          <a:p>
            <a:pPr algn="just">
              <a:lnSpc>
                <a:spcPct val="150000"/>
              </a:lnSpc>
            </a:pPr>
            <a:r>
              <a:rPr lang="tr-TR" dirty="0">
                <a:latin typeface="Arial" panose="020B0604020202020204" pitchFamily="34" charset="0"/>
                <a:cs typeface="Arial" panose="020B0604020202020204" pitchFamily="34" charset="0"/>
              </a:rPr>
              <a:t>Ülkemizde iş sağlığı ve güvenliği istatistiklerine ulaşabildiğimiz tek kaynak Sosyal Güvenlik Kurumu istatistikleridir. Bu verilere göre 2011 yılında Türkiye’de 1.435.000 işyeri faaliyet göstermiş ve bu işyerlerinde</a:t>
            </a:r>
          </a:p>
          <a:p>
            <a:pPr algn="just">
              <a:lnSpc>
                <a:spcPct val="150000"/>
              </a:lnSpc>
            </a:pPr>
            <a:r>
              <a:rPr lang="tr-TR" dirty="0">
                <a:latin typeface="Arial" panose="020B0604020202020204" pitchFamily="34" charset="0"/>
                <a:cs typeface="Arial" panose="020B0604020202020204" pitchFamily="34" charset="0"/>
              </a:rPr>
              <a:t>11.030.000 işçi istihdam edilmiştir. Ayrıca bu işyerlerinde 69.000 iş kazası, 433 meslek hastalığı vakası meydana gelmiş, bunların 850’sı ölümle sonuçlanmıştır. 2008 yılında iş kazaları ve meslek hastalıkları sonucu kaybedilen iş günü sayısı ise 1.900.000’dir.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766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6884" y="192505"/>
            <a:ext cx="11016916" cy="6256421"/>
          </a:xfrm>
        </p:spPr>
        <p:txBody>
          <a:bodyPr>
            <a:normAutofit fontScale="85000" lnSpcReduction="10000"/>
          </a:bodyPr>
          <a:lstStyle/>
          <a:p>
            <a:pPr algn="just">
              <a:lnSpc>
                <a:spcPct val="150000"/>
              </a:lnSpc>
            </a:pPr>
            <a:r>
              <a:rPr lang="tr-TR" dirty="0">
                <a:latin typeface="Arial" panose="020B0604020202020204" pitchFamily="34" charset="0"/>
                <a:cs typeface="Arial" panose="020B0604020202020204" pitchFamily="34" charset="0"/>
              </a:rPr>
              <a:t>Türkiye’de günde; yaklaşık 200 iş kazası olmakta,3 kişi hayatını kaybetmekte, 4 kişi iş göremez hale gelmekte Ülkemizdeki işyerlerinin neredeyse tamamı (%99.7) küçük ve orta ölçekli işletmelerden oluşmaktadır.</a:t>
            </a:r>
          </a:p>
          <a:p>
            <a:pPr algn="just">
              <a:lnSpc>
                <a:spcPct val="150000"/>
              </a:lnSpc>
            </a:pPr>
            <a:r>
              <a:rPr lang="tr-TR" dirty="0">
                <a:latin typeface="Arial" panose="020B0604020202020204" pitchFamily="34" charset="0"/>
                <a:cs typeface="Arial" panose="020B0604020202020204" pitchFamily="34" charset="0"/>
              </a:rPr>
              <a:t>1.170.000 işletmenin %85’i 1-9 sigortalı çalıştıran işyerlerinden, %13’ü 10-49 sigortalı çalıştıran işyerlerinden ve %1.6’sı ise 50-249 sigortalı çalıştıran işyerlerinden oluşmaktadır. Çalışanların ise %29.1’i 1-9 işçi istihdam eden işyerlerinde, %32.9’u 10-49 işçi istihdam eden işyerlerinde, %21.8’i ise 50-249 işçi istihdam eden işyerlerinde bulunmaktadır.</a:t>
            </a:r>
          </a:p>
          <a:p>
            <a:pPr algn="just">
              <a:lnSpc>
                <a:spcPct val="150000"/>
              </a:lnSpc>
            </a:pPr>
            <a:r>
              <a:rPr lang="tr-TR" dirty="0">
                <a:latin typeface="Arial" panose="020B0604020202020204" pitchFamily="34" charset="0"/>
                <a:cs typeface="Arial" panose="020B0604020202020204" pitchFamily="34" charset="0"/>
              </a:rPr>
              <a:t>2008de iş kazalarının %33.8’i 1-9 işçi çalıştıran, %26.7’si 10-49 işçi çalıştıran %20.2’si 50-249 işçi çalıştıran işyerlerinde toplam olarak %80.7’si KOBİ </a:t>
            </a:r>
            <a:r>
              <a:rPr lang="tr-TR" dirty="0" err="1">
                <a:latin typeface="Arial" panose="020B0604020202020204" pitchFamily="34" charset="0"/>
                <a:cs typeface="Arial" panose="020B0604020202020204" pitchFamily="34" charset="0"/>
              </a:rPr>
              <a:t>lerde</a:t>
            </a:r>
            <a:r>
              <a:rPr lang="tr-TR" dirty="0">
                <a:latin typeface="Arial" panose="020B0604020202020204" pitchFamily="34" charset="0"/>
                <a:cs typeface="Arial" panose="020B0604020202020204" pitchFamily="34" charset="0"/>
              </a:rPr>
              <a:t> kaza meydana gelmektedir</a:t>
            </a: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218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normAutofit fontScale="92500"/>
          </a:bodyPr>
          <a:lstStyle/>
          <a:p>
            <a:pPr algn="just">
              <a:lnSpc>
                <a:spcPct val="150000"/>
              </a:lnSpc>
            </a:pPr>
            <a:r>
              <a:rPr lang="tr-TR" dirty="0">
                <a:latin typeface="Arial" panose="020B0604020202020204" pitchFamily="34" charset="0"/>
                <a:cs typeface="Arial" panose="020B0604020202020204" pitchFamily="34" charset="0"/>
              </a:rPr>
              <a:t>İSG Kaynaklı Maddi Kayıp</a:t>
            </a:r>
          </a:p>
          <a:p>
            <a:pPr algn="just">
              <a:lnSpc>
                <a:spcPct val="150000"/>
              </a:lnSpc>
            </a:pPr>
            <a:r>
              <a:rPr lang="tr-TR" dirty="0">
                <a:latin typeface="Arial" panose="020B0604020202020204" pitchFamily="34" charset="0"/>
                <a:cs typeface="Arial" panose="020B0604020202020204" pitchFamily="34" charset="0"/>
              </a:rPr>
              <a:t>ILO yayınlarına göre, endüstrileşmekte olan ülkelerde iş kazaları ve meslek hastalıklarının toplam maliyeti, bu ülkelerin Gayrı Safi Yurtiçi Hasılalarının yaklaşık %4’ü oranındadır. (</a:t>
            </a:r>
            <a:r>
              <a:rPr lang="tr-TR" dirty="0" err="1">
                <a:latin typeface="Arial" panose="020B0604020202020204" pitchFamily="34" charset="0"/>
                <a:cs typeface="Arial" panose="020B0604020202020204" pitchFamily="34" charset="0"/>
              </a:rPr>
              <a:t>Introductory</a:t>
            </a:r>
            <a:r>
              <a:rPr lang="tr-TR" dirty="0">
                <a:latin typeface="Arial" panose="020B0604020202020204" pitchFamily="34" charset="0"/>
                <a:cs typeface="Arial" panose="020B0604020202020204" pitchFamily="34" charset="0"/>
              </a:rPr>
              <a:t> Report: </a:t>
            </a:r>
            <a:r>
              <a:rPr lang="tr-TR" dirty="0" err="1">
                <a:latin typeface="Arial" panose="020B0604020202020204" pitchFamily="34" charset="0"/>
                <a:cs typeface="Arial" panose="020B0604020202020204" pitchFamily="34" charset="0"/>
              </a:rPr>
              <a:t>Decent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Work</a:t>
            </a:r>
            <a:r>
              <a:rPr lang="tr-TR" dirty="0">
                <a:latin typeface="Arial" panose="020B0604020202020204" pitchFamily="34" charset="0"/>
                <a:cs typeface="Arial" panose="020B0604020202020204" pitchFamily="34" charset="0"/>
              </a:rPr>
              <a:t> - </a:t>
            </a:r>
            <a:r>
              <a:rPr lang="tr-TR" dirty="0" err="1">
                <a:latin typeface="Arial" panose="020B0604020202020204" pitchFamily="34" charset="0"/>
                <a:cs typeface="Arial" panose="020B0604020202020204" pitchFamily="34" charset="0"/>
              </a:rPr>
              <a:t>Safe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Work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Takala</a:t>
            </a:r>
            <a:r>
              <a:rPr lang="tr-TR" dirty="0">
                <a:latin typeface="Arial" panose="020B0604020202020204" pitchFamily="34" charset="0"/>
                <a:cs typeface="Arial" panose="020B0604020202020204" pitchFamily="34" charset="0"/>
              </a:rPr>
              <a:t>, 2005) Bu oran gelişmiş ülkeler için %</a:t>
            </a:r>
            <a:r>
              <a:rPr lang="tr-TR" dirty="0" smtClean="0">
                <a:latin typeface="Arial" panose="020B0604020202020204" pitchFamily="34" charset="0"/>
                <a:cs typeface="Arial" panose="020B0604020202020204" pitchFamily="34" charset="0"/>
              </a:rPr>
              <a:t>1-3’dür.</a:t>
            </a:r>
          </a:p>
          <a:p>
            <a:pPr algn="just">
              <a:lnSpc>
                <a:spcPct val="150000"/>
              </a:lnSpc>
            </a:pPr>
            <a:r>
              <a:rPr lang="tr-TR" dirty="0"/>
              <a:t>Ülkemizde, Türkiye İstatistik Kurumundan alınan 2009 yılı verilerine göre GSYİH 953, 974 Milyar </a:t>
            </a:r>
            <a:r>
              <a:rPr lang="tr-TR" dirty="0" err="1"/>
              <a:t>TL’dır</a:t>
            </a:r>
            <a:r>
              <a:rPr lang="tr-TR" dirty="0"/>
              <a:t> Ülkemizde ILO kriterlerine göre iş kazaları ve meslek hastalıklarında katlanılacak maliyet; %4 üzerinden yaklaşık yılda 38 milyar TL olarak hesaplanmaktadır</a:t>
            </a:r>
            <a:endParaRPr lang="tr-TR" dirty="0">
              <a:latin typeface="Arial" panose="020B0604020202020204" pitchFamily="34" charset="0"/>
              <a:cs typeface="Arial" panose="020B0604020202020204" pitchFamily="34" charset="0"/>
            </a:endParaRPr>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574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stretch>
            <a:fillRect/>
          </a:stretch>
        </p:blipFill>
        <p:spPr>
          <a:xfrm>
            <a:off x="416353" y="1556086"/>
            <a:ext cx="11547047" cy="3132042"/>
          </a:xfrm>
          <a:prstGeom prst="rect">
            <a:avLst/>
          </a:prstGeom>
        </p:spPr>
      </p:pic>
    </p:spTree>
    <p:extLst>
      <p:ext uri="{BB962C8B-B14F-4D97-AF65-F5344CB8AC3E}">
        <p14:creationId xmlns:p14="http://schemas.microsoft.com/office/powerpoint/2010/main" val="3543682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1222" y="591934"/>
            <a:ext cx="7615076" cy="4761461"/>
          </a:xfrm>
          <a:prstGeom prst="rect">
            <a:avLst/>
          </a:prstGeom>
        </p:spPr>
      </p:pic>
    </p:spTree>
    <p:extLst>
      <p:ext uri="{BB962C8B-B14F-4D97-AF65-F5344CB8AC3E}">
        <p14:creationId xmlns:p14="http://schemas.microsoft.com/office/powerpoint/2010/main" val="239876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1767" y="378401"/>
            <a:ext cx="5917709" cy="6339431"/>
          </a:xfrm>
          <a:prstGeom prst="rect">
            <a:avLst/>
          </a:prstGeom>
        </p:spPr>
      </p:pic>
    </p:spTree>
    <p:extLst>
      <p:ext uri="{BB962C8B-B14F-4D97-AF65-F5344CB8AC3E}">
        <p14:creationId xmlns:p14="http://schemas.microsoft.com/office/powerpoint/2010/main" val="373928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descr="Bir bir veya daha fazla kişi ve şunu diyen bir yazı 'KAZAYA RAMAK KALA 4-10 MAYIS iş SAĞLIĞI ve GÜVENLİĞİ HAFTASI KAZA Geliyorum Der! Wellpoint OF COMPANIES GROUP' görseli olabil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391" y="491610"/>
            <a:ext cx="5772150"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09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1074" y="365760"/>
            <a:ext cx="10922726" cy="5811203"/>
          </a:xfrm>
        </p:spPr>
        <p:txBody>
          <a:bodyPr>
            <a:normAutofit lnSpcReduction="10000"/>
          </a:bodyPr>
          <a:lstStyle/>
          <a:p>
            <a:pPr lvl="0"/>
            <a:r>
              <a:rPr lang="tr-TR" dirty="0"/>
              <a:t>İSG kavramı ve aşamaları</a:t>
            </a:r>
            <a:endParaRPr lang="tr-TR" sz="3600" dirty="0"/>
          </a:p>
          <a:p>
            <a:pPr lvl="0"/>
            <a:r>
              <a:rPr lang="tr-TR" dirty="0"/>
              <a:t>Dünyada ve Türkiye’de İSG</a:t>
            </a:r>
            <a:endParaRPr lang="tr-TR" sz="3600" dirty="0"/>
          </a:p>
          <a:p>
            <a:pPr lvl="0"/>
            <a:r>
              <a:rPr lang="tr-TR" dirty="0" err="1"/>
              <a:t>İSG’nin</a:t>
            </a:r>
            <a:r>
              <a:rPr lang="tr-TR" dirty="0"/>
              <a:t> Dünya’daki tarihsel gelişimi</a:t>
            </a:r>
            <a:endParaRPr lang="tr-TR" sz="3600" dirty="0"/>
          </a:p>
          <a:p>
            <a:pPr lvl="0"/>
            <a:r>
              <a:rPr lang="tr-TR" dirty="0" err="1"/>
              <a:t>İSG’nin</a:t>
            </a:r>
            <a:r>
              <a:rPr lang="tr-TR" dirty="0"/>
              <a:t> Türkiye’deki tarihsel gelişimi</a:t>
            </a:r>
            <a:endParaRPr lang="tr-TR" sz="3600" dirty="0"/>
          </a:p>
          <a:p>
            <a:pPr lvl="0"/>
            <a:r>
              <a:rPr lang="tr-TR" dirty="0"/>
              <a:t>Çağdaş iş sağlığı ve güvenliği</a:t>
            </a:r>
            <a:endParaRPr lang="tr-TR" sz="3600" dirty="0"/>
          </a:p>
          <a:p>
            <a:pPr lvl="1"/>
            <a:r>
              <a:rPr lang="tr-TR" dirty="0"/>
              <a:t>Kavram</a:t>
            </a:r>
            <a:endParaRPr lang="tr-TR" sz="3200" dirty="0"/>
          </a:p>
          <a:p>
            <a:pPr lvl="1"/>
            <a:r>
              <a:rPr lang="tr-TR" dirty="0"/>
              <a:t>Gelişme aşamaları</a:t>
            </a:r>
            <a:endParaRPr lang="tr-TR" sz="3200" dirty="0"/>
          </a:p>
          <a:p>
            <a:pPr lvl="1"/>
            <a:r>
              <a:rPr lang="tr-TR" dirty="0"/>
              <a:t>Kapsamı</a:t>
            </a:r>
            <a:endParaRPr lang="tr-TR" sz="3200" dirty="0"/>
          </a:p>
          <a:p>
            <a:pPr lvl="1"/>
            <a:r>
              <a:rPr lang="tr-TR" dirty="0"/>
              <a:t>İş ve sağlık ilişkileri</a:t>
            </a:r>
            <a:endParaRPr lang="tr-TR" sz="3200" dirty="0"/>
          </a:p>
          <a:p>
            <a:pPr lvl="0"/>
            <a:r>
              <a:rPr lang="tr-TR" dirty="0"/>
              <a:t>Çağdaş İSG uygulama ilkeleri</a:t>
            </a:r>
            <a:endParaRPr lang="tr-TR" sz="3600" dirty="0"/>
          </a:p>
          <a:p>
            <a:pPr lvl="1"/>
            <a:r>
              <a:rPr lang="tr-TR" dirty="0"/>
              <a:t>Uygun işe yerleştirme</a:t>
            </a:r>
            <a:endParaRPr lang="tr-TR" sz="3200" dirty="0"/>
          </a:p>
          <a:p>
            <a:pPr lvl="1"/>
            <a:r>
              <a:rPr lang="tr-TR" dirty="0"/>
              <a:t>İşyeri ortam faktörlerinin değerlendirilmesi</a:t>
            </a:r>
            <a:endParaRPr lang="tr-TR" sz="3200" dirty="0"/>
          </a:p>
          <a:p>
            <a:pPr lvl="1"/>
            <a:r>
              <a:rPr lang="tr-TR" dirty="0"/>
              <a:t>İSG risklerinin değerlendirilmesi ve kontrolü</a:t>
            </a:r>
            <a:endParaRPr lang="tr-TR" sz="3200" dirty="0"/>
          </a:p>
          <a:p>
            <a:pPr lvl="1"/>
            <a:r>
              <a:rPr lang="tr-TR" dirty="0"/>
              <a:t>Aralıklı kontrol muayenesi İşyerinde İSG hizmeti sağlanması</a:t>
            </a:r>
            <a:endParaRPr lang="tr-TR" sz="3200" dirty="0"/>
          </a:p>
          <a:p>
            <a:pPr algn="just">
              <a:lnSpc>
                <a:spcPct val="150000"/>
              </a:lnSpc>
            </a:pP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92295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2007</Words>
  <Application>Microsoft Office PowerPoint</Application>
  <PresentationFormat>Geniş ekran</PresentationFormat>
  <Paragraphs>228</Paragraphs>
  <Slides>57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57</vt:i4>
      </vt:variant>
    </vt:vector>
  </HeadingPairs>
  <TitlesOfParts>
    <vt:vector size="62" baseType="lpstr">
      <vt:lpstr>Arial</vt:lpstr>
      <vt:lpstr>Calibri</vt:lpstr>
      <vt:lpstr>Calibri Light</vt:lpstr>
      <vt:lpstr>Times New Roman</vt:lpstr>
      <vt:lpstr>Office Teması</vt:lpstr>
      <vt:lpstr>PowerPoint Sunusu</vt:lpstr>
      <vt:lpstr>İş sağlığı ve Güvenliği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MUSA KAR</dc:creator>
  <cp:lastModifiedBy>MUSA KAR</cp:lastModifiedBy>
  <cp:revision>1</cp:revision>
  <dcterms:created xsi:type="dcterms:W3CDTF">2022-03-08T05:38:38Z</dcterms:created>
  <dcterms:modified xsi:type="dcterms:W3CDTF">2022-03-08T05:38:50Z</dcterms:modified>
</cp:coreProperties>
</file>