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80" r:id="rId21"/>
    <p:sldId id="281" r:id="rId22"/>
    <p:sldId id="282" r:id="rId23"/>
    <p:sldId id="283" r:id="rId24"/>
    <p:sldId id="285" r:id="rId25"/>
    <p:sldId id="286" r:id="rId26"/>
    <p:sldId id="287" r:id="rId27"/>
    <p:sldId id="288" r:id="rId28"/>
    <p:sldId id="289" r:id="rId29"/>
    <p:sldId id="290" r:id="rId30"/>
    <p:sldId id="291" r:id="rId31"/>
    <p:sldId id="292" r:id="rId32"/>
    <p:sldId id="293" r:id="rId33"/>
    <p:sldId id="300" r:id="rId34"/>
    <p:sldId id="301" r:id="rId35"/>
    <p:sldId id="302" r:id="rId36"/>
    <p:sldId id="303" r:id="rId37"/>
    <p:sldId id="304" r:id="rId38"/>
    <p:sldId id="307" r:id="rId39"/>
    <p:sldId id="305" r:id="rId40"/>
    <p:sldId id="294"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44E44C5-9A02-4091-8BE3-B6CA939E1F8E}" type="datetimeFigureOut">
              <a:rPr lang="tr-TR" smtClean="0"/>
              <a:t>25.09.2017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AD79B8-BC4C-4B55-BC11-7CCF3EA7B0C6}" type="slidenum">
              <a:rPr lang="tr-TR" smtClean="0"/>
              <a:t>‹#›</a:t>
            </a:fld>
            <a:endParaRPr lang="tr-TR"/>
          </a:p>
        </p:txBody>
      </p:sp>
    </p:spTree>
    <p:extLst>
      <p:ext uri="{BB962C8B-B14F-4D97-AF65-F5344CB8AC3E}">
        <p14:creationId xmlns:p14="http://schemas.microsoft.com/office/powerpoint/2010/main" val="191187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4E44C5-9A02-4091-8BE3-B6CA939E1F8E}" type="datetimeFigureOut">
              <a:rPr lang="tr-TR" smtClean="0"/>
              <a:t>25.09.2017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AD79B8-BC4C-4B55-BC11-7CCF3EA7B0C6}" type="slidenum">
              <a:rPr lang="tr-TR" smtClean="0"/>
              <a:t>‹#›</a:t>
            </a:fld>
            <a:endParaRPr lang="tr-TR"/>
          </a:p>
        </p:txBody>
      </p:sp>
    </p:spTree>
    <p:extLst>
      <p:ext uri="{BB962C8B-B14F-4D97-AF65-F5344CB8AC3E}">
        <p14:creationId xmlns:p14="http://schemas.microsoft.com/office/powerpoint/2010/main" val="296073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4E44C5-9A02-4091-8BE3-B6CA939E1F8E}" type="datetimeFigureOut">
              <a:rPr lang="tr-TR" smtClean="0"/>
              <a:t>25.09.2017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AD79B8-BC4C-4B55-BC11-7CCF3EA7B0C6}" type="slidenum">
              <a:rPr lang="tr-TR" smtClean="0"/>
              <a:t>‹#›</a:t>
            </a:fld>
            <a:endParaRPr lang="tr-TR"/>
          </a:p>
        </p:txBody>
      </p:sp>
    </p:spTree>
    <p:extLst>
      <p:ext uri="{BB962C8B-B14F-4D97-AF65-F5344CB8AC3E}">
        <p14:creationId xmlns:p14="http://schemas.microsoft.com/office/powerpoint/2010/main" val="362608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4E44C5-9A02-4091-8BE3-B6CA939E1F8E}" type="datetimeFigureOut">
              <a:rPr lang="tr-TR" smtClean="0"/>
              <a:t>25.09.2017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AD79B8-BC4C-4B55-BC11-7CCF3EA7B0C6}" type="slidenum">
              <a:rPr lang="tr-TR" smtClean="0"/>
              <a:t>‹#›</a:t>
            </a:fld>
            <a:endParaRPr lang="tr-TR"/>
          </a:p>
        </p:txBody>
      </p:sp>
    </p:spTree>
    <p:extLst>
      <p:ext uri="{BB962C8B-B14F-4D97-AF65-F5344CB8AC3E}">
        <p14:creationId xmlns:p14="http://schemas.microsoft.com/office/powerpoint/2010/main" val="73740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44E44C5-9A02-4091-8BE3-B6CA939E1F8E}" type="datetimeFigureOut">
              <a:rPr lang="tr-TR" smtClean="0"/>
              <a:t>25.09.2017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AD79B8-BC4C-4B55-BC11-7CCF3EA7B0C6}" type="slidenum">
              <a:rPr lang="tr-TR" smtClean="0"/>
              <a:t>‹#›</a:t>
            </a:fld>
            <a:endParaRPr lang="tr-TR"/>
          </a:p>
        </p:txBody>
      </p:sp>
    </p:spTree>
    <p:extLst>
      <p:ext uri="{BB962C8B-B14F-4D97-AF65-F5344CB8AC3E}">
        <p14:creationId xmlns:p14="http://schemas.microsoft.com/office/powerpoint/2010/main" val="371579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44E44C5-9A02-4091-8BE3-B6CA939E1F8E}" type="datetimeFigureOut">
              <a:rPr lang="tr-TR" smtClean="0"/>
              <a:t>25.09.2017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AD79B8-BC4C-4B55-BC11-7CCF3EA7B0C6}" type="slidenum">
              <a:rPr lang="tr-TR" smtClean="0"/>
              <a:t>‹#›</a:t>
            </a:fld>
            <a:endParaRPr lang="tr-TR"/>
          </a:p>
        </p:txBody>
      </p:sp>
    </p:spTree>
    <p:extLst>
      <p:ext uri="{BB962C8B-B14F-4D97-AF65-F5344CB8AC3E}">
        <p14:creationId xmlns:p14="http://schemas.microsoft.com/office/powerpoint/2010/main" val="151817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44E44C5-9A02-4091-8BE3-B6CA939E1F8E}" type="datetimeFigureOut">
              <a:rPr lang="tr-TR" smtClean="0"/>
              <a:t>25.09.2017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6AD79B8-BC4C-4B55-BC11-7CCF3EA7B0C6}" type="slidenum">
              <a:rPr lang="tr-TR" smtClean="0"/>
              <a:t>‹#›</a:t>
            </a:fld>
            <a:endParaRPr lang="tr-TR"/>
          </a:p>
        </p:txBody>
      </p:sp>
    </p:spTree>
    <p:extLst>
      <p:ext uri="{BB962C8B-B14F-4D97-AF65-F5344CB8AC3E}">
        <p14:creationId xmlns:p14="http://schemas.microsoft.com/office/powerpoint/2010/main" val="206388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44E44C5-9A02-4091-8BE3-B6CA939E1F8E}" type="datetimeFigureOut">
              <a:rPr lang="tr-TR" smtClean="0"/>
              <a:t>25.09.2017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6AD79B8-BC4C-4B55-BC11-7CCF3EA7B0C6}" type="slidenum">
              <a:rPr lang="tr-TR" smtClean="0"/>
              <a:t>‹#›</a:t>
            </a:fld>
            <a:endParaRPr lang="tr-TR"/>
          </a:p>
        </p:txBody>
      </p:sp>
    </p:spTree>
    <p:extLst>
      <p:ext uri="{BB962C8B-B14F-4D97-AF65-F5344CB8AC3E}">
        <p14:creationId xmlns:p14="http://schemas.microsoft.com/office/powerpoint/2010/main" val="50554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44E44C5-9A02-4091-8BE3-B6CA939E1F8E}" type="datetimeFigureOut">
              <a:rPr lang="tr-TR" smtClean="0"/>
              <a:t>25.09.2017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6AD79B8-BC4C-4B55-BC11-7CCF3EA7B0C6}" type="slidenum">
              <a:rPr lang="tr-TR" smtClean="0"/>
              <a:t>‹#›</a:t>
            </a:fld>
            <a:endParaRPr lang="tr-TR"/>
          </a:p>
        </p:txBody>
      </p:sp>
    </p:spTree>
    <p:extLst>
      <p:ext uri="{BB962C8B-B14F-4D97-AF65-F5344CB8AC3E}">
        <p14:creationId xmlns:p14="http://schemas.microsoft.com/office/powerpoint/2010/main" val="220024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44E44C5-9A02-4091-8BE3-B6CA939E1F8E}" type="datetimeFigureOut">
              <a:rPr lang="tr-TR" smtClean="0"/>
              <a:t>25.09.2017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AD79B8-BC4C-4B55-BC11-7CCF3EA7B0C6}" type="slidenum">
              <a:rPr lang="tr-TR" smtClean="0"/>
              <a:t>‹#›</a:t>
            </a:fld>
            <a:endParaRPr lang="tr-TR"/>
          </a:p>
        </p:txBody>
      </p:sp>
    </p:spTree>
    <p:extLst>
      <p:ext uri="{BB962C8B-B14F-4D97-AF65-F5344CB8AC3E}">
        <p14:creationId xmlns:p14="http://schemas.microsoft.com/office/powerpoint/2010/main" val="132412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44E44C5-9A02-4091-8BE3-B6CA939E1F8E}" type="datetimeFigureOut">
              <a:rPr lang="tr-TR" smtClean="0"/>
              <a:t>25.09.2017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AD79B8-BC4C-4B55-BC11-7CCF3EA7B0C6}" type="slidenum">
              <a:rPr lang="tr-TR" smtClean="0"/>
              <a:t>‹#›</a:t>
            </a:fld>
            <a:endParaRPr lang="tr-TR"/>
          </a:p>
        </p:txBody>
      </p:sp>
    </p:spTree>
    <p:extLst>
      <p:ext uri="{BB962C8B-B14F-4D97-AF65-F5344CB8AC3E}">
        <p14:creationId xmlns:p14="http://schemas.microsoft.com/office/powerpoint/2010/main" val="119211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E44C5-9A02-4091-8BE3-B6CA939E1F8E}" type="datetimeFigureOut">
              <a:rPr lang="tr-TR" smtClean="0"/>
              <a:t>25.09.2017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D79B8-BC4C-4B55-BC11-7CCF3EA7B0C6}" type="slidenum">
              <a:rPr lang="tr-TR" smtClean="0"/>
              <a:t>‹#›</a:t>
            </a:fld>
            <a:endParaRPr lang="tr-TR"/>
          </a:p>
        </p:txBody>
      </p:sp>
    </p:spTree>
    <p:extLst>
      <p:ext uri="{BB962C8B-B14F-4D97-AF65-F5344CB8AC3E}">
        <p14:creationId xmlns:p14="http://schemas.microsoft.com/office/powerpoint/2010/main" val="3487573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571500"/>
            <a:ext cx="9144000" cy="2938463"/>
          </a:xfrm>
        </p:spPr>
        <p:txBody>
          <a:bodyPr/>
          <a:lstStyle/>
          <a:p>
            <a:r>
              <a:rPr lang="tr-TR" b="1" dirty="0" smtClean="0"/>
              <a:t>Mikroorganizmalar ve Mikrobiyoloji</a:t>
            </a:r>
            <a:endParaRPr lang="tr-TR" b="1"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172394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654" y="342900"/>
            <a:ext cx="10958146" cy="6444762"/>
          </a:xfrm>
        </p:spPr>
        <p:txBody>
          <a:bodyPr>
            <a:normAutofit fontScale="92500" lnSpcReduction="10000"/>
          </a:bodyPr>
          <a:lstStyle/>
          <a:p>
            <a:pPr algn="just">
              <a:lnSpc>
                <a:spcPct val="150000"/>
              </a:lnSpc>
            </a:pPr>
            <a:r>
              <a:rPr lang="tr-TR" b="1" dirty="0" smtClean="0"/>
              <a:t> Mikrobial hücrelerin aktiviteleri</a:t>
            </a:r>
          </a:p>
          <a:p>
            <a:pPr algn="just">
              <a:lnSpc>
                <a:spcPct val="150000"/>
              </a:lnSpc>
            </a:pPr>
            <a:r>
              <a:rPr lang="tr-TR" dirty="0"/>
              <a:t> </a:t>
            </a:r>
            <a:r>
              <a:rPr lang="tr-TR" dirty="0" smtClean="0"/>
              <a:t>Doğada mikrobial hücreler esas olarak </a:t>
            </a:r>
            <a:r>
              <a:rPr lang="tr-TR" i="1" dirty="0" smtClean="0"/>
              <a:t>mikrobial topluluklar </a:t>
            </a:r>
            <a:r>
              <a:rPr lang="tr-TR" dirty="0"/>
              <a:t> </a:t>
            </a:r>
            <a:r>
              <a:rPr lang="tr-TR" dirty="0" smtClean="0"/>
              <a:t>olarak adlandırılan gruplar şeklinde yaşar. </a:t>
            </a:r>
          </a:p>
          <a:p>
            <a:pPr algn="just">
              <a:lnSpc>
                <a:spcPct val="150000"/>
              </a:lnSpc>
            </a:pPr>
            <a:r>
              <a:rPr lang="tr-TR" dirty="0" smtClean="0"/>
              <a:t>Tüm hücreler besinlerini çevreden aldıkları ve onları yeni hücre materyallerine ve atıklarına çevirdikleri için bir çeşit </a:t>
            </a:r>
            <a:r>
              <a:rPr lang="tr-TR" b="1" dirty="0" smtClean="0"/>
              <a:t> metabolizma </a:t>
            </a:r>
            <a:r>
              <a:rPr lang="tr-TR" dirty="0" smtClean="0"/>
              <a:t>gösterir. </a:t>
            </a:r>
          </a:p>
          <a:p>
            <a:pPr algn="just">
              <a:lnSpc>
                <a:spcPct val="150000"/>
              </a:lnSpc>
            </a:pPr>
            <a:r>
              <a:rPr lang="tr-TR" dirty="0" smtClean="0"/>
              <a:t>Bu dönüşüm sırasında enerji üretilir ve bu enerji iki hücre oluşturmak üzere </a:t>
            </a:r>
            <a:r>
              <a:rPr lang="tr-TR" b="1" dirty="0" smtClean="0"/>
              <a:t> üremede </a:t>
            </a:r>
            <a:r>
              <a:rPr lang="tr-TR" dirty="0" smtClean="0"/>
              <a:t>kullanılır. </a:t>
            </a:r>
          </a:p>
          <a:p>
            <a:pPr algn="just">
              <a:lnSpc>
                <a:spcPct val="150000"/>
              </a:lnSpc>
            </a:pPr>
            <a:r>
              <a:rPr lang="tr-TR" dirty="0" smtClean="0"/>
              <a:t>Hücrede metabolizma ve üreme sırasında hem genetik hem de katalitik olaylar gerçekleşir. Genetik bilgi akışı ve protein sentezi </a:t>
            </a:r>
            <a:r>
              <a:rPr lang="tr-TR" i="1" dirty="0" smtClean="0"/>
              <a:t>translasyon </a:t>
            </a:r>
            <a:r>
              <a:rPr lang="tr-TR" dirty="0" smtClean="0"/>
              <a:t>ve </a:t>
            </a:r>
            <a:r>
              <a:rPr lang="tr-TR" i="1" dirty="0" smtClean="0"/>
              <a:t>transkripsiyon </a:t>
            </a:r>
            <a:r>
              <a:rPr lang="tr-TR" dirty="0" smtClean="0"/>
              <a:t>adı verilen olaylar sayesinde gerçekleşir. </a:t>
            </a:r>
          </a:p>
        </p:txBody>
      </p:sp>
    </p:spTree>
    <p:extLst>
      <p:ext uri="{BB962C8B-B14F-4D97-AF65-F5344CB8AC3E}">
        <p14:creationId xmlns:p14="http://schemas.microsoft.com/office/powerpoint/2010/main" val="2549312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r>
              <a:rPr lang="tr-TR" dirty="0" smtClean="0"/>
              <a:t>Bu olaylar hücrenin katalitik mekanizmasına ihtiyaç duyar. Bu mekanizmanın </a:t>
            </a:r>
            <a:r>
              <a:rPr lang="tr-TR" b="1" dirty="0" smtClean="0"/>
              <a:t> enzimleri </a:t>
            </a:r>
            <a:r>
              <a:rPr lang="tr-TR" dirty="0" smtClean="0"/>
              <a:t>hücresel bileşenlerin </a:t>
            </a:r>
            <a:r>
              <a:rPr lang="tr-TR" dirty="0" err="1" smtClean="0"/>
              <a:t>biosentezi</a:t>
            </a:r>
            <a:r>
              <a:rPr lang="tr-TR" dirty="0" smtClean="0"/>
              <a:t> için </a:t>
            </a:r>
            <a:r>
              <a:rPr lang="tr-TR" dirty="0" err="1" smtClean="0"/>
              <a:t>ihtyaç</a:t>
            </a:r>
            <a:r>
              <a:rPr lang="tr-TR" dirty="0" smtClean="0"/>
              <a:t> duyulan enerji ve öncülleri sağlayan reaksiyonla gerçekleştirilir. </a:t>
            </a:r>
          </a:p>
          <a:p>
            <a:pPr algn="just">
              <a:lnSpc>
                <a:spcPct val="150000"/>
              </a:lnSpc>
            </a:pPr>
            <a:r>
              <a:rPr lang="tr-TR" dirty="0" smtClean="0"/>
              <a:t>Pek çok hücre esas olarak kendi kendini </a:t>
            </a:r>
            <a:r>
              <a:rPr lang="tr-TR" b="1" dirty="0" smtClean="0"/>
              <a:t>iterek </a:t>
            </a:r>
            <a:r>
              <a:rPr lang="tr-TR" dirty="0" smtClean="0"/>
              <a:t>hareket etmektedir. Hareketlilik hücrenin istenmeyen koşullardan uzaklaşmasını ve yeni kaynaklar ve üreme olanakları bulmasını sağlar. </a:t>
            </a:r>
          </a:p>
          <a:p>
            <a:pPr algn="just">
              <a:lnSpc>
                <a:spcPct val="150000"/>
              </a:lnSpc>
            </a:pPr>
            <a:r>
              <a:rPr lang="tr-TR" dirty="0" smtClean="0"/>
              <a:t>Bazı hücreler üreme, yayılım veya yaşam açısından özelleşmiş </a:t>
            </a:r>
            <a:r>
              <a:rPr lang="tr-TR" dirty="0" err="1" smtClean="0"/>
              <a:t>modifiye</a:t>
            </a:r>
            <a:r>
              <a:rPr lang="tr-TR" dirty="0" smtClean="0"/>
              <a:t> hücrelerin oluşumu ile sonuçlanabilecek şekilde </a:t>
            </a:r>
            <a:r>
              <a:rPr lang="tr-TR" b="1" dirty="0" smtClean="0"/>
              <a:t>farklılaşmaya </a:t>
            </a:r>
            <a:r>
              <a:rPr lang="tr-TR" dirty="0" smtClean="0"/>
              <a:t>uğrar. </a:t>
            </a:r>
            <a:endParaRPr lang="tr-TR" dirty="0"/>
          </a:p>
        </p:txBody>
      </p:sp>
    </p:spTree>
    <p:extLst>
      <p:ext uri="{BB962C8B-B14F-4D97-AF65-F5344CB8AC3E}">
        <p14:creationId xmlns:p14="http://schemas.microsoft.com/office/powerpoint/2010/main" val="3282212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r>
              <a:rPr lang="tr-TR" dirty="0" smtClean="0"/>
              <a:t>Aynı veya farklı türlere hücreler tarafından üretilenlerde dahil olmak üzere hücreler çevrelerindeki kimyasal sinyallere cevap verebilirler ve çoğu zamanda bu sinyaller yeni hücresel aktiviteleri etkiler. Böylece mikrobial hücreler arası </a:t>
            </a:r>
            <a:r>
              <a:rPr lang="tr-TR" b="1" dirty="0" smtClean="0"/>
              <a:t>iletişim </a:t>
            </a:r>
            <a:r>
              <a:rPr lang="tr-TR" dirty="0" smtClean="0"/>
              <a:t>kurarlar komşularının «farkındadırlar» ve uygun şekilde cevap verebilirler. Pek çok </a:t>
            </a:r>
            <a:r>
              <a:rPr lang="tr-TR" dirty="0" err="1" smtClean="0"/>
              <a:t>prokatyorik</a:t>
            </a:r>
            <a:r>
              <a:rPr lang="tr-TR" dirty="0" smtClean="0"/>
              <a:t> hücre </a:t>
            </a:r>
            <a:r>
              <a:rPr lang="tr-TR" b="1" dirty="0" smtClean="0"/>
              <a:t>genetik değişim </a:t>
            </a:r>
            <a:r>
              <a:rPr lang="tr-TR" dirty="0" smtClean="0"/>
              <a:t>süreciyle aynı tür ve ya farklı bir türün komşu hücrelerine gen aktarabilir ve ya onlardan gen alabilir. </a:t>
            </a:r>
            <a:endParaRPr lang="tr-TR" dirty="0"/>
          </a:p>
        </p:txBody>
      </p:sp>
    </p:spTree>
    <p:extLst>
      <p:ext uri="{BB962C8B-B14F-4D97-AF65-F5344CB8AC3E}">
        <p14:creationId xmlns:p14="http://schemas.microsoft.com/office/powerpoint/2010/main" val="2539171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endParaRPr lang="tr-TR" dirty="0"/>
          </a:p>
        </p:txBody>
      </p:sp>
      <p:pic>
        <p:nvPicPr>
          <p:cNvPr id="2" name="Resim 1"/>
          <p:cNvPicPr>
            <a:picLocks noChangeAspect="1"/>
          </p:cNvPicPr>
          <p:nvPr/>
        </p:nvPicPr>
        <p:blipFill>
          <a:blip r:embed="rId2"/>
          <a:stretch>
            <a:fillRect/>
          </a:stretch>
        </p:blipFill>
        <p:spPr>
          <a:xfrm>
            <a:off x="3059723" y="254910"/>
            <a:ext cx="4234550" cy="5987628"/>
          </a:xfrm>
          <a:prstGeom prst="rect">
            <a:avLst/>
          </a:prstGeom>
        </p:spPr>
      </p:pic>
    </p:spTree>
    <p:extLst>
      <p:ext uri="{BB962C8B-B14F-4D97-AF65-F5344CB8AC3E}">
        <p14:creationId xmlns:p14="http://schemas.microsoft.com/office/powerpoint/2010/main" val="2996478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normAutofit lnSpcReduction="10000"/>
          </a:bodyPr>
          <a:lstStyle/>
          <a:p>
            <a:pPr algn="just">
              <a:lnSpc>
                <a:spcPct val="150000"/>
              </a:lnSpc>
            </a:pPr>
            <a:r>
              <a:rPr lang="tr-TR" b="1" dirty="0" smtClean="0"/>
              <a:t>1.4. Mikroorganizmalar ve Çevreleri </a:t>
            </a:r>
          </a:p>
          <a:p>
            <a:pPr algn="just">
              <a:lnSpc>
                <a:spcPct val="150000"/>
              </a:lnSpc>
            </a:pPr>
            <a:r>
              <a:rPr lang="tr-TR" dirty="0" smtClean="0"/>
              <a:t>Doğada mikroorganizmalar diğer mikroorganizmalar ile iş birliği içinde yaşarlar. Bir </a:t>
            </a:r>
            <a:r>
              <a:rPr lang="tr-TR" i="1" dirty="0" smtClean="0"/>
              <a:t>popülasyon, </a:t>
            </a:r>
            <a:r>
              <a:rPr lang="tr-TR" dirty="0" smtClean="0"/>
              <a:t>tek bir ana hücreden </a:t>
            </a:r>
            <a:r>
              <a:rPr lang="tr-TR" dirty="0" err="1" smtClean="0"/>
              <a:t>ard</a:t>
            </a:r>
            <a:r>
              <a:rPr lang="tr-TR" dirty="0" smtClean="0"/>
              <a:t> arda hücre bölünmeleri ile oluşan hücre grubudur. Bir mikrobial popülasyonun yaşadığı çevreye onun </a:t>
            </a:r>
            <a:r>
              <a:rPr lang="tr-TR" b="1" dirty="0" smtClean="0"/>
              <a:t>habitatı</a:t>
            </a:r>
            <a:r>
              <a:rPr lang="tr-TR" dirty="0" smtClean="0"/>
              <a:t> denir. Hücre popülasyonları </a:t>
            </a:r>
            <a:r>
              <a:rPr lang="tr-TR" b="1" dirty="0" smtClean="0"/>
              <a:t>mikrobial topluluktaki </a:t>
            </a:r>
            <a:r>
              <a:rPr lang="tr-TR" dirty="0" smtClean="0"/>
              <a:t>diğer popülasyonlarla etkileşim halindedir. Bir mikrobial topluluğun çeşitliliği ve  yoğunluğu habitatlarındaki uygun kaynaklar (besinler) ve bu topluluğun yaygın karşılaştığı koşullar (sıcaklık, </a:t>
            </a:r>
            <a:r>
              <a:rPr lang="tr-TR" dirty="0" err="1" smtClean="0"/>
              <a:t>pH</a:t>
            </a:r>
            <a:r>
              <a:rPr lang="tr-TR" dirty="0" smtClean="0"/>
              <a:t>, oksijen varlığı veya yokluğu) tarafından sıkı bir şekilde kontrol edilir. </a:t>
            </a:r>
          </a:p>
        </p:txBody>
      </p:sp>
    </p:spTree>
    <p:extLst>
      <p:ext uri="{BB962C8B-B14F-4D97-AF65-F5344CB8AC3E}">
        <p14:creationId xmlns:p14="http://schemas.microsoft.com/office/powerpoint/2010/main" val="1617482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a:stretch>
            <a:fillRect/>
          </a:stretch>
        </p:blipFill>
        <p:spPr>
          <a:xfrm>
            <a:off x="4290646" y="65865"/>
            <a:ext cx="3754316" cy="6831429"/>
          </a:xfrm>
          <a:prstGeom prst="rect">
            <a:avLst/>
          </a:prstGeom>
        </p:spPr>
      </p:pic>
    </p:spTree>
    <p:extLst>
      <p:ext uri="{BB962C8B-B14F-4D97-AF65-F5344CB8AC3E}">
        <p14:creationId xmlns:p14="http://schemas.microsoft.com/office/powerpoint/2010/main" val="364191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928838" cy="6339254"/>
          </a:xfrm>
        </p:spPr>
        <p:txBody>
          <a:bodyPr>
            <a:normAutofit fontScale="92500" lnSpcReduction="10000"/>
          </a:bodyPr>
          <a:lstStyle/>
          <a:p>
            <a:pPr algn="just">
              <a:lnSpc>
                <a:spcPct val="150000"/>
              </a:lnSpc>
            </a:pPr>
            <a:r>
              <a:rPr lang="tr-TR" b="1" dirty="0" smtClean="0"/>
              <a:t> Mikrobial ekosistemler</a:t>
            </a:r>
          </a:p>
          <a:p>
            <a:pPr algn="just">
              <a:lnSpc>
                <a:spcPct val="150000"/>
              </a:lnSpc>
            </a:pPr>
            <a:r>
              <a:rPr lang="tr-TR" dirty="0" smtClean="0"/>
              <a:t>Mikrobial popülasyonlar birbiriyle faydalı, dengeli veya zararlı ilişki kurarlar. Örneğin; bir grup organizmanın metabolik atık ürünleri diğer grup mikroorganizmalar için besin veya zehir olabilir. </a:t>
            </a:r>
          </a:p>
          <a:p>
            <a:pPr algn="just">
              <a:lnSpc>
                <a:spcPct val="150000"/>
              </a:lnSpc>
            </a:pPr>
            <a:r>
              <a:rPr lang="tr-TR" dirty="0" smtClean="0"/>
              <a:t>Organizmaları çevrelerindeki fiziksel ve kimyasal bileşenlerle birlikte bir bütün olarak </a:t>
            </a:r>
            <a:r>
              <a:rPr lang="tr-TR" b="1" dirty="0" smtClean="0"/>
              <a:t>ekosistem </a:t>
            </a:r>
            <a:r>
              <a:rPr lang="tr-TR" dirty="0" smtClean="0"/>
              <a:t>olarak ifade ederiz. </a:t>
            </a:r>
          </a:p>
          <a:p>
            <a:pPr algn="just">
              <a:lnSpc>
                <a:spcPct val="150000"/>
              </a:lnSpc>
            </a:pPr>
            <a:r>
              <a:rPr lang="tr-TR" dirty="0" smtClean="0"/>
              <a:t>Mikroorganizmaların metabolik aktiviteleri zamanla ekosistemleri kimyasal ve fiziksel olarak değiştirir. Örneğin aerobik mikroorganizmalar ortamdaki oksijeni tükettiğinde daha önce habitatta bulunan ancak üreyemeyen anaerobik mikroorganizmalar ortaya çıkar.  </a:t>
            </a:r>
            <a:endParaRPr lang="tr-TR" dirty="0"/>
          </a:p>
        </p:txBody>
      </p:sp>
    </p:spTree>
    <p:extLst>
      <p:ext uri="{BB962C8B-B14F-4D97-AF65-F5344CB8AC3E}">
        <p14:creationId xmlns:p14="http://schemas.microsoft.com/office/powerpoint/2010/main" val="221822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r>
              <a:rPr lang="tr-TR" b="1" dirty="0" smtClean="0"/>
              <a:t>Doğal çevrelerde mikroorganizmalar</a:t>
            </a:r>
          </a:p>
          <a:p>
            <a:pPr algn="just">
              <a:lnSpc>
                <a:spcPct val="150000"/>
              </a:lnSpc>
            </a:pPr>
            <a:r>
              <a:rPr lang="tr-TR" dirty="0" smtClean="0"/>
              <a:t>Mikroorganizmalar her yerde bulunmaktadır. Mikroorganizmanın olmadığı (steril) ortam son derece nadirdir. </a:t>
            </a:r>
          </a:p>
          <a:p>
            <a:pPr algn="just">
              <a:lnSpc>
                <a:spcPct val="150000"/>
              </a:lnSpc>
            </a:pPr>
            <a:r>
              <a:rPr lang="tr-TR" dirty="0" smtClean="0"/>
              <a:t>Yüksek organizmalar çok soğuk çok sıcak çok asidik ve çok bazik gibi ekstrem koşullarda yaşayamazlar buna karsın </a:t>
            </a:r>
            <a:r>
              <a:rPr lang="tr-TR" b="1" dirty="0" err="1" smtClean="0"/>
              <a:t>esktremofiller</a:t>
            </a:r>
            <a:r>
              <a:rPr lang="tr-TR" b="1" dirty="0" smtClean="0"/>
              <a:t> </a:t>
            </a:r>
            <a:r>
              <a:rPr lang="tr-TR" dirty="0" smtClean="0"/>
              <a:t>adı verilen </a:t>
            </a:r>
            <a:r>
              <a:rPr lang="tr-TR" dirty="0" err="1" smtClean="0"/>
              <a:t>bakteria</a:t>
            </a:r>
            <a:r>
              <a:rPr lang="tr-TR" dirty="0" smtClean="0"/>
              <a:t> gurubu yaşayabilmektedir.</a:t>
            </a:r>
          </a:p>
          <a:p>
            <a:pPr algn="just">
              <a:lnSpc>
                <a:spcPct val="150000"/>
              </a:lnSpc>
            </a:pPr>
            <a:r>
              <a:rPr lang="tr-TR" dirty="0" smtClean="0"/>
              <a:t>Bu ekstrem koşullardan yasayan bakteriler, bu ortamları sevdikleri için burada yasarlar. (-fil eki seven anlamındadır). </a:t>
            </a:r>
          </a:p>
        </p:txBody>
      </p:sp>
    </p:spTree>
    <p:extLst>
      <p:ext uri="{BB962C8B-B14F-4D97-AF65-F5344CB8AC3E}">
        <p14:creationId xmlns:p14="http://schemas.microsoft.com/office/powerpoint/2010/main" val="3860377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endParaRPr lang="tr-TR" dirty="0"/>
          </a:p>
        </p:txBody>
      </p:sp>
      <p:pic>
        <p:nvPicPr>
          <p:cNvPr id="2" name="Resim 1"/>
          <p:cNvPicPr>
            <a:picLocks noChangeAspect="1"/>
          </p:cNvPicPr>
          <p:nvPr/>
        </p:nvPicPr>
        <p:blipFill>
          <a:blip r:embed="rId2"/>
          <a:stretch>
            <a:fillRect/>
          </a:stretch>
        </p:blipFill>
        <p:spPr>
          <a:xfrm>
            <a:off x="209550" y="1619250"/>
            <a:ext cx="11772900" cy="3619500"/>
          </a:xfrm>
          <a:prstGeom prst="rect">
            <a:avLst/>
          </a:prstGeom>
        </p:spPr>
      </p:pic>
    </p:spTree>
    <p:extLst>
      <p:ext uri="{BB962C8B-B14F-4D97-AF65-F5344CB8AC3E}">
        <p14:creationId xmlns:p14="http://schemas.microsoft.com/office/powerpoint/2010/main" val="75864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a:stretch>
            <a:fillRect/>
          </a:stretch>
        </p:blipFill>
        <p:spPr>
          <a:xfrm>
            <a:off x="2264461" y="1661745"/>
            <a:ext cx="7343759" cy="3103685"/>
          </a:xfrm>
          <a:prstGeom prst="rect">
            <a:avLst/>
          </a:prstGeom>
        </p:spPr>
      </p:pic>
    </p:spTree>
    <p:extLst>
      <p:ext uri="{BB962C8B-B14F-4D97-AF65-F5344CB8AC3E}">
        <p14:creationId xmlns:p14="http://schemas.microsoft.com/office/powerpoint/2010/main" val="208907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marL="0" indent="0" algn="just">
              <a:lnSpc>
                <a:spcPct val="150000"/>
              </a:lnSpc>
              <a:buNone/>
            </a:pPr>
            <a:r>
              <a:rPr lang="tr-TR" b="1" dirty="0" smtClean="0"/>
              <a:t>1.1. Mikrobiyoloji ne ile ilgilidir ve neden önemlidir?</a:t>
            </a:r>
          </a:p>
          <a:p>
            <a:pPr marL="0" indent="0" algn="just">
              <a:lnSpc>
                <a:spcPct val="150000"/>
              </a:lnSpc>
              <a:buNone/>
            </a:pPr>
            <a:r>
              <a:rPr lang="tr-TR" dirty="0" smtClean="0"/>
              <a:t>Mikrobiyoloji bilimi temel ve pratik öneme sahip çok küçük hücreleri içeren oldukça geniş bir grup olan bakteriler başta olmak üzere </a:t>
            </a:r>
            <a:r>
              <a:rPr lang="tr-TR" b="1" dirty="0" smtClean="0"/>
              <a:t>mikroorganizmalar </a:t>
            </a:r>
            <a:r>
              <a:rPr lang="tr-TR" dirty="0" smtClean="0"/>
              <a:t>ve nasıl çalıştıkları ile ilgilidir</a:t>
            </a:r>
            <a:r>
              <a:rPr lang="tr-TR" b="1" dirty="0" smtClean="0"/>
              <a:t>. </a:t>
            </a:r>
            <a:r>
              <a:rPr lang="tr-TR" dirty="0" smtClean="0"/>
              <a:t>Ayrıca mikrobial hücrelerin çeşitliliği ve evrimi, farklı tipte mikroorganizmaların nasıl ve niçin oluştukları ile ilgilidir. Nerede yaşadıkları birbirleriyle nasıl ilişki ve iş birliği kurdukları özellikle toprak ve su da ve hayvan ve bitkilerde olmak üzere neler yaptıkları ile ilgilidir. </a:t>
            </a:r>
            <a:endParaRPr lang="tr-TR" dirty="0"/>
          </a:p>
        </p:txBody>
      </p:sp>
    </p:spTree>
    <p:extLst>
      <p:ext uri="{BB962C8B-B14F-4D97-AF65-F5344CB8AC3E}">
        <p14:creationId xmlns:p14="http://schemas.microsoft.com/office/powerpoint/2010/main" val="2292238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r>
              <a:rPr lang="tr-TR" b="1" dirty="0" smtClean="0"/>
              <a:t>1.5. Mikroorganizmaların insanlara etkileri</a:t>
            </a:r>
          </a:p>
          <a:p>
            <a:pPr algn="just">
              <a:lnSpc>
                <a:spcPct val="150000"/>
              </a:lnSpc>
            </a:pPr>
            <a:r>
              <a:rPr lang="tr-TR" dirty="0" smtClean="0"/>
              <a:t>Mikrobiyoloji, mikroorganizmaların hastalık etkeni olarak rollerinin anlaşılmasının yanı sıra besin ve </a:t>
            </a:r>
            <a:r>
              <a:rPr lang="tr-TR" dirty="0"/>
              <a:t>tarımda mikroorganizmaların oynadığı önemli işlevin </a:t>
            </a:r>
            <a:r>
              <a:rPr lang="tr-TR" dirty="0" smtClean="0"/>
              <a:t>anlaşılmasında büyük ilerlemeler kaydetmiştir ve mikrobiyologlar değerli insan ürünlerini üretmek ve ayrıca çevreyi temizlemek için mikrobial aktiviteleri keşfetme becerisi göstermişlerdir. </a:t>
            </a:r>
          </a:p>
          <a:p>
            <a:pPr algn="just">
              <a:lnSpc>
                <a:spcPct val="150000"/>
              </a:lnSpc>
            </a:pPr>
            <a:endParaRPr lang="tr-TR" dirty="0"/>
          </a:p>
        </p:txBody>
      </p:sp>
    </p:spTree>
    <p:extLst>
      <p:ext uri="{BB962C8B-B14F-4D97-AF65-F5344CB8AC3E}">
        <p14:creationId xmlns:p14="http://schemas.microsoft.com/office/powerpoint/2010/main" val="3161878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r>
              <a:rPr lang="tr-TR" b="1" dirty="0" smtClean="0"/>
              <a:t>Hastalık etkeni olarak mikroorganizmalar</a:t>
            </a:r>
          </a:p>
          <a:p>
            <a:pPr algn="just">
              <a:lnSpc>
                <a:spcPct val="150000"/>
              </a:lnSpc>
            </a:pPr>
            <a:r>
              <a:rPr lang="tr-TR" dirty="0" smtClean="0"/>
              <a:t>20. yy. basında insan ölümlerinin ana nedeni bakteriyel ve </a:t>
            </a:r>
            <a:r>
              <a:rPr lang="tr-TR" dirty="0" err="1" smtClean="0"/>
              <a:t>viral</a:t>
            </a:r>
            <a:r>
              <a:rPr lang="tr-TR" dirty="0" smtClean="0"/>
              <a:t> </a:t>
            </a:r>
            <a:r>
              <a:rPr lang="tr-TR" b="1" dirty="0" smtClean="0"/>
              <a:t>patojenler</a:t>
            </a:r>
            <a:r>
              <a:rPr lang="tr-TR" dirty="0" smtClean="0"/>
              <a:t>di. Günümüzde mikrobial hastalıklardan ölüm oranı oldukça düşüktür. Hastalık süreçleri ile ilgili bilgilerimizin artması gelişmiş hijyenik ve halk sağlığı uygulamaları aşılama kampanyaları gibi etkenlerin yaygın kullanımı ile enfeksiyon hastalıkların kontrolü mümkün olmuştur. </a:t>
            </a:r>
            <a:endParaRPr lang="tr-TR" dirty="0"/>
          </a:p>
        </p:txBody>
      </p:sp>
    </p:spTree>
    <p:extLst>
      <p:ext uri="{BB962C8B-B14F-4D97-AF65-F5344CB8AC3E}">
        <p14:creationId xmlns:p14="http://schemas.microsoft.com/office/powerpoint/2010/main" val="3492951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a:stretch>
            <a:fillRect/>
          </a:stretch>
        </p:blipFill>
        <p:spPr>
          <a:xfrm>
            <a:off x="738188" y="398410"/>
            <a:ext cx="10615612" cy="5723042"/>
          </a:xfrm>
          <a:prstGeom prst="rect">
            <a:avLst/>
          </a:prstGeom>
        </p:spPr>
      </p:pic>
    </p:spTree>
    <p:extLst>
      <p:ext uri="{BB962C8B-B14F-4D97-AF65-F5344CB8AC3E}">
        <p14:creationId xmlns:p14="http://schemas.microsoft.com/office/powerpoint/2010/main" val="388139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r>
              <a:rPr lang="tr-TR" dirty="0" smtClean="0"/>
              <a:t>Patojen mikroorganizmaların oluşturduğu tehdidin önemini bilmek zorunda olsak da aslında mikroorganizmaların büyük çoğunluğu insanlığa zarar vermez.</a:t>
            </a:r>
          </a:p>
          <a:p>
            <a:pPr algn="just">
              <a:lnSpc>
                <a:spcPct val="150000"/>
              </a:lnSpc>
            </a:pPr>
            <a:r>
              <a:rPr lang="tr-TR" dirty="0" smtClean="0"/>
              <a:t>Birçok mikroorganizma bitkiler ve insanların hayatını sürdürebilmesi için yararlı bazı durumlarda gereklidir. </a:t>
            </a:r>
            <a:endParaRPr lang="tr-TR" dirty="0"/>
          </a:p>
        </p:txBody>
      </p:sp>
    </p:spTree>
    <p:extLst>
      <p:ext uri="{BB962C8B-B14F-4D97-AF65-F5344CB8AC3E}">
        <p14:creationId xmlns:p14="http://schemas.microsoft.com/office/powerpoint/2010/main" val="1632046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normAutofit fontScale="92500" lnSpcReduction="20000"/>
          </a:bodyPr>
          <a:lstStyle/>
          <a:p>
            <a:pPr algn="just">
              <a:lnSpc>
                <a:spcPct val="150000"/>
              </a:lnSpc>
            </a:pPr>
            <a:r>
              <a:rPr lang="tr-TR" b="1" dirty="0" smtClean="0"/>
              <a:t>Mikroorganizmalar, Tarım ve İnsan Beslenmesi</a:t>
            </a:r>
          </a:p>
          <a:p>
            <a:pPr algn="just">
              <a:lnSpc>
                <a:spcPct val="150000"/>
              </a:lnSpc>
            </a:pPr>
            <a:r>
              <a:rPr lang="tr-TR" dirty="0" smtClean="0"/>
              <a:t>Tarım, mikroorganizmalar tarafından oluşturulan besin döngüsünden yararlanmaktadır. </a:t>
            </a:r>
          </a:p>
          <a:p>
            <a:pPr algn="just">
              <a:lnSpc>
                <a:spcPct val="150000"/>
              </a:lnSpc>
            </a:pPr>
            <a:r>
              <a:rPr lang="tr-TR" dirty="0" smtClean="0"/>
              <a:t>Baklagiller köklerinde </a:t>
            </a:r>
            <a:r>
              <a:rPr lang="tr-TR" i="1" dirty="0" err="1" smtClean="0"/>
              <a:t>nödüller</a:t>
            </a:r>
            <a:r>
              <a:rPr lang="tr-TR" i="1" dirty="0" smtClean="0"/>
              <a:t> </a:t>
            </a:r>
            <a:r>
              <a:rPr lang="tr-TR" dirty="0" smtClean="0"/>
              <a:t>adı verilen bakterilerle yakın işbirliği içerisinde yaşamlarını sürdürür. Bu bakteriler kök nodüllerinde, atmosferik azotu (N</a:t>
            </a:r>
            <a:r>
              <a:rPr lang="tr-TR" baseline="-25000" dirty="0" smtClean="0"/>
              <a:t>2</a:t>
            </a:r>
            <a:r>
              <a:rPr lang="tr-TR" dirty="0" smtClean="0"/>
              <a:t>) bitkinin gelişmesi için azat kaynağı olarak kullandığı amonyağa (NH3, </a:t>
            </a:r>
            <a:r>
              <a:rPr lang="tr-TR" i="1" dirty="0" smtClean="0"/>
              <a:t>azot döngüsü süreci</a:t>
            </a:r>
            <a:r>
              <a:rPr lang="tr-TR" dirty="0" smtClean="0"/>
              <a:t>) çevirir.</a:t>
            </a:r>
          </a:p>
          <a:p>
            <a:pPr algn="just">
              <a:lnSpc>
                <a:spcPct val="150000"/>
              </a:lnSpc>
            </a:pPr>
            <a:r>
              <a:rPr lang="tr-TR" dirty="0" smtClean="0"/>
              <a:t>Ayrıca sığır gibi geviş getiren hayvanların </a:t>
            </a:r>
            <a:r>
              <a:rPr lang="tr-TR" i="1" dirty="0" smtClean="0"/>
              <a:t> Rumenlerinde </a:t>
            </a:r>
            <a:r>
              <a:rPr lang="tr-TR" dirty="0" smtClean="0"/>
              <a:t> yaşayan bakterilerde oldukça önemlidir. Bu bakteriler </a:t>
            </a:r>
            <a:r>
              <a:rPr lang="tr-TR" dirty="0" err="1" smtClean="0"/>
              <a:t>selülozü</a:t>
            </a:r>
            <a:r>
              <a:rPr lang="tr-TR" dirty="0" smtClean="0"/>
              <a:t> sindirip fermente ederler. </a:t>
            </a:r>
            <a:endParaRPr lang="tr-TR" dirty="0"/>
          </a:p>
        </p:txBody>
      </p:sp>
    </p:spTree>
    <p:extLst>
      <p:ext uri="{BB962C8B-B14F-4D97-AF65-F5344CB8AC3E}">
        <p14:creationId xmlns:p14="http://schemas.microsoft.com/office/powerpoint/2010/main" val="2114958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endParaRPr lang="tr-TR" dirty="0"/>
          </a:p>
        </p:txBody>
      </p:sp>
      <p:pic>
        <p:nvPicPr>
          <p:cNvPr id="2" name="Resim 1"/>
          <p:cNvPicPr>
            <a:picLocks noChangeAspect="1"/>
          </p:cNvPicPr>
          <p:nvPr/>
        </p:nvPicPr>
        <p:blipFill>
          <a:blip r:embed="rId2"/>
          <a:stretch>
            <a:fillRect/>
          </a:stretch>
        </p:blipFill>
        <p:spPr>
          <a:xfrm>
            <a:off x="536331" y="106784"/>
            <a:ext cx="9979269" cy="6705479"/>
          </a:xfrm>
          <a:prstGeom prst="rect">
            <a:avLst/>
          </a:prstGeom>
        </p:spPr>
      </p:pic>
    </p:spTree>
    <p:extLst>
      <p:ext uri="{BB962C8B-B14F-4D97-AF65-F5344CB8AC3E}">
        <p14:creationId xmlns:p14="http://schemas.microsoft.com/office/powerpoint/2010/main" val="1400844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r>
              <a:rPr lang="tr-TR" dirty="0" smtClean="0"/>
              <a:t>İnsan sindirim sisteminde ise Rumen bulunmaz ancak kalınbağırsakta oldukça fazla miktarda ve çeşitlilikte mikroorganizma bulunmaktadır. Bu mikroorganizmalar bazı zararlı bakterilerin etkisini ortadan kaldırır, bazı mikroorganizmalar ise vücut için gerekli olan vitaminleri sentezlerler. </a:t>
            </a:r>
            <a:endParaRPr lang="tr-TR" dirty="0"/>
          </a:p>
        </p:txBody>
      </p:sp>
    </p:spTree>
    <p:extLst>
      <p:ext uri="{BB962C8B-B14F-4D97-AF65-F5344CB8AC3E}">
        <p14:creationId xmlns:p14="http://schemas.microsoft.com/office/powerpoint/2010/main" val="2249470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endParaRPr lang="tr-TR" dirty="0"/>
          </a:p>
        </p:txBody>
      </p:sp>
      <p:pic>
        <p:nvPicPr>
          <p:cNvPr id="2" name="Resim 1"/>
          <p:cNvPicPr>
            <a:picLocks noChangeAspect="1"/>
          </p:cNvPicPr>
          <p:nvPr/>
        </p:nvPicPr>
        <p:blipFill>
          <a:blip r:embed="rId2"/>
          <a:stretch>
            <a:fillRect/>
          </a:stretch>
        </p:blipFill>
        <p:spPr>
          <a:xfrm>
            <a:off x="104775" y="671512"/>
            <a:ext cx="11982450" cy="5514975"/>
          </a:xfrm>
          <a:prstGeom prst="rect">
            <a:avLst/>
          </a:prstGeom>
        </p:spPr>
      </p:pic>
    </p:spTree>
    <p:extLst>
      <p:ext uri="{BB962C8B-B14F-4D97-AF65-F5344CB8AC3E}">
        <p14:creationId xmlns:p14="http://schemas.microsoft.com/office/powerpoint/2010/main" val="2273993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normAutofit fontScale="92500"/>
          </a:bodyPr>
          <a:lstStyle/>
          <a:p>
            <a:pPr algn="just">
              <a:lnSpc>
                <a:spcPct val="150000"/>
              </a:lnSpc>
            </a:pPr>
            <a:r>
              <a:rPr lang="tr-TR" b="1" dirty="0" smtClean="0"/>
              <a:t>Mikroorganizmalar ve Gıda, Enerji ve Çevre</a:t>
            </a:r>
          </a:p>
          <a:p>
            <a:pPr algn="just">
              <a:lnSpc>
                <a:spcPct val="150000"/>
              </a:lnSpc>
            </a:pPr>
            <a:r>
              <a:rPr lang="tr-TR" dirty="0" smtClean="0"/>
              <a:t>Gıda güvenliği gıdaların patojen mikroorganizma içermediğinden emin olmak için gıda ürünlerinin sürekli izlenmesine ve patojen kaynakların belirlenmesi için salgın hastalıkların takip edilmesine ihtiyaç duyar. Et, meyve ve sebzeler gibi taze gıdalar mikrobial </a:t>
            </a:r>
            <a:r>
              <a:rPr lang="tr-TR" dirty="0" err="1" smtClean="0"/>
              <a:t>kontaminasyona</a:t>
            </a:r>
            <a:r>
              <a:rPr lang="tr-TR" dirty="0" smtClean="0"/>
              <a:t> en hassas olanlardır ve </a:t>
            </a:r>
            <a:r>
              <a:rPr lang="tr-TR" dirty="0" err="1" smtClean="0"/>
              <a:t>kontaminasyonun</a:t>
            </a:r>
            <a:r>
              <a:rPr lang="tr-TR" dirty="0" smtClean="0"/>
              <a:t> önlenmesi hemen hemen imkansız olduğundan «raf ömürleri» kısadır. </a:t>
            </a:r>
          </a:p>
          <a:p>
            <a:pPr algn="just">
              <a:lnSpc>
                <a:spcPct val="150000"/>
              </a:lnSpc>
            </a:pPr>
            <a:r>
              <a:rPr lang="tr-TR" dirty="0" smtClean="0"/>
              <a:t>Bazı mikroorganizmalar ise bazı besinlerin elde edilmesi için gereklidir. Peynir yoğurt gibi fermente gıdalar üretimi mikrobial aktiviteye bağlıdır. </a:t>
            </a:r>
            <a:endParaRPr lang="tr-TR" dirty="0"/>
          </a:p>
        </p:txBody>
      </p:sp>
    </p:spTree>
    <p:extLst>
      <p:ext uri="{BB962C8B-B14F-4D97-AF65-F5344CB8AC3E}">
        <p14:creationId xmlns:p14="http://schemas.microsoft.com/office/powerpoint/2010/main" val="3901488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r>
              <a:rPr lang="tr-TR" dirty="0" smtClean="0"/>
              <a:t>Ayrıca mayalı ürünler ve </a:t>
            </a:r>
            <a:r>
              <a:rPr lang="tr-TR" dirty="0" err="1" smtClean="0"/>
              <a:t>hamularda</a:t>
            </a:r>
            <a:r>
              <a:rPr lang="tr-TR" dirty="0" smtClean="0"/>
              <a:t> üretim için mikroorganizmalara ihtiyaç duyar. </a:t>
            </a:r>
          </a:p>
          <a:p>
            <a:pPr algn="just">
              <a:lnSpc>
                <a:spcPct val="150000"/>
              </a:lnSpc>
            </a:pPr>
            <a:endParaRPr lang="tr-TR" dirty="0"/>
          </a:p>
        </p:txBody>
      </p:sp>
      <p:pic>
        <p:nvPicPr>
          <p:cNvPr id="2" name="Resim 1"/>
          <p:cNvPicPr>
            <a:picLocks noChangeAspect="1"/>
          </p:cNvPicPr>
          <p:nvPr/>
        </p:nvPicPr>
        <p:blipFill>
          <a:blip r:embed="rId2"/>
          <a:stretch>
            <a:fillRect/>
          </a:stretch>
        </p:blipFill>
        <p:spPr>
          <a:xfrm>
            <a:off x="1681529" y="2225919"/>
            <a:ext cx="8020050" cy="3848100"/>
          </a:xfrm>
          <a:prstGeom prst="rect">
            <a:avLst/>
          </a:prstGeom>
        </p:spPr>
      </p:pic>
    </p:spTree>
    <p:extLst>
      <p:ext uri="{BB962C8B-B14F-4D97-AF65-F5344CB8AC3E}">
        <p14:creationId xmlns:p14="http://schemas.microsoft.com/office/powerpoint/2010/main" val="26985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endParaRPr lang="tr-TR" dirty="0"/>
          </a:p>
        </p:txBody>
      </p:sp>
      <p:pic>
        <p:nvPicPr>
          <p:cNvPr id="2" name="Resim 1"/>
          <p:cNvPicPr>
            <a:picLocks noChangeAspect="1"/>
          </p:cNvPicPr>
          <p:nvPr/>
        </p:nvPicPr>
        <p:blipFill>
          <a:blip r:embed="rId2"/>
          <a:stretch>
            <a:fillRect/>
          </a:stretch>
        </p:blipFill>
        <p:spPr>
          <a:xfrm>
            <a:off x="280416" y="518747"/>
            <a:ext cx="11263884" cy="5480206"/>
          </a:xfrm>
          <a:prstGeom prst="rect">
            <a:avLst/>
          </a:prstGeom>
        </p:spPr>
      </p:pic>
    </p:spTree>
    <p:extLst>
      <p:ext uri="{BB962C8B-B14F-4D97-AF65-F5344CB8AC3E}">
        <p14:creationId xmlns:p14="http://schemas.microsoft.com/office/powerpoint/2010/main" val="460876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r>
              <a:rPr lang="tr-TR" dirty="0" smtClean="0"/>
              <a:t>Bazı mikroorganizmalar </a:t>
            </a:r>
            <a:r>
              <a:rPr lang="tr-TR" i="1" dirty="0" err="1" smtClean="0"/>
              <a:t>biyoyakıt</a:t>
            </a:r>
            <a:r>
              <a:rPr lang="tr-TR" i="1" dirty="0" smtClean="0"/>
              <a:t> </a:t>
            </a:r>
            <a:r>
              <a:rPr lang="tr-TR" dirty="0" smtClean="0"/>
              <a:t> üretirler. Örneğin doğal gaz (metan, CH4), </a:t>
            </a:r>
            <a:r>
              <a:rPr lang="tr-TR" i="1" dirty="0" err="1" smtClean="0"/>
              <a:t>metajonler</a:t>
            </a:r>
            <a:r>
              <a:rPr lang="tr-TR" i="1" dirty="0" smtClean="0"/>
              <a:t> </a:t>
            </a:r>
            <a:r>
              <a:rPr lang="tr-TR" dirty="0" smtClean="0"/>
              <a:t>adlı bir grubun </a:t>
            </a:r>
            <a:r>
              <a:rPr lang="tr-TR" dirty="0" err="1" smtClean="0"/>
              <a:t>anerobik</a:t>
            </a:r>
            <a:r>
              <a:rPr lang="tr-TR" dirty="0" smtClean="0"/>
              <a:t> metabolizma ürünüdür. </a:t>
            </a:r>
          </a:p>
          <a:p>
            <a:pPr algn="just">
              <a:lnSpc>
                <a:spcPct val="150000"/>
              </a:lnSpc>
            </a:pPr>
            <a:r>
              <a:rPr lang="tr-TR" dirty="0" smtClean="0"/>
              <a:t>Şeker kamışı mısır gibi bitkilerden elde edilen </a:t>
            </a:r>
            <a:r>
              <a:rPr lang="tr-TR" dirty="0" err="1" smtClean="0"/>
              <a:t>glukozu</a:t>
            </a:r>
            <a:r>
              <a:rPr lang="tr-TR" dirty="0" smtClean="0"/>
              <a:t> </a:t>
            </a:r>
            <a:r>
              <a:rPr lang="tr-TR" dirty="0" err="1" smtClean="0"/>
              <a:t>fermante</a:t>
            </a:r>
            <a:r>
              <a:rPr lang="tr-TR" dirty="0" smtClean="0"/>
              <a:t> ederek önemli bir motor katkısı ve yakıtı olan «etanol» oluşturur. </a:t>
            </a:r>
          </a:p>
          <a:p>
            <a:pPr algn="just">
              <a:lnSpc>
                <a:spcPct val="150000"/>
              </a:lnSpc>
            </a:pPr>
            <a:endParaRPr lang="tr-TR" dirty="0"/>
          </a:p>
        </p:txBody>
      </p:sp>
    </p:spTree>
    <p:extLst>
      <p:ext uri="{BB962C8B-B14F-4D97-AF65-F5344CB8AC3E}">
        <p14:creationId xmlns:p14="http://schemas.microsoft.com/office/powerpoint/2010/main" val="2087022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endParaRPr lang="tr-TR" dirty="0"/>
          </a:p>
        </p:txBody>
      </p:sp>
      <p:pic>
        <p:nvPicPr>
          <p:cNvPr id="2" name="Resim 1"/>
          <p:cNvPicPr>
            <a:picLocks noChangeAspect="1"/>
          </p:cNvPicPr>
          <p:nvPr/>
        </p:nvPicPr>
        <p:blipFill>
          <a:blip r:embed="rId2"/>
          <a:stretch>
            <a:fillRect/>
          </a:stretch>
        </p:blipFill>
        <p:spPr>
          <a:xfrm>
            <a:off x="80962" y="204787"/>
            <a:ext cx="12030075" cy="6448425"/>
          </a:xfrm>
          <a:prstGeom prst="rect">
            <a:avLst/>
          </a:prstGeom>
        </p:spPr>
      </p:pic>
    </p:spTree>
    <p:extLst>
      <p:ext uri="{BB962C8B-B14F-4D97-AF65-F5344CB8AC3E}">
        <p14:creationId xmlns:p14="http://schemas.microsoft.com/office/powerpoint/2010/main" val="80153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r>
              <a:rPr lang="tr-TR" dirty="0" smtClean="0"/>
              <a:t>Mikroorganizmalar, </a:t>
            </a:r>
            <a:r>
              <a:rPr lang="tr-TR" i="1" dirty="0" err="1" smtClean="0"/>
              <a:t>bioremediasyon</a:t>
            </a:r>
            <a:r>
              <a:rPr lang="tr-TR" i="1" dirty="0" smtClean="0"/>
              <a:t> </a:t>
            </a:r>
            <a:r>
              <a:rPr lang="tr-TR" dirty="0" smtClean="0"/>
              <a:t>adı verilen bir süreçle kirliliği temizlemek için kullanılabilir. Bu yöntem, mikroorganizma kirlenmiş bölgeye eklenmesi yada mevcut mikroorganizmanın etkisini artırmak için ortama besin eklenmesi esasına göre çalışır. </a:t>
            </a:r>
          </a:p>
          <a:p>
            <a:pPr algn="just">
              <a:lnSpc>
                <a:spcPct val="150000"/>
              </a:lnSpc>
            </a:pPr>
            <a:r>
              <a:rPr lang="tr-TR" dirty="0" smtClean="0"/>
              <a:t>Ayrıca </a:t>
            </a:r>
            <a:r>
              <a:rPr lang="tr-TR" dirty="0" err="1" smtClean="0"/>
              <a:t>endüstiyel</a:t>
            </a:r>
            <a:r>
              <a:rPr lang="tr-TR" dirty="0" smtClean="0"/>
              <a:t> mikrobiyoloji ve </a:t>
            </a:r>
            <a:r>
              <a:rPr lang="tr-TR" dirty="0" err="1" smtClean="0"/>
              <a:t>biyoteknolojide</a:t>
            </a:r>
            <a:r>
              <a:rPr lang="tr-TR" dirty="0" smtClean="0"/>
              <a:t> de mikroorganizmalar kullanılmaktadır. </a:t>
            </a:r>
          </a:p>
          <a:p>
            <a:pPr algn="just">
              <a:lnSpc>
                <a:spcPct val="150000"/>
              </a:lnSpc>
            </a:pPr>
            <a:endParaRPr lang="tr-TR" dirty="0" smtClean="0"/>
          </a:p>
        </p:txBody>
      </p:sp>
    </p:spTree>
    <p:extLst>
      <p:ext uri="{BB962C8B-B14F-4D97-AF65-F5344CB8AC3E}">
        <p14:creationId xmlns:p14="http://schemas.microsoft.com/office/powerpoint/2010/main" val="1511913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r>
              <a:rPr lang="tr-TR" b="1" dirty="0" smtClean="0"/>
              <a:t>Mikroorganizmaların Keşfi</a:t>
            </a:r>
          </a:p>
          <a:p>
            <a:pPr marL="0" indent="0" algn="just">
              <a:lnSpc>
                <a:spcPct val="150000"/>
              </a:lnSpc>
              <a:buNone/>
            </a:pPr>
            <a:endParaRPr lang="tr-TR" b="1" dirty="0"/>
          </a:p>
        </p:txBody>
      </p:sp>
      <p:pic>
        <p:nvPicPr>
          <p:cNvPr id="2" name="Resim 1"/>
          <p:cNvPicPr>
            <a:picLocks noChangeAspect="1"/>
          </p:cNvPicPr>
          <p:nvPr/>
        </p:nvPicPr>
        <p:blipFill>
          <a:blip r:embed="rId2"/>
          <a:stretch>
            <a:fillRect/>
          </a:stretch>
        </p:blipFill>
        <p:spPr>
          <a:xfrm>
            <a:off x="5732585" y="726998"/>
            <a:ext cx="4360983" cy="6115321"/>
          </a:xfrm>
          <a:prstGeom prst="rect">
            <a:avLst/>
          </a:prstGeom>
        </p:spPr>
      </p:pic>
    </p:spTree>
    <p:extLst>
      <p:ext uri="{BB962C8B-B14F-4D97-AF65-F5344CB8AC3E}">
        <p14:creationId xmlns:p14="http://schemas.microsoft.com/office/powerpoint/2010/main" val="414628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endParaRPr lang="tr-TR" dirty="0"/>
          </a:p>
        </p:txBody>
      </p:sp>
      <p:pic>
        <p:nvPicPr>
          <p:cNvPr id="2" name="Resim 1"/>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550048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r>
              <a:rPr lang="tr-TR" b="1" dirty="0" smtClean="0"/>
              <a:t> </a:t>
            </a:r>
            <a:r>
              <a:rPr lang="tr-TR" b="1" dirty="0" err="1" smtClean="0"/>
              <a:t>Spontan</a:t>
            </a:r>
            <a:r>
              <a:rPr lang="tr-TR" b="1" dirty="0" smtClean="0"/>
              <a:t> </a:t>
            </a:r>
            <a:r>
              <a:rPr lang="tr-TR" b="1" dirty="0" err="1" smtClean="0"/>
              <a:t>generasyon</a:t>
            </a:r>
            <a:r>
              <a:rPr lang="tr-TR" b="1" dirty="0" smtClean="0"/>
              <a:t> ve </a:t>
            </a:r>
            <a:r>
              <a:rPr lang="tr-TR" b="1" dirty="0" err="1" smtClean="0"/>
              <a:t>Pasteur</a:t>
            </a:r>
            <a:endParaRPr lang="tr-TR" b="1" dirty="0" smtClean="0"/>
          </a:p>
          <a:p>
            <a:pPr algn="just">
              <a:lnSpc>
                <a:spcPct val="150000"/>
              </a:lnSpc>
            </a:pPr>
            <a:r>
              <a:rPr lang="tr-TR" dirty="0" smtClean="0"/>
              <a:t>Eğer bir gıda veya diğer bazı hızlı bozulabilen maddeler bir süre bekletilirse, </a:t>
            </a:r>
            <a:r>
              <a:rPr lang="tr-TR" dirty="0" err="1" smtClean="0"/>
              <a:t>bozunur</a:t>
            </a:r>
            <a:r>
              <a:rPr lang="tr-TR" dirty="0" smtClean="0"/>
              <a:t>. Mikroskopla incelendiğinde ise bir </a:t>
            </a:r>
            <a:r>
              <a:rPr lang="tr-TR" dirty="0" err="1" smtClean="0"/>
              <a:t>cok</a:t>
            </a:r>
            <a:r>
              <a:rPr lang="tr-TR" dirty="0" smtClean="0"/>
              <a:t> mikroorganizma içerdiği görülür. Bu mikroorganizma nerden gelmektedir? Bazı bilim adamları bunların havadan gıdaya bulasan tohum veya mikroorganizma olduğunu iddia ederken, Yaygın olan </a:t>
            </a:r>
            <a:r>
              <a:rPr lang="tr-TR" i="1" dirty="0" err="1" smtClean="0"/>
              <a:t>spontan</a:t>
            </a:r>
            <a:r>
              <a:rPr lang="tr-TR" i="1" dirty="0" smtClean="0"/>
              <a:t> </a:t>
            </a:r>
            <a:r>
              <a:rPr lang="tr-TR" i="1" dirty="0" err="1" smtClean="0"/>
              <a:t>generasyon</a:t>
            </a:r>
            <a:r>
              <a:rPr lang="tr-TR" i="1" dirty="0" smtClean="0"/>
              <a:t> kavramına göre</a:t>
            </a:r>
            <a:r>
              <a:rPr lang="tr-TR" dirty="0" smtClean="0"/>
              <a:t> bu mikroorganizmaların </a:t>
            </a:r>
            <a:r>
              <a:rPr lang="tr-TR" dirty="0" err="1" smtClean="0"/>
              <a:t>spontan</a:t>
            </a:r>
            <a:r>
              <a:rPr lang="tr-TR" dirty="0" smtClean="0"/>
              <a:t> şekilde kendiliğinden oluştuğunu söylemektedir.</a:t>
            </a:r>
            <a:endParaRPr lang="tr-TR" dirty="0"/>
          </a:p>
        </p:txBody>
      </p:sp>
    </p:spTree>
    <p:extLst>
      <p:ext uri="{BB962C8B-B14F-4D97-AF65-F5344CB8AC3E}">
        <p14:creationId xmlns:p14="http://schemas.microsoft.com/office/powerpoint/2010/main" val="2171433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normAutofit lnSpcReduction="10000"/>
          </a:bodyPr>
          <a:lstStyle/>
          <a:p>
            <a:pPr algn="just">
              <a:lnSpc>
                <a:spcPct val="150000"/>
              </a:lnSpc>
            </a:pPr>
            <a:r>
              <a:rPr lang="tr-TR" dirty="0" smtClean="0"/>
              <a:t>Louis </a:t>
            </a:r>
            <a:r>
              <a:rPr lang="tr-TR" dirty="0" err="1" smtClean="0"/>
              <a:t>Pasteur</a:t>
            </a:r>
            <a:r>
              <a:rPr lang="tr-TR" dirty="0" smtClean="0"/>
              <a:t>; bozulan maddelerdeki mikroorganizmaların hava ile giren hücrelerden veya bozulan maddedeki başlangıçta bulunan hücrelerden oluştuğu öngörüsünde bulundu. </a:t>
            </a:r>
            <a:r>
              <a:rPr lang="tr-TR" dirty="0" err="1" smtClean="0"/>
              <a:t>Pasteur</a:t>
            </a:r>
            <a:r>
              <a:rPr lang="tr-TR" dirty="0" smtClean="0"/>
              <a:t>, eğer gıdada ve ortamda bulunan mevcut tüm canlı organizmaları yok eder </a:t>
            </a:r>
            <a:r>
              <a:rPr lang="tr-TR" b="1" dirty="0" smtClean="0"/>
              <a:t>sterilize </a:t>
            </a:r>
            <a:r>
              <a:rPr lang="tr-TR" dirty="0" smtClean="0"/>
              <a:t>hale getirirse ve ortam ilişiği kesilip </a:t>
            </a:r>
            <a:r>
              <a:rPr lang="tr-TR" dirty="0" err="1" smtClean="0"/>
              <a:t>kontamine</a:t>
            </a:r>
            <a:r>
              <a:rPr lang="tr-TR" dirty="0" smtClean="0"/>
              <a:t> olmaları engellenirse bozulmayacakları sonucuna vardı. </a:t>
            </a:r>
          </a:p>
          <a:p>
            <a:pPr algn="just">
              <a:lnSpc>
                <a:spcPct val="150000"/>
              </a:lnSpc>
            </a:pPr>
            <a:r>
              <a:rPr lang="tr-TR" dirty="0" smtClean="0"/>
              <a:t>Daha sonra </a:t>
            </a:r>
            <a:r>
              <a:rPr lang="tr-TR" b="1" dirty="0" err="1" smtClean="0"/>
              <a:t>pasterizasyon</a:t>
            </a:r>
            <a:r>
              <a:rPr lang="tr-TR" b="1" dirty="0" smtClean="0"/>
              <a:t> </a:t>
            </a:r>
            <a:r>
              <a:rPr lang="tr-TR" dirty="0" smtClean="0"/>
              <a:t>olarak adlandırılacak olan bu fikri deneysel olarak </a:t>
            </a:r>
            <a:r>
              <a:rPr lang="tr-TR" dirty="0" err="1" smtClean="0"/>
              <a:t>olarak</a:t>
            </a:r>
            <a:r>
              <a:rPr lang="tr-TR" dirty="0" smtClean="0"/>
              <a:t> «kuğu-boyunlu balon» deneyi ile destekleyerek </a:t>
            </a:r>
            <a:r>
              <a:rPr lang="tr-TR" b="1" dirty="0" err="1" smtClean="0"/>
              <a:t>spontan</a:t>
            </a:r>
            <a:r>
              <a:rPr lang="tr-TR" b="1" dirty="0" smtClean="0"/>
              <a:t> </a:t>
            </a:r>
            <a:r>
              <a:rPr lang="tr-TR" b="1" dirty="0" err="1" smtClean="0"/>
              <a:t>genererasyon</a:t>
            </a:r>
            <a:r>
              <a:rPr lang="tr-TR" b="1" dirty="0" smtClean="0"/>
              <a:t> </a:t>
            </a:r>
            <a:r>
              <a:rPr lang="tr-TR" dirty="0" err="1" smtClean="0"/>
              <a:t>fikirinin</a:t>
            </a:r>
            <a:r>
              <a:rPr lang="tr-TR" dirty="0" smtClean="0"/>
              <a:t> yıkılmasını sağlamıştır. </a:t>
            </a:r>
            <a:endParaRPr lang="tr-TR" dirty="0"/>
          </a:p>
        </p:txBody>
      </p:sp>
    </p:spTree>
    <p:extLst>
      <p:ext uri="{BB962C8B-B14F-4D97-AF65-F5344CB8AC3E}">
        <p14:creationId xmlns:p14="http://schemas.microsoft.com/office/powerpoint/2010/main" val="1933204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endParaRPr lang="tr-TR" dirty="0"/>
          </a:p>
        </p:txBody>
      </p:sp>
      <p:pic>
        <p:nvPicPr>
          <p:cNvPr id="2" name="Resim 1"/>
          <p:cNvPicPr>
            <a:picLocks noChangeAspect="1"/>
          </p:cNvPicPr>
          <p:nvPr/>
        </p:nvPicPr>
        <p:blipFill>
          <a:blip r:embed="rId2"/>
          <a:stretch>
            <a:fillRect/>
          </a:stretch>
        </p:blipFill>
        <p:spPr>
          <a:xfrm>
            <a:off x="209550" y="204787"/>
            <a:ext cx="11772900" cy="6448425"/>
          </a:xfrm>
          <a:prstGeom prst="rect">
            <a:avLst/>
          </a:prstGeom>
        </p:spPr>
      </p:pic>
    </p:spTree>
    <p:extLst>
      <p:ext uri="{BB962C8B-B14F-4D97-AF65-F5344CB8AC3E}">
        <p14:creationId xmlns:p14="http://schemas.microsoft.com/office/powerpoint/2010/main" val="3529563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normAutofit/>
          </a:bodyPr>
          <a:lstStyle/>
          <a:p>
            <a:pPr algn="just">
              <a:lnSpc>
                <a:spcPct val="150000"/>
              </a:lnSpc>
            </a:pPr>
            <a:r>
              <a:rPr lang="tr-TR" dirty="0" err="1"/>
              <a:t>Koch</a:t>
            </a:r>
            <a:r>
              <a:rPr lang="tr-TR" dirty="0"/>
              <a:t> Postulatları ; bir organizmayı bir hastalığın etkeni olarak kabul edebilmek için : </a:t>
            </a:r>
            <a:endParaRPr lang="tr-TR" dirty="0" smtClean="0"/>
          </a:p>
          <a:p>
            <a:pPr algn="just">
              <a:lnSpc>
                <a:spcPct val="150000"/>
              </a:lnSpc>
            </a:pPr>
            <a:r>
              <a:rPr lang="tr-TR" dirty="0" smtClean="0"/>
              <a:t>(</a:t>
            </a:r>
            <a:r>
              <a:rPr lang="tr-TR" dirty="0"/>
              <a:t>a) o mikroorganizma o hastalığa yakalanan herkesten izole </a:t>
            </a:r>
            <a:r>
              <a:rPr lang="tr-TR" dirty="0" smtClean="0"/>
              <a:t>edilmelidir</a:t>
            </a:r>
          </a:p>
          <a:p>
            <a:pPr algn="just">
              <a:lnSpc>
                <a:spcPct val="150000"/>
              </a:lnSpc>
            </a:pPr>
            <a:r>
              <a:rPr lang="tr-TR" dirty="0" smtClean="0"/>
              <a:t>(b</a:t>
            </a:r>
            <a:r>
              <a:rPr lang="tr-TR" dirty="0"/>
              <a:t>) başka hastalıklarda o etken izole edilememeli  </a:t>
            </a:r>
            <a:endParaRPr lang="tr-TR" dirty="0" smtClean="0"/>
          </a:p>
          <a:p>
            <a:pPr algn="just">
              <a:lnSpc>
                <a:spcPct val="150000"/>
              </a:lnSpc>
            </a:pPr>
            <a:r>
              <a:rPr lang="tr-TR" dirty="0" smtClean="0"/>
              <a:t>(</a:t>
            </a:r>
            <a:r>
              <a:rPr lang="tr-TR" dirty="0"/>
              <a:t>c) o organizma hayvanlara </a:t>
            </a:r>
            <a:r>
              <a:rPr lang="tr-TR" dirty="0" err="1"/>
              <a:t>zerkedildiğinde</a:t>
            </a:r>
            <a:r>
              <a:rPr lang="tr-TR" dirty="0"/>
              <a:t> hayvanlarda da aynı hastalığa yol açmalıdır</a:t>
            </a:r>
          </a:p>
        </p:txBody>
      </p:sp>
    </p:spTree>
    <p:extLst>
      <p:ext uri="{BB962C8B-B14F-4D97-AF65-F5344CB8AC3E}">
        <p14:creationId xmlns:p14="http://schemas.microsoft.com/office/powerpoint/2010/main" val="881293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a:stretch>
            <a:fillRect/>
          </a:stretch>
        </p:blipFill>
        <p:spPr>
          <a:xfrm>
            <a:off x="2373923" y="69112"/>
            <a:ext cx="7029060" cy="6107851"/>
          </a:xfrm>
          <a:prstGeom prst="rect">
            <a:avLst/>
          </a:prstGeom>
        </p:spPr>
      </p:pic>
      <p:sp>
        <p:nvSpPr>
          <p:cNvPr id="4" name="Metin kutusu 3"/>
          <p:cNvSpPr txBox="1"/>
          <p:nvPr/>
        </p:nvSpPr>
        <p:spPr>
          <a:xfrm>
            <a:off x="3393831" y="6304084"/>
            <a:ext cx="5386796" cy="369332"/>
          </a:xfrm>
          <a:prstGeom prst="rect">
            <a:avLst/>
          </a:prstGeom>
          <a:noFill/>
        </p:spPr>
        <p:txBody>
          <a:bodyPr wrap="none" rtlCol="0">
            <a:spAutoFit/>
          </a:bodyPr>
          <a:lstStyle/>
          <a:p>
            <a:r>
              <a:rPr lang="tr-TR" dirty="0" smtClean="0"/>
              <a:t>Robert </a:t>
            </a:r>
            <a:r>
              <a:rPr lang="tr-TR" dirty="0" err="1" smtClean="0"/>
              <a:t>Koch</a:t>
            </a:r>
            <a:r>
              <a:rPr lang="tr-TR" dirty="0" smtClean="0"/>
              <a:t> tarafından açıklanan bakteri-hastalık ilişkisi</a:t>
            </a:r>
            <a:endParaRPr lang="tr-TR" dirty="0"/>
          </a:p>
        </p:txBody>
      </p:sp>
    </p:spTree>
    <p:extLst>
      <p:ext uri="{BB962C8B-B14F-4D97-AF65-F5344CB8AC3E}">
        <p14:creationId xmlns:p14="http://schemas.microsoft.com/office/powerpoint/2010/main" val="126843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342900"/>
            <a:ext cx="10668000" cy="6268915"/>
          </a:xfrm>
        </p:spPr>
        <p:txBody>
          <a:bodyPr>
            <a:normAutofit fontScale="92500" lnSpcReduction="10000"/>
          </a:bodyPr>
          <a:lstStyle/>
          <a:p>
            <a:pPr algn="just">
              <a:lnSpc>
                <a:spcPct val="150000"/>
              </a:lnSpc>
            </a:pPr>
            <a:r>
              <a:rPr lang="tr-TR" dirty="0" smtClean="0"/>
              <a:t>Temel bir biyolojik bilim olarak </a:t>
            </a:r>
            <a:r>
              <a:rPr lang="tr-TR" b="1" dirty="0" smtClean="0"/>
              <a:t>mikrobiyoloji, </a:t>
            </a:r>
            <a:r>
              <a:rPr lang="tr-TR" dirty="0" smtClean="0"/>
              <a:t> yaşamın esas süreçlerini araştırmak için mikrobial hücreler kullanır. </a:t>
            </a:r>
            <a:endParaRPr lang="tr-TR" dirty="0"/>
          </a:p>
          <a:p>
            <a:pPr algn="just">
              <a:lnSpc>
                <a:spcPct val="150000"/>
              </a:lnSpc>
            </a:pPr>
            <a:r>
              <a:rPr lang="tr-TR" dirty="0" smtClean="0"/>
              <a:t>Mikrobiyologlar böylece yaşamın fiziksel ve kimyasal temeli ile ilgili çok yönlü anlayış gerçekleştirmişler ve bütün hücrelerin pek çok özelliği olduğunu öğrenmişlerdir. </a:t>
            </a:r>
          </a:p>
          <a:p>
            <a:pPr algn="just">
              <a:lnSpc>
                <a:spcPct val="150000"/>
              </a:lnSpc>
            </a:pPr>
            <a:r>
              <a:rPr lang="tr-TR" dirty="0" smtClean="0"/>
              <a:t>Uygulamalı bir bilim olan mikrobiyoloji, Tıpta, veterinerlikte, tarım ve endüstride pek çok alanda kullanılmaktadır. </a:t>
            </a:r>
          </a:p>
          <a:p>
            <a:pPr algn="just">
              <a:lnSpc>
                <a:spcPct val="150000"/>
              </a:lnSpc>
            </a:pPr>
            <a:r>
              <a:rPr lang="tr-TR" dirty="0" smtClean="0"/>
              <a:t>Dünyadaki bitki ve hayvanların ortaya çıkışından milyarlarca yıl önce mikroorganizmalar oluşmuştur ve mikrobial yaşamın genetik ve fizyolojik çeşitliliği bitki ve hayvanların çok ötesindedir.</a:t>
            </a:r>
          </a:p>
        </p:txBody>
      </p:sp>
    </p:spTree>
    <p:extLst>
      <p:ext uri="{BB962C8B-B14F-4D97-AF65-F5344CB8AC3E}">
        <p14:creationId xmlns:p14="http://schemas.microsoft.com/office/powerpoint/2010/main" val="8956919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pPr algn="just">
              <a:lnSpc>
                <a:spcPct val="150000"/>
              </a:lnSpc>
            </a:pPr>
            <a:endParaRPr lang="tr-TR" dirty="0"/>
          </a:p>
        </p:txBody>
      </p:sp>
      <p:pic>
        <p:nvPicPr>
          <p:cNvPr id="2" name="Resim 1"/>
          <p:cNvPicPr>
            <a:picLocks noChangeAspect="1"/>
          </p:cNvPicPr>
          <p:nvPr/>
        </p:nvPicPr>
        <p:blipFill>
          <a:blip r:embed="rId2"/>
          <a:stretch>
            <a:fillRect/>
          </a:stretch>
        </p:blipFill>
        <p:spPr>
          <a:xfrm>
            <a:off x="0" y="-4307"/>
            <a:ext cx="12192000" cy="6841996"/>
          </a:xfrm>
          <a:prstGeom prst="rect">
            <a:avLst/>
          </a:prstGeom>
        </p:spPr>
      </p:pic>
    </p:spTree>
    <p:extLst>
      <p:ext uri="{BB962C8B-B14F-4D97-AF65-F5344CB8AC3E}">
        <p14:creationId xmlns:p14="http://schemas.microsoft.com/office/powerpoint/2010/main" val="3709654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normAutofit lnSpcReduction="10000"/>
          </a:bodyPr>
          <a:lstStyle/>
          <a:p>
            <a:pPr algn="just">
              <a:lnSpc>
                <a:spcPct val="150000"/>
              </a:lnSpc>
            </a:pPr>
            <a:r>
              <a:rPr lang="tr-TR" dirty="0" smtClean="0"/>
              <a:t>Mikroorganizmalar en küçük yaşam formaları olsalar da toplamda dünyadaki biokütlenin esas kısmını oluşturmakta ve yüksek organizmalar için gerekli pek çok kimyasal reaksiyonu da gerçekleştirmektedir. </a:t>
            </a:r>
          </a:p>
          <a:p>
            <a:pPr algn="just">
              <a:lnSpc>
                <a:spcPct val="150000"/>
              </a:lnSpc>
            </a:pPr>
            <a:r>
              <a:rPr lang="tr-TR" dirty="0" smtClean="0"/>
              <a:t>Mikroorganizmalar olmasaydı daha yüksek yaşam formları hiçbir zaman oluşmaz ve yaşamlarını sürdüremezlerdi. </a:t>
            </a:r>
            <a:endParaRPr lang="tr-TR" dirty="0"/>
          </a:p>
          <a:p>
            <a:pPr algn="just">
              <a:lnSpc>
                <a:spcPct val="150000"/>
              </a:lnSpc>
            </a:pPr>
            <a:r>
              <a:rPr lang="tr-TR" dirty="0" smtClean="0"/>
              <a:t>Bunlara ek olarak bitki ve hayvanlar organik maddeleri yıkmak ve anahtar besinleri dönüştürmek için mikrobial aktivitelere son derece bağımlıdırlar. </a:t>
            </a:r>
          </a:p>
          <a:p>
            <a:pPr marL="0" indent="0" algn="just">
              <a:lnSpc>
                <a:spcPct val="150000"/>
              </a:lnSpc>
              <a:buNone/>
            </a:pPr>
            <a:endParaRPr lang="tr-TR" dirty="0" smtClean="0"/>
          </a:p>
        </p:txBody>
      </p:sp>
    </p:spTree>
    <p:extLst>
      <p:ext uri="{BB962C8B-B14F-4D97-AF65-F5344CB8AC3E}">
        <p14:creationId xmlns:p14="http://schemas.microsoft.com/office/powerpoint/2010/main" val="2244551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2562" y="342900"/>
            <a:ext cx="11081238" cy="6392008"/>
          </a:xfrm>
        </p:spPr>
        <p:txBody>
          <a:bodyPr>
            <a:normAutofit fontScale="92500" lnSpcReduction="10000"/>
          </a:bodyPr>
          <a:lstStyle/>
          <a:p>
            <a:pPr algn="just">
              <a:lnSpc>
                <a:spcPct val="150000"/>
              </a:lnSpc>
            </a:pPr>
            <a:r>
              <a:rPr lang="tr-TR" b="1" dirty="0" smtClean="0"/>
              <a:t>1.2. Mikrobial Hücrelerin Yapısı ve Aktiviteleri</a:t>
            </a:r>
          </a:p>
          <a:p>
            <a:pPr marL="0" indent="0" algn="just">
              <a:lnSpc>
                <a:spcPct val="150000"/>
              </a:lnSpc>
              <a:buNone/>
            </a:pPr>
            <a:r>
              <a:rPr lang="tr-TR" b="1" dirty="0"/>
              <a:t>	</a:t>
            </a:r>
            <a:r>
              <a:rPr lang="tr-TR" b="1" dirty="0" smtClean="0"/>
              <a:t>Mikrobial yapının elemanları </a:t>
            </a:r>
          </a:p>
          <a:p>
            <a:pPr marL="0" indent="0" algn="just">
              <a:lnSpc>
                <a:spcPct val="150000"/>
              </a:lnSpc>
              <a:buNone/>
            </a:pPr>
            <a:r>
              <a:rPr lang="tr-TR" dirty="0" smtClean="0"/>
              <a:t>Hücrelerin pek çok ortak özelliği vardır ve benzer birçok bileşen içerirler (Şekil 1.2). Bütün hücrelerin </a:t>
            </a:r>
            <a:r>
              <a:rPr lang="tr-TR" b="1" dirty="0" smtClean="0"/>
              <a:t> Sitoplazmik zar </a:t>
            </a:r>
            <a:r>
              <a:rPr lang="tr-TR" dirty="0" smtClean="0"/>
              <a:t> adlı ve hücrenin içerisini (sitoplazma) dışarıdan ayıran geçirgen bir bariyeri vardır. Sitoplazma, </a:t>
            </a:r>
            <a:r>
              <a:rPr lang="tr-TR" b="1" dirty="0" smtClean="0"/>
              <a:t>makro moleküller </a:t>
            </a:r>
            <a:r>
              <a:rPr lang="tr-TR" dirty="0" smtClean="0"/>
              <a:t>(proteinler, </a:t>
            </a:r>
            <a:r>
              <a:rPr lang="tr-TR" dirty="0" err="1" smtClean="0"/>
              <a:t>lipidler</a:t>
            </a:r>
            <a:r>
              <a:rPr lang="tr-TR" dirty="0" smtClean="0"/>
              <a:t>, nükleik asitler ve polisakkaritler), küçük organik molekülleri (esas olarak büyük makro moleküllerin öncülleri), çeşitli inorganik iyonlar ve hücrenin protein sentezleyen yapıları olan </a:t>
            </a:r>
            <a:r>
              <a:rPr lang="tr-TR" b="1" dirty="0" smtClean="0"/>
              <a:t> ribozomların </a:t>
            </a:r>
            <a:r>
              <a:rPr lang="tr-TR" dirty="0" smtClean="0"/>
              <a:t> sıvı bir karışımıdır. </a:t>
            </a:r>
          </a:p>
          <a:p>
            <a:pPr marL="0" indent="0" algn="just">
              <a:lnSpc>
                <a:spcPct val="150000"/>
              </a:lnSpc>
              <a:buNone/>
            </a:pPr>
            <a:r>
              <a:rPr lang="tr-TR" b="1" dirty="0" smtClean="0"/>
              <a:t>Hücre Duvarı</a:t>
            </a:r>
            <a:r>
              <a:rPr lang="tr-TR" dirty="0" smtClean="0"/>
              <a:t>, hücreye yapısal bir dayanıklılık kazandırır; zar dışında bulunan oldukça geçirgen ve zardan çok daha dayanıklı bir yapıdır.  </a:t>
            </a:r>
            <a:endParaRPr lang="tr-TR" dirty="0"/>
          </a:p>
        </p:txBody>
      </p:sp>
    </p:spTree>
    <p:extLst>
      <p:ext uri="{BB962C8B-B14F-4D97-AF65-F5344CB8AC3E}">
        <p14:creationId xmlns:p14="http://schemas.microsoft.com/office/powerpoint/2010/main" val="60744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normAutofit lnSpcReduction="10000"/>
          </a:bodyPr>
          <a:lstStyle/>
          <a:p>
            <a:pPr algn="just">
              <a:lnSpc>
                <a:spcPct val="150000"/>
              </a:lnSpc>
            </a:pPr>
            <a:r>
              <a:rPr lang="tr-TR" dirty="0" smtClean="0"/>
              <a:t>Bitki hücreleri ve pek </a:t>
            </a:r>
            <a:r>
              <a:rPr lang="tr-TR" dirty="0" err="1" smtClean="0"/>
              <a:t>cok</a:t>
            </a:r>
            <a:r>
              <a:rPr lang="tr-TR" dirty="0" smtClean="0"/>
              <a:t> mikroorganizmanın hücre duvarları varken hayvan hücrelerinin hücre duvarı yoktur. </a:t>
            </a:r>
          </a:p>
          <a:p>
            <a:pPr algn="just">
              <a:lnSpc>
                <a:spcPct val="150000"/>
              </a:lnSpc>
            </a:pPr>
            <a:r>
              <a:rPr lang="tr-TR" dirty="0" smtClean="0"/>
              <a:t>Hücrelerin iç yapısının incelenmesi </a:t>
            </a:r>
            <a:r>
              <a:rPr lang="tr-TR" b="1" dirty="0" smtClean="0"/>
              <a:t> prokaryot </a:t>
            </a:r>
            <a:r>
              <a:rPr lang="tr-TR" dirty="0" smtClean="0"/>
              <a:t> ve </a:t>
            </a:r>
            <a:r>
              <a:rPr lang="tr-TR" b="1" dirty="0" smtClean="0"/>
              <a:t>ökaryot </a:t>
            </a:r>
            <a:r>
              <a:rPr lang="tr-TR" dirty="0" smtClean="0"/>
              <a:t> olarak adlandırılan iki yapıyı göstermektedir. </a:t>
            </a:r>
            <a:r>
              <a:rPr lang="tr-TR" dirty="0" err="1" smtClean="0"/>
              <a:t>Prokoryotlara</a:t>
            </a:r>
            <a:r>
              <a:rPr lang="tr-TR" dirty="0" smtClean="0"/>
              <a:t> </a:t>
            </a:r>
            <a:r>
              <a:rPr lang="tr-TR" i="1" dirty="0" err="1" smtClean="0"/>
              <a:t>bacteria</a:t>
            </a:r>
            <a:r>
              <a:rPr lang="tr-TR" i="1" dirty="0" smtClean="0"/>
              <a:t> </a:t>
            </a:r>
            <a:r>
              <a:rPr lang="tr-TR" dirty="0" smtClean="0"/>
              <a:t> ve </a:t>
            </a:r>
            <a:r>
              <a:rPr lang="tr-TR" i="1" dirty="0" err="1" smtClean="0"/>
              <a:t>Archaea</a:t>
            </a:r>
            <a:r>
              <a:rPr lang="tr-TR" i="1" dirty="0" smtClean="0"/>
              <a:t> </a:t>
            </a:r>
            <a:r>
              <a:rPr lang="tr-TR" dirty="0" smtClean="0"/>
              <a:t> dahildir ve küçük ve yapısal olarak oldukça basit hücrelerden oluşurlar (Şekil 1.2a). </a:t>
            </a:r>
            <a:r>
              <a:rPr lang="tr-TR" dirty="0" err="1" smtClean="0"/>
              <a:t>Ökaryotlar</a:t>
            </a:r>
            <a:r>
              <a:rPr lang="tr-TR" dirty="0" smtClean="0"/>
              <a:t> genellikle </a:t>
            </a:r>
            <a:r>
              <a:rPr lang="tr-TR" dirty="0" err="1" smtClean="0"/>
              <a:t>prokaryotlardan</a:t>
            </a:r>
            <a:r>
              <a:rPr lang="tr-TR" dirty="0" smtClean="0"/>
              <a:t> </a:t>
            </a:r>
            <a:r>
              <a:rPr lang="tr-TR" dirty="0" err="1" smtClean="0"/>
              <a:t>cok</a:t>
            </a:r>
            <a:r>
              <a:rPr lang="tr-TR" dirty="0" smtClean="0"/>
              <a:t> daha büyüktüler ve zarla çevrili </a:t>
            </a:r>
            <a:r>
              <a:rPr lang="tr-TR" b="1" dirty="0" err="1" smtClean="0"/>
              <a:t>organel</a:t>
            </a:r>
            <a:r>
              <a:rPr lang="tr-TR" b="1" dirty="0" smtClean="0"/>
              <a:t> </a:t>
            </a:r>
            <a:r>
              <a:rPr lang="tr-TR" dirty="0" smtClean="0"/>
              <a:t> adı verilen yapılara sahiptirler. </a:t>
            </a:r>
          </a:p>
          <a:p>
            <a:pPr algn="just">
              <a:lnSpc>
                <a:spcPct val="150000"/>
              </a:lnSpc>
            </a:pPr>
            <a:r>
              <a:rPr lang="tr-TR" dirty="0" err="1" smtClean="0"/>
              <a:t>Okaryotik</a:t>
            </a:r>
            <a:r>
              <a:rPr lang="tr-TR" dirty="0" smtClean="0"/>
              <a:t> mikroorganizmalara algler, </a:t>
            </a:r>
            <a:r>
              <a:rPr lang="tr-TR" dirty="0" err="1" smtClean="0"/>
              <a:t>protozoonlar</a:t>
            </a:r>
            <a:r>
              <a:rPr lang="tr-TR" dirty="0" smtClean="0"/>
              <a:t> ve </a:t>
            </a:r>
            <a:r>
              <a:rPr lang="tr-TR" dirty="0" err="1" smtClean="0"/>
              <a:t>funguslar</a:t>
            </a:r>
            <a:r>
              <a:rPr lang="tr-TR" dirty="0" smtClean="0"/>
              <a:t> dahildir. Bitki ve hayvan </a:t>
            </a:r>
            <a:r>
              <a:rPr lang="tr-TR" dirty="0" err="1" smtClean="0"/>
              <a:t>hücreleride</a:t>
            </a:r>
            <a:r>
              <a:rPr lang="tr-TR" dirty="0" smtClean="0"/>
              <a:t> </a:t>
            </a:r>
            <a:r>
              <a:rPr lang="tr-TR" dirty="0" err="1" smtClean="0"/>
              <a:t>ökaryotiktir</a:t>
            </a:r>
            <a:r>
              <a:rPr lang="tr-TR" dirty="0" smtClean="0"/>
              <a:t>. </a:t>
            </a:r>
            <a:endParaRPr lang="tr-TR" dirty="0"/>
          </a:p>
        </p:txBody>
      </p:sp>
    </p:spTree>
    <p:extLst>
      <p:ext uri="{BB962C8B-B14F-4D97-AF65-F5344CB8AC3E}">
        <p14:creationId xmlns:p14="http://schemas.microsoft.com/office/powerpoint/2010/main" val="295277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554" y="342900"/>
            <a:ext cx="10615246" cy="5834063"/>
          </a:xfrm>
        </p:spPr>
        <p:txBody>
          <a:bodyPr/>
          <a:lstStyle/>
          <a:p>
            <a:endParaRPr lang="tr-TR" dirty="0"/>
          </a:p>
        </p:txBody>
      </p:sp>
      <p:pic>
        <p:nvPicPr>
          <p:cNvPr id="2" name="Resim 1"/>
          <p:cNvPicPr>
            <a:picLocks noChangeAspect="1"/>
          </p:cNvPicPr>
          <p:nvPr/>
        </p:nvPicPr>
        <p:blipFill>
          <a:blip r:embed="rId2"/>
          <a:stretch>
            <a:fillRect/>
          </a:stretch>
        </p:blipFill>
        <p:spPr>
          <a:xfrm>
            <a:off x="641838" y="83624"/>
            <a:ext cx="10462847" cy="6679784"/>
          </a:xfrm>
          <a:prstGeom prst="rect">
            <a:avLst/>
          </a:prstGeom>
        </p:spPr>
      </p:pic>
    </p:spTree>
    <p:extLst>
      <p:ext uri="{BB962C8B-B14F-4D97-AF65-F5344CB8AC3E}">
        <p14:creationId xmlns:p14="http://schemas.microsoft.com/office/powerpoint/2010/main" val="361733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2708" y="342900"/>
            <a:ext cx="10791092" cy="6339254"/>
          </a:xfrm>
        </p:spPr>
        <p:txBody>
          <a:bodyPr>
            <a:normAutofit fontScale="85000" lnSpcReduction="20000"/>
          </a:bodyPr>
          <a:lstStyle/>
          <a:p>
            <a:pPr algn="just">
              <a:lnSpc>
                <a:spcPct val="160000"/>
              </a:lnSpc>
            </a:pPr>
            <a:r>
              <a:rPr lang="tr-TR" b="1" dirty="0" smtClean="0"/>
              <a:t> Genler Genomlar </a:t>
            </a:r>
            <a:r>
              <a:rPr lang="tr-TR" b="1" dirty="0" err="1" smtClean="0"/>
              <a:t>Nükleus</a:t>
            </a:r>
            <a:r>
              <a:rPr lang="tr-TR" b="1" dirty="0" smtClean="0"/>
              <a:t> ve </a:t>
            </a:r>
            <a:r>
              <a:rPr lang="tr-TR" b="1" dirty="0" err="1" smtClean="0"/>
              <a:t>Nükleotit</a:t>
            </a:r>
            <a:endParaRPr lang="tr-TR" b="1" dirty="0" smtClean="0"/>
          </a:p>
          <a:p>
            <a:pPr algn="just">
              <a:lnSpc>
                <a:spcPct val="160000"/>
              </a:lnSpc>
            </a:pPr>
            <a:r>
              <a:rPr lang="tr-TR" dirty="0" smtClean="0"/>
              <a:t>Hücrenin yaşamsal süreçleri onu gen takımı (genomu) tarafından kontrol edilir. Gen protein ve RNA molekülünü kodlayan DNA bölgesidir. </a:t>
            </a:r>
          </a:p>
          <a:p>
            <a:pPr algn="just">
              <a:lnSpc>
                <a:spcPct val="160000"/>
              </a:lnSpc>
            </a:pPr>
            <a:r>
              <a:rPr lang="tr-TR" dirty="0" err="1" smtClean="0"/>
              <a:t>Ökaryotlarda</a:t>
            </a:r>
            <a:r>
              <a:rPr lang="tr-TR" dirty="0" smtClean="0"/>
              <a:t> DNA zarla çevrili </a:t>
            </a:r>
            <a:r>
              <a:rPr lang="tr-TR" b="1" dirty="0" smtClean="0"/>
              <a:t> nükleus</a:t>
            </a:r>
            <a:r>
              <a:rPr lang="tr-TR" dirty="0" smtClean="0"/>
              <a:t>da doğrusal moleküller halindedir. Aksine </a:t>
            </a:r>
            <a:r>
              <a:rPr lang="tr-TR" i="1" dirty="0" err="1" smtClean="0"/>
              <a:t>Bacteria</a:t>
            </a:r>
            <a:r>
              <a:rPr lang="tr-TR" i="1" dirty="0" smtClean="0"/>
              <a:t> </a:t>
            </a:r>
            <a:r>
              <a:rPr lang="tr-TR" dirty="0" smtClean="0"/>
              <a:t>da dairesel kapalı bir kromozomdur. Kromozomlar elektron mikroskobunda görülebilen ve hücre içerisinde toplanarak </a:t>
            </a:r>
            <a:r>
              <a:rPr lang="tr-TR" b="1" dirty="0" err="1" smtClean="0"/>
              <a:t>nükleoid</a:t>
            </a:r>
            <a:r>
              <a:rPr lang="tr-TR" b="1" dirty="0" smtClean="0"/>
              <a:t> </a:t>
            </a:r>
            <a:r>
              <a:rPr lang="tr-TR" dirty="0" smtClean="0"/>
              <a:t> adı verilen yapıyı oluşturur. </a:t>
            </a:r>
          </a:p>
          <a:p>
            <a:pPr algn="just">
              <a:lnSpc>
                <a:spcPct val="160000"/>
              </a:lnSpc>
            </a:pPr>
            <a:r>
              <a:rPr lang="tr-TR" dirty="0" smtClean="0"/>
              <a:t>Birçok </a:t>
            </a:r>
            <a:r>
              <a:rPr lang="tr-TR" dirty="0" err="1" smtClean="0"/>
              <a:t>prokaryotun</a:t>
            </a:r>
            <a:r>
              <a:rPr lang="tr-TR" dirty="0" smtClean="0"/>
              <a:t> yalnızca bir tek kromozomu olmasına rağmen pek çoğunun kromozomdan ayrı olarak </a:t>
            </a:r>
            <a:r>
              <a:rPr lang="tr-TR" i="1" dirty="0" err="1" smtClean="0"/>
              <a:t>plazmit</a:t>
            </a:r>
            <a:r>
              <a:rPr lang="tr-TR" i="1" dirty="0" smtClean="0"/>
              <a:t> </a:t>
            </a:r>
            <a:r>
              <a:rPr lang="tr-TR" dirty="0" smtClean="0"/>
              <a:t>olarak adlandırılan bir veya daha fazla küçük </a:t>
            </a:r>
            <a:r>
              <a:rPr lang="tr-TR" dirty="0" err="1" smtClean="0"/>
              <a:t>halkasal</a:t>
            </a:r>
            <a:r>
              <a:rPr lang="tr-TR" dirty="0" smtClean="0"/>
              <a:t> </a:t>
            </a:r>
            <a:r>
              <a:rPr lang="tr-TR" dirty="0" err="1" smtClean="0"/>
              <a:t>DNAsı</a:t>
            </a:r>
            <a:r>
              <a:rPr lang="tr-TR" dirty="0" smtClean="0"/>
              <a:t> bulunur. </a:t>
            </a:r>
          </a:p>
          <a:p>
            <a:pPr algn="just">
              <a:lnSpc>
                <a:spcPct val="160000"/>
              </a:lnSpc>
            </a:pPr>
            <a:r>
              <a:rPr lang="tr-TR" dirty="0" err="1" smtClean="0"/>
              <a:t>Plazmitler</a:t>
            </a:r>
            <a:r>
              <a:rPr lang="tr-TR" dirty="0" smtClean="0"/>
              <a:t> tüm üreme koşullarında gerekli olan hayati genleri değil de esas olarak hücre özel karakterler (antibiyotik dirençliliği gibi ) kazandıran genler içerir.</a:t>
            </a:r>
            <a:endParaRPr lang="tr-TR" dirty="0"/>
          </a:p>
        </p:txBody>
      </p:sp>
    </p:spTree>
    <p:extLst>
      <p:ext uri="{BB962C8B-B14F-4D97-AF65-F5344CB8AC3E}">
        <p14:creationId xmlns:p14="http://schemas.microsoft.com/office/powerpoint/2010/main" val="13161958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1435</Words>
  <Application>Microsoft Office PowerPoint</Application>
  <PresentationFormat>Özel</PresentationFormat>
  <Paragraphs>70</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Office Teması</vt:lpstr>
      <vt:lpstr>Mikroorganizmalar ve Mikrobiyoloji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Mikroorganizmalar ve Mikrobiyoloji</dc:title>
  <dc:creator>Musa KAR</dc:creator>
  <cp:lastModifiedBy>Musa KAR</cp:lastModifiedBy>
  <cp:revision>35</cp:revision>
  <dcterms:created xsi:type="dcterms:W3CDTF">2017-09-11T10:53:51Z</dcterms:created>
  <dcterms:modified xsi:type="dcterms:W3CDTF">2017-09-25T03:33:03Z</dcterms:modified>
</cp:coreProperties>
</file>